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59" r:id="rId3"/>
    <p:sldId id="1611" r:id="rId4"/>
    <p:sldId id="262" r:id="rId5"/>
    <p:sldId id="263" r:id="rId6"/>
    <p:sldId id="261" r:id="rId7"/>
    <p:sldId id="419" r:id="rId8"/>
    <p:sldId id="417" r:id="rId9"/>
    <p:sldId id="420" r:id="rId10"/>
    <p:sldId id="418" r:id="rId11"/>
    <p:sldId id="260" r:id="rId12"/>
    <p:sldId id="415" r:id="rId13"/>
    <p:sldId id="416" r:id="rId14"/>
    <p:sldId id="423" r:id="rId15"/>
    <p:sldId id="422" r:id="rId16"/>
    <p:sldId id="272" r:id="rId17"/>
    <p:sldId id="414" r:id="rId18"/>
    <p:sldId id="1612" r:id="rId19"/>
    <p:sldId id="1598" r:id="rId20"/>
    <p:sldId id="1610" r:id="rId21"/>
    <p:sldId id="273" r:id="rId22"/>
    <p:sldId id="277"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A1"/>
    <a:srgbClr val="CC0033"/>
    <a:srgbClr val="E37222"/>
    <a:srgbClr val="FDC82F"/>
    <a:srgbClr val="69BE28"/>
    <a:srgbClr val="008542"/>
    <a:srgbClr val="6B1F73"/>
    <a:srgbClr val="009FDA"/>
    <a:srgbClr val="0B5172"/>
    <a:srgbClr val="66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38"/>
    <p:restoredTop sz="94658"/>
  </p:normalViewPr>
  <p:slideViewPr>
    <p:cSldViewPr snapToGrid="0" snapToObjects="1">
      <p:cViewPr varScale="1">
        <p:scale>
          <a:sx n="150" d="100"/>
          <a:sy n="150" d="100"/>
        </p:scale>
        <p:origin x="95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 Categories are: Professional, Technical, Non-Technical, Administrative, Humanitarian, Pre-U STEM</a:t>
            </a:r>
          </a:p>
          <a:p>
            <a:r>
              <a:rPr lang="en-US" dirty="0"/>
              <a:t>Breakdown will show activity for all subunits in one view.  Screenshot on following page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4983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10b45839aa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10b45839aa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110b45839aa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299134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7C8169-CA7E-C748-8713-1D896D78E9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3D59608C-59C4-4E92-99C1-92E6505A92D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6336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7C8169-CA7E-C748-8713-1D896D78E99A}" type="slidenum">
              <a:rPr lang="en-US" smtClean="0"/>
              <a:t>20</a:t>
            </a:fld>
            <a:endParaRPr lang="en-US" dirty="0"/>
          </a:p>
        </p:txBody>
      </p:sp>
    </p:spTree>
    <p:extLst>
      <p:ext uri="{BB962C8B-B14F-4D97-AF65-F5344CB8AC3E}">
        <p14:creationId xmlns:p14="http://schemas.microsoft.com/office/powerpoint/2010/main" val="563367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 Id="rId9"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9.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9.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 Fixe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DEB64A4-1CDC-0443-8D2F-5A18F6F39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1495" cy="5143500"/>
          </a:xfrm>
          <a:prstGeom prst="rect">
            <a:avLst/>
          </a:prstGeom>
        </p:spPr>
      </p:pic>
      <p:pic>
        <p:nvPicPr>
          <p:cNvPr id="19" name="Picture 18" descr="A picture containing dark&#10;&#10;Description automatically generated">
            <a:extLst>
              <a:ext uri="{FF2B5EF4-FFF2-40B4-BE49-F238E27FC236}">
                <a16:creationId xmlns:a16="http://schemas.microsoft.com/office/drawing/2014/main" id="{C436F9FE-50EC-2C46-97A3-1830AC64801A}"/>
              </a:ext>
            </a:extLst>
          </p:cNvPr>
          <p:cNvPicPr>
            <a:picLocks noChangeAspect="1"/>
          </p:cNvPicPr>
          <p:nvPr userDrawn="1"/>
        </p:nvPicPr>
        <p:blipFill rotWithShape="1">
          <a:blip r:embed="rId3"/>
          <a:srcRect l="3460" t="27086" r="3577"/>
          <a:stretch/>
        </p:blipFill>
        <p:spPr>
          <a:xfrm rot="10800000">
            <a:off x="-10793" y="4185401"/>
            <a:ext cx="9162288" cy="965595"/>
          </a:xfrm>
          <a:prstGeom prst="rect">
            <a:avLst/>
          </a:prstGeom>
        </p:spPr>
      </p:pic>
      <p:pic>
        <p:nvPicPr>
          <p:cNvPr id="21" name="Picture 20" descr="A picture containing dark&#10;&#10;Description automatically generated">
            <a:extLst>
              <a:ext uri="{FF2B5EF4-FFF2-40B4-BE49-F238E27FC236}">
                <a16:creationId xmlns:a16="http://schemas.microsoft.com/office/drawing/2014/main" id="{B9A00AF6-40F7-E240-8C69-1C4E703B1D90}"/>
              </a:ext>
            </a:extLst>
          </p:cNvPr>
          <p:cNvPicPr>
            <a:picLocks noChangeAspect="1"/>
          </p:cNvPicPr>
          <p:nvPr userDrawn="1"/>
        </p:nvPicPr>
        <p:blipFill rotWithShape="1">
          <a:blip r:embed="rId3"/>
          <a:srcRect l="3460" t="27086" r="3577"/>
          <a:stretch/>
        </p:blipFill>
        <p:spPr>
          <a:xfrm>
            <a:off x="-10793" y="-13717"/>
            <a:ext cx="9162288" cy="965595"/>
          </a:xfrm>
          <a:prstGeom prst="rect">
            <a:avLst/>
          </a:prstGeom>
        </p:spPr>
      </p:pic>
      <p:sp>
        <p:nvSpPr>
          <p:cNvPr id="2"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4131398"/>
            <a:ext cx="1221339" cy="681678"/>
          </a:xfrm>
          <a:prstGeom prst="rect">
            <a:avLst/>
          </a:prstGeom>
        </p:spPr>
      </p:pic>
      <p:sp>
        <p:nvSpPr>
          <p:cNvPr id="4" name="TextBox 3">
            <a:extLst>
              <a:ext uri="{FF2B5EF4-FFF2-40B4-BE49-F238E27FC236}">
                <a16:creationId xmlns:a16="http://schemas.microsoft.com/office/drawing/2014/main" id="{78C300B2-530C-FA4A-A0D1-243431B9E26B}"/>
              </a:ext>
            </a:extLst>
          </p:cNvPr>
          <p:cNvSpPr txBox="1"/>
          <p:nvPr userDrawn="1"/>
        </p:nvSpPr>
        <p:spPr>
          <a:xfrm>
            <a:off x="685392" y="4654044"/>
            <a:ext cx="662361" cy="261610"/>
          </a:xfrm>
          <a:prstGeom prst="rect">
            <a:avLst/>
          </a:prstGeom>
          <a:noFill/>
        </p:spPr>
        <p:txBody>
          <a:bodyPr wrap="none" rtlCol="0">
            <a:spAutoFit/>
          </a:bodyPr>
          <a:lstStyle/>
          <a:p>
            <a:r>
              <a:rPr lang="en-US" sz="1100" b="1" dirty="0" err="1">
                <a:solidFill>
                  <a:srgbClr val="0066A1"/>
                </a:solidFill>
                <a:latin typeface="Calibri" panose="020F0502020204030204" pitchFamily="34" charset="0"/>
                <a:cs typeface="Calibri" panose="020F0502020204030204" pitchFamily="34" charset="0"/>
              </a:rPr>
              <a:t>ieee.org</a:t>
            </a:r>
            <a:endParaRPr lang="en-US" sz="1100" b="1" dirty="0">
              <a:solidFill>
                <a:srgbClr val="0066A1"/>
              </a:solidFill>
              <a:latin typeface="Calibri" panose="020F0502020204030204" pitchFamily="34" charset="0"/>
              <a:cs typeface="Calibri" panose="020F0502020204030204" pitchFamily="34" charset="0"/>
            </a:endParaRPr>
          </a:p>
        </p:txBody>
      </p:sp>
      <p:pic>
        <p:nvPicPr>
          <p:cNvPr id="6" name="Picture 5" descr="A picture containing text, light&#10;&#10;Description automatically generated">
            <a:extLst>
              <a:ext uri="{FF2B5EF4-FFF2-40B4-BE49-F238E27FC236}">
                <a16:creationId xmlns:a16="http://schemas.microsoft.com/office/drawing/2014/main" id="{00F83256-B21E-8048-87B7-53DD474B0608}"/>
              </a:ext>
            </a:extLst>
          </p:cNvPr>
          <p:cNvPicPr>
            <a:picLocks noChangeAspect="1"/>
          </p:cNvPicPr>
          <p:nvPr userDrawn="1"/>
        </p:nvPicPr>
        <p:blipFill>
          <a:blip r:embed="rId5"/>
          <a:stretch>
            <a:fillRect/>
          </a:stretch>
        </p:blipFill>
        <p:spPr>
          <a:xfrm>
            <a:off x="-14400" y="652552"/>
            <a:ext cx="1828800" cy="1828800"/>
          </a:xfrm>
          <a:prstGeom prst="rect">
            <a:avLst/>
          </a:prstGeom>
        </p:spPr>
      </p:pic>
      <p:pic>
        <p:nvPicPr>
          <p:cNvPr id="8" name="Picture 7" descr="A computer mouse on a keyboard&#10;&#10;Description automatically generated with medium confidence">
            <a:extLst>
              <a:ext uri="{FF2B5EF4-FFF2-40B4-BE49-F238E27FC236}">
                <a16:creationId xmlns:a16="http://schemas.microsoft.com/office/drawing/2014/main" id="{6850D204-F2F5-6B46-9C7F-F7D889311DAF}"/>
              </a:ext>
            </a:extLst>
          </p:cNvPr>
          <p:cNvPicPr>
            <a:picLocks noChangeAspect="1"/>
          </p:cNvPicPr>
          <p:nvPr userDrawn="1"/>
        </p:nvPicPr>
        <p:blipFill>
          <a:blip r:embed="rId6"/>
          <a:stretch>
            <a:fillRect/>
          </a:stretch>
        </p:blipFill>
        <p:spPr>
          <a:xfrm>
            <a:off x="1818000" y="652552"/>
            <a:ext cx="1828800" cy="1828800"/>
          </a:xfrm>
          <a:prstGeom prst="rect">
            <a:avLst/>
          </a:prstGeom>
        </p:spPr>
      </p:pic>
      <p:pic>
        <p:nvPicPr>
          <p:cNvPr id="15" name="Picture 14" descr="Chart&#10;&#10;Description automatically generated with medium confidence">
            <a:extLst>
              <a:ext uri="{FF2B5EF4-FFF2-40B4-BE49-F238E27FC236}">
                <a16:creationId xmlns:a16="http://schemas.microsoft.com/office/drawing/2014/main" id="{68BF19B7-8C88-C44D-BAA1-3692A39258A0}"/>
              </a:ext>
            </a:extLst>
          </p:cNvPr>
          <p:cNvPicPr>
            <a:picLocks noChangeAspect="1"/>
          </p:cNvPicPr>
          <p:nvPr userDrawn="1"/>
        </p:nvPicPr>
        <p:blipFill>
          <a:blip r:embed="rId7"/>
          <a:stretch>
            <a:fillRect/>
          </a:stretch>
        </p:blipFill>
        <p:spPr>
          <a:xfrm>
            <a:off x="3650400" y="652552"/>
            <a:ext cx="1828800" cy="1828800"/>
          </a:xfrm>
          <a:prstGeom prst="rect">
            <a:avLst/>
          </a:prstGeom>
        </p:spPr>
      </p:pic>
      <p:pic>
        <p:nvPicPr>
          <p:cNvPr id="18" name="Picture 17" descr="A picture containing text, indoor&#10;&#10;Description automatically generated">
            <a:extLst>
              <a:ext uri="{FF2B5EF4-FFF2-40B4-BE49-F238E27FC236}">
                <a16:creationId xmlns:a16="http://schemas.microsoft.com/office/drawing/2014/main" id="{9C7137AC-9392-A242-8E03-D3CBB3AEA829}"/>
              </a:ext>
            </a:extLst>
          </p:cNvPr>
          <p:cNvPicPr>
            <a:picLocks noChangeAspect="1"/>
          </p:cNvPicPr>
          <p:nvPr userDrawn="1"/>
        </p:nvPicPr>
        <p:blipFill>
          <a:blip r:embed="rId8"/>
          <a:stretch>
            <a:fillRect/>
          </a:stretch>
        </p:blipFill>
        <p:spPr>
          <a:xfrm>
            <a:off x="5482800" y="652552"/>
            <a:ext cx="1828800" cy="1828800"/>
          </a:xfrm>
          <a:prstGeom prst="rect">
            <a:avLst/>
          </a:prstGeom>
        </p:spPr>
      </p:pic>
      <p:pic>
        <p:nvPicPr>
          <p:cNvPr id="20" name="Picture 19" descr="A picture containing text, electronics, circuit&#10;&#10;Description automatically generated">
            <a:extLst>
              <a:ext uri="{FF2B5EF4-FFF2-40B4-BE49-F238E27FC236}">
                <a16:creationId xmlns:a16="http://schemas.microsoft.com/office/drawing/2014/main" id="{EDE41C3E-2F0D-8241-B88A-C71029790669}"/>
              </a:ext>
            </a:extLst>
          </p:cNvPr>
          <p:cNvPicPr>
            <a:picLocks noChangeAspect="1"/>
          </p:cNvPicPr>
          <p:nvPr userDrawn="1"/>
        </p:nvPicPr>
        <p:blipFill>
          <a:blip r:embed="rId9"/>
          <a:stretch>
            <a:fillRect/>
          </a:stretch>
        </p:blipFill>
        <p:spPr>
          <a:xfrm>
            <a:off x="7315200" y="652552"/>
            <a:ext cx="1828800" cy="1828800"/>
          </a:xfrm>
          <a:prstGeom prst="rect">
            <a:avLst/>
          </a:prstGeom>
        </p:spPr>
      </p:pic>
    </p:spTree>
    <p:extLst>
      <p:ext uri="{BB962C8B-B14F-4D97-AF65-F5344CB8AC3E}">
        <p14:creationId xmlns:p14="http://schemas.microsoft.com/office/powerpoint/2010/main" val="1141607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2844601"/>
            <a:ext cx="3886200" cy="1369180"/>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4629150" y="1369219"/>
            <a:ext cx="3886200" cy="1369180"/>
          </a:xfrm>
        </p:spPr>
        <p:txBody>
          <a:bodyPr/>
          <a:lstStyle>
            <a:lvl1pPr marL="0" indent="0">
              <a:buNone/>
              <a:defRPr sz="9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1" name="Content Placeholder 3"/>
          <p:cNvSpPr>
            <a:spLocks noGrp="1"/>
          </p:cNvSpPr>
          <p:nvPr>
            <p:ph sz="half" idx="2" hasCustomPrompt="1"/>
          </p:nvPr>
        </p:nvSpPr>
        <p:spPr>
          <a:xfrm>
            <a:off x="4629150" y="2128102"/>
            <a:ext cx="3886200" cy="2085680"/>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1" name="Content Placeholder 3"/>
          <p:cNvSpPr>
            <a:spLocks noGrp="1"/>
          </p:cNvSpPr>
          <p:nvPr>
            <p:ph sz="half" idx="2" hasCustomPrompt="1"/>
          </p:nvPr>
        </p:nvSpPr>
        <p:spPr>
          <a:xfrm>
            <a:off x="628650" y="1361923"/>
            <a:ext cx="3886200" cy="2851699"/>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4629150" y="2128101"/>
            <a:ext cx="3886200" cy="2085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7751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1" name="Content Placeholder 3"/>
          <p:cNvSpPr>
            <a:spLocks noGrp="1"/>
          </p:cNvSpPr>
          <p:nvPr>
            <p:ph sz="half" idx="2" hasCustomPrompt="1"/>
          </p:nvPr>
        </p:nvSpPr>
        <p:spPr>
          <a:xfrm>
            <a:off x="4629150" y="2855320"/>
            <a:ext cx="3886200" cy="1358461"/>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369219"/>
            <a:ext cx="3886200" cy="1375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4629150" y="1385779"/>
            <a:ext cx="3886200" cy="1358461"/>
          </a:xfrm>
        </p:spPr>
        <p:txBody>
          <a:bodyPr/>
          <a:lstStyle>
            <a:lvl1pPr marL="0" indent="0">
              <a:buNone/>
              <a:defRPr sz="900" i="1"/>
            </a:lvl1pPr>
          </a:lstStyle>
          <a:p>
            <a:pPr lvl="0"/>
            <a:r>
              <a:rPr lang="en-US" dirty="0"/>
              <a:t>Insert Object</a:t>
            </a:r>
          </a:p>
        </p:txBody>
      </p:sp>
      <p:sp>
        <p:nvSpPr>
          <p:cNvPr id="16" name="Content Placeholder 3"/>
          <p:cNvSpPr>
            <a:spLocks noGrp="1"/>
          </p:cNvSpPr>
          <p:nvPr>
            <p:ph sz="half" idx="15" hasCustomPrompt="1"/>
          </p:nvPr>
        </p:nvSpPr>
        <p:spPr>
          <a:xfrm>
            <a:off x="628650" y="2855320"/>
            <a:ext cx="3886200" cy="1358461"/>
          </a:xfrm>
        </p:spPr>
        <p:txBody>
          <a:bodyPr/>
          <a:lstStyle>
            <a:lvl1pPr marL="0" indent="0">
              <a:buNone/>
              <a:defRPr sz="9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1" y="1369219"/>
            <a:ext cx="3019523"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3789576" y="1369219"/>
            <a:ext cx="4725775" cy="2844404"/>
          </a:xfrm>
        </p:spPr>
        <p:txBody>
          <a:bodyPr>
            <a:normAutofit/>
          </a:bodyPr>
          <a:lstStyle>
            <a:lvl1pPr marL="0" indent="0">
              <a:buNone/>
              <a:defRPr sz="9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3" name="Text Placeholder 13"/>
          <p:cNvSpPr>
            <a:spLocks noGrp="1"/>
          </p:cNvSpPr>
          <p:nvPr>
            <p:ph type="body" sz="quarter" idx="13"/>
          </p:nvPr>
        </p:nvSpPr>
        <p:spPr>
          <a:xfrm>
            <a:off x="46291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3591613"/>
            <a:ext cx="3886200" cy="622010"/>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369219"/>
            <a:ext cx="3886200" cy="2222393"/>
          </a:xfrm>
        </p:spPr>
        <p:txBody>
          <a:bodyPr>
            <a:normAutofit/>
          </a:bodyPr>
          <a:lstStyle>
            <a:lvl1pPr marL="0" indent="0">
              <a:buNone/>
              <a:defRPr sz="9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3" name="Text Placeholder 13"/>
          <p:cNvSpPr>
            <a:spLocks noGrp="1"/>
          </p:cNvSpPr>
          <p:nvPr>
            <p:ph type="body" sz="quarter" idx="13"/>
          </p:nvPr>
        </p:nvSpPr>
        <p:spPr>
          <a:xfrm>
            <a:off x="628650" y="2128100"/>
            <a:ext cx="7886700" cy="1604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369219"/>
            <a:ext cx="7886700" cy="758882"/>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3733015"/>
            <a:ext cx="7886700" cy="497168"/>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3" name="Text Placeholder 13"/>
          <p:cNvSpPr>
            <a:spLocks noGrp="1"/>
          </p:cNvSpPr>
          <p:nvPr>
            <p:ph type="body" sz="quarter" idx="13"/>
          </p:nvPr>
        </p:nvSpPr>
        <p:spPr>
          <a:xfrm>
            <a:off x="628650" y="3004794"/>
            <a:ext cx="3886200" cy="1208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369219"/>
            <a:ext cx="7886700" cy="1556426"/>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3004793"/>
            <a:ext cx="3886200" cy="1208829"/>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p>
            <a:r>
              <a:rPr lang="en-US" dirty="0"/>
              <a:t>Topic</a:t>
            </a:r>
          </a:p>
        </p:txBody>
      </p:sp>
      <p:sp>
        <p:nvSpPr>
          <p:cNvPr id="13" name="Text Placeholder 13"/>
          <p:cNvSpPr>
            <a:spLocks noGrp="1"/>
          </p:cNvSpPr>
          <p:nvPr>
            <p:ph type="body" sz="quarter" idx="13"/>
          </p:nvPr>
        </p:nvSpPr>
        <p:spPr>
          <a:xfrm>
            <a:off x="628650" y="1369218"/>
            <a:ext cx="4970872" cy="2165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3535051"/>
            <a:ext cx="4970872" cy="67857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3" y="1369219"/>
            <a:ext cx="2802707" cy="2844404"/>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1495"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sp>
        <p:nvSpPr>
          <p:cNvPr id="20" name="Picture Placeholder 49"/>
          <p:cNvSpPr>
            <a:spLocks noGrp="1"/>
          </p:cNvSpPr>
          <p:nvPr>
            <p:ph type="pic" sz="quarter" idx="13" hasCustomPrompt="1"/>
          </p:nvPr>
        </p:nvSpPr>
        <p:spPr>
          <a:xfrm>
            <a:off x="0" y="652552"/>
            <a:ext cx="1828800" cy="1828800"/>
          </a:xfrm>
          <a:blipFill>
            <a:blip r:embed="rId3"/>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21" name="Picture Placeholder 49"/>
          <p:cNvSpPr>
            <a:spLocks noGrp="1"/>
          </p:cNvSpPr>
          <p:nvPr>
            <p:ph type="pic" sz="quarter" idx="14" hasCustomPrompt="1"/>
          </p:nvPr>
        </p:nvSpPr>
        <p:spPr>
          <a:xfrm>
            <a:off x="1828800" y="652552"/>
            <a:ext cx="1828800" cy="1828800"/>
          </a:xfrm>
          <a:blipFill>
            <a:blip r:embed="rId4"/>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2" name="Picture Placeholder 49"/>
          <p:cNvSpPr>
            <a:spLocks noGrp="1"/>
          </p:cNvSpPr>
          <p:nvPr>
            <p:ph type="pic" sz="quarter" idx="15" hasCustomPrompt="1"/>
          </p:nvPr>
        </p:nvSpPr>
        <p:spPr>
          <a:xfrm>
            <a:off x="3657600" y="652552"/>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3" name="Picture Placeholder 49"/>
          <p:cNvSpPr>
            <a:spLocks noGrp="1"/>
          </p:cNvSpPr>
          <p:nvPr>
            <p:ph type="pic" sz="quarter" idx="16" hasCustomPrompt="1"/>
          </p:nvPr>
        </p:nvSpPr>
        <p:spPr>
          <a:xfrm>
            <a:off x="5486400" y="652552"/>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4" name="Picture Placeholder 49"/>
          <p:cNvSpPr>
            <a:spLocks noGrp="1"/>
          </p:cNvSpPr>
          <p:nvPr>
            <p:ph type="pic" sz="quarter" idx="17" hasCustomPrompt="1"/>
          </p:nvPr>
        </p:nvSpPr>
        <p:spPr>
          <a:xfrm>
            <a:off x="7315200" y="652552"/>
            <a:ext cx="1828800" cy="1828800"/>
          </a:xfrm>
          <a:blipFill>
            <a:blip r:embed="rId7"/>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0066A1"/>
                </a:solidFill>
              </a:defRPr>
            </a:lvl1pPr>
          </a:lstStyle>
          <a:p>
            <a:r>
              <a:rPr lang="en-US" dirty="0"/>
              <a:t>Presentation Title</a:t>
            </a:r>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pic>
        <p:nvPicPr>
          <p:cNvPr id="14" name="Picture 13">
            <a:extLst>
              <a:ext uri="{FF2B5EF4-FFF2-40B4-BE49-F238E27FC236}">
                <a16:creationId xmlns:a16="http://schemas.microsoft.com/office/drawing/2014/main" id="{558B1C9B-6FB7-5C45-8CDC-E3ED2B72F25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13960" y="4131398"/>
            <a:ext cx="1221339" cy="681678"/>
          </a:xfrm>
          <a:prstGeom prst="rect">
            <a:avLst/>
          </a:prstGeom>
        </p:spPr>
      </p:pic>
      <p:sp>
        <p:nvSpPr>
          <p:cNvPr id="17" name="TextBox 16">
            <a:extLst>
              <a:ext uri="{FF2B5EF4-FFF2-40B4-BE49-F238E27FC236}">
                <a16:creationId xmlns:a16="http://schemas.microsoft.com/office/drawing/2014/main" id="{0BD764F4-5BAE-324B-80B5-FDAEFED99D34}"/>
              </a:ext>
            </a:extLst>
          </p:cNvPr>
          <p:cNvSpPr txBox="1"/>
          <p:nvPr userDrawn="1"/>
        </p:nvSpPr>
        <p:spPr>
          <a:xfrm>
            <a:off x="685392" y="4654044"/>
            <a:ext cx="662361" cy="261610"/>
          </a:xfrm>
          <a:prstGeom prst="rect">
            <a:avLst/>
          </a:prstGeom>
          <a:noFill/>
        </p:spPr>
        <p:txBody>
          <a:bodyPr wrap="none" rtlCol="0">
            <a:spAutoFit/>
          </a:bodyPr>
          <a:lstStyle/>
          <a:p>
            <a:r>
              <a:rPr lang="en-US" sz="1100" b="1" dirty="0" err="1">
                <a:solidFill>
                  <a:srgbClr val="0066A1"/>
                </a:solidFill>
                <a:latin typeface="Calibri" panose="020F0502020204030204" pitchFamily="34" charset="0"/>
                <a:cs typeface="Calibri" panose="020F0502020204030204" pitchFamily="34" charset="0"/>
              </a:rPr>
              <a:t>ieee.org</a:t>
            </a:r>
            <a:endParaRPr lang="en-US" sz="1100" b="1" dirty="0">
              <a:solidFill>
                <a:srgbClr val="0066A1"/>
              </a:solidFill>
              <a:latin typeface="Calibri" panose="020F0502020204030204" pitchFamily="34" charset="0"/>
              <a:cs typeface="Calibri" panose="020F0502020204030204" pitchFamily="34" charset="0"/>
            </a:endParaRPr>
          </a:p>
        </p:txBody>
      </p:sp>
      <p:pic>
        <p:nvPicPr>
          <p:cNvPr id="16" name="Picture 15" descr="A picture containing dark&#10;&#10;Description automatically generated">
            <a:extLst>
              <a:ext uri="{FF2B5EF4-FFF2-40B4-BE49-F238E27FC236}">
                <a16:creationId xmlns:a16="http://schemas.microsoft.com/office/drawing/2014/main" id="{33B3E754-F331-5745-9F82-46EB52AB628D}"/>
              </a:ext>
            </a:extLst>
          </p:cNvPr>
          <p:cNvPicPr>
            <a:picLocks noChangeAspect="1"/>
          </p:cNvPicPr>
          <p:nvPr userDrawn="1"/>
        </p:nvPicPr>
        <p:blipFill rotWithShape="1">
          <a:blip r:embed="rId9"/>
          <a:srcRect l="3460" t="27086" r="3577"/>
          <a:stretch/>
        </p:blipFill>
        <p:spPr>
          <a:xfrm rot="10800000">
            <a:off x="-10793" y="4185401"/>
            <a:ext cx="9162288" cy="965595"/>
          </a:xfrm>
          <a:prstGeom prst="rect">
            <a:avLst/>
          </a:prstGeom>
        </p:spPr>
      </p:pic>
      <p:pic>
        <p:nvPicPr>
          <p:cNvPr id="27" name="Picture 26" descr="A picture containing dark&#10;&#10;Description automatically generated">
            <a:extLst>
              <a:ext uri="{FF2B5EF4-FFF2-40B4-BE49-F238E27FC236}">
                <a16:creationId xmlns:a16="http://schemas.microsoft.com/office/drawing/2014/main" id="{99D8D6C9-C795-0D4C-A9B8-18A071F69279}"/>
              </a:ext>
            </a:extLst>
          </p:cNvPr>
          <p:cNvPicPr>
            <a:picLocks noChangeAspect="1"/>
          </p:cNvPicPr>
          <p:nvPr userDrawn="1"/>
        </p:nvPicPr>
        <p:blipFill rotWithShape="1">
          <a:blip r:embed="rId9"/>
          <a:srcRect l="3460" t="27086" r="3577"/>
          <a:stretch/>
        </p:blipFill>
        <p:spPr>
          <a:xfrm>
            <a:off x="-10793" y="-13717"/>
            <a:ext cx="9162288" cy="96559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Blank">
  <p:cSld name="1_Title Only Blank">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561625" y="542786"/>
            <a:ext cx="7886700" cy="414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17277"/>
              </a:buClr>
              <a:buSzPts val="2550"/>
              <a:buFont typeface="Calibri"/>
              <a:buNone/>
              <a:defRPr>
                <a:solidFill>
                  <a:srgbClr val="01727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628650" y="1369220"/>
            <a:ext cx="7886700" cy="2957513"/>
          </a:xfrm>
          <a:prstGeom prst="rect">
            <a:avLst/>
          </a:prstGeom>
          <a:noFill/>
          <a:ln>
            <a:noFill/>
          </a:ln>
        </p:spPr>
        <p:txBody>
          <a:bodyPr spcFirstLastPara="1" wrap="square" lIns="91425" tIns="45700" rIns="91425" bIns="45700" anchor="t" anchorCtr="0">
            <a:noAutofit/>
          </a:bodyPr>
          <a:lstStyle>
            <a:lvl1pPr marL="457189" lvl="0" indent="-342892" algn="l">
              <a:lnSpc>
                <a:spcPct val="90000"/>
              </a:lnSpc>
              <a:spcBef>
                <a:spcPts val="750"/>
              </a:spcBef>
              <a:spcAft>
                <a:spcPts val="0"/>
              </a:spcAft>
              <a:buSzPts val="1800"/>
              <a:buChar char="▸"/>
              <a:defRPr/>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41" name="Google Shape;41;p5"/>
          <p:cNvSpPr txBox="1">
            <a:spLocks noGrp="1"/>
          </p:cNvSpPr>
          <p:nvPr>
            <p:ph type="sldNum" idx="12"/>
          </p:nvPr>
        </p:nvSpPr>
        <p:spPr>
          <a:xfrm>
            <a:off x="385322"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
        <p:nvSpPr>
          <p:cNvPr id="42" name="Google Shape;42;p5"/>
          <p:cNvSpPr txBox="1">
            <a:spLocks noGrp="1"/>
          </p:cNvSpPr>
          <p:nvPr>
            <p:ph type="body" idx="2"/>
          </p:nvPr>
        </p:nvSpPr>
        <p:spPr>
          <a:xfrm>
            <a:off x="628650" y="829648"/>
            <a:ext cx="7886700" cy="267632"/>
          </a:xfrm>
          <a:prstGeom prst="rect">
            <a:avLst/>
          </a:prstGeom>
          <a:noFill/>
          <a:ln>
            <a:noFill/>
          </a:ln>
        </p:spPr>
        <p:txBody>
          <a:bodyPr spcFirstLastPara="1" wrap="square" lIns="91425" tIns="45700" rIns="91425" bIns="45700" anchor="t" anchorCtr="0">
            <a:noAutofit/>
          </a:bodyPr>
          <a:lstStyle>
            <a:lvl1pPr marL="457189" lvl="0" indent="-228594" algn="l">
              <a:lnSpc>
                <a:spcPct val="90000"/>
              </a:lnSpc>
              <a:spcBef>
                <a:spcPts val="750"/>
              </a:spcBef>
              <a:spcAft>
                <a:spcPts val="0"/>
              </a:spcAft>
              <a:buSzPts val="1800"/>
              <a:buNone/>
              <a:defRPr sz="1800" b="1" i="1">
                <a:solidFill>
                  <a:srgbClr val="7F7F7F"/>
                </a:solidFill>
              </a:defRPr>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480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2 - Fixe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AFF3472-DB7B-B54F-8F70-D79479CF8300}"/>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0" y="-3"/>
            <a:ext cx="9162288" cy="5143501"/>
          </a:xfrm>
          <a:prstGeom prst="rect">
            <a:avLst/>
          </a:prstGeom>
        </p:spPr>
      </p:pic>
      <p:pic>
        <p:nvPicPr>
          <p:cNvPr id="16" name="Picture 15" descr="A picture containing dark&#10;&#10;Description automatically generated">
            <a:extLst>
              <a:ext uri="{FF2B5EF4-FFF2-40B4-BE49-F238E27FC236}">
                <a16:creationId xmlns:a16="http://schemas.microsoft.com/office/drawing/2014/main" id="{3D680E22-988A-FE48-A345-DE858D8B05D0}"/>
              </a:ext>
            </a:extLst>
          </p:cNvPr>
          <p:cNvPicPr>
            <a:picLocks noChangeAspect="1"/>
          </p:cNvPicPr>
          <p:nvPr userDrawn="1"/>
        </p:nvPicPr>
        <p:blipFill rotWithShape="1">
          <a:blip r:embed="rId3"/>
          <a:srcRect l="3460" t="27086" r="3577"/>
          <a:stretch/>
        </p:blipFill>
        <p:spPr>
          <a:xfrm rot="10800000">
            <a:off x="-10793" y="4185401"/>
            <a:ext cx="9162288" cy="965595"/>
          </a:xfrm>
          <a:prstGeom prst="rect">
            <a:avLst/>
          </a:prstGeom>
        </p:spPr>
      </p:pic>
      <p:pic>
        <p:nvPicPr>
          <p:cNvPr id="19" name="Picture 18" descr="A picture containing dark&#10;&#10;Description automatically generated">
            <a:extLst>
              <a:ext uri="{FF2B5EF4-FFF2-40B4-BE49-F238E27FC236}">
                <a16:creationId xmlns:a16="http://schemas.microsoft.com/office/drawing/2014/main" id="{4378E027-2462-384F-AE01-95EBDDBAED8E}"/>
              </a:ext>
            </a:extLst>
          </p:cNvPr>
          <p:cNvPicPr>
            <a:picLocks noChangeAspect="1"/>
          </p:cNvPicPr>
          <p:nvPr userDrawn="1"/>
        </p:nvPicPr>
        <p:blipFill rotWithShape="1">
          <a:blip r:embed="rId3"/>
          <a:srcRect l="3460" t="27086" r="3577"/>
          <a:stretch/>
        </p:blipFill>
        <p:spPr>
          <a:xfrm>
            <a:off x="-10793" y="-13717"/>
            <a:ext cx="9162288" cy="965595"/>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baseline="0"/>
            </a:lvl1pPr>
          </a:lstStyle>
          <a:p>
            <a:r>
              <a:rPr lang="en-US" dirty="0"/>
              <a:t>Presentation Title</a:t>
            </a:r>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a:extLst>
              <a:ext uri="{FF2B5EF4-FFF2-40B4-BE49-F238E27FC236}">
                <a16:creationId xmlns:a16="http://schemas.microsoft.com/office/drawing/2014/main" id="{84B4CB9E-60DF-3748-9391-48F5E0164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89694" y="4502874"/>
            <a:ext cx="851311" cy="248583"/>
          </a:xfrm>
          <a:prstGeom prst="rect">
            <a:avLst/>
          </a:prstGeom>
        </p:spPr>
      </p:pic>
      <p:pic>
        <p:nvPicPr>
          <p:cNvPr id="23" name="Picture 22">
            <a:extLst>
              <a:ext uri="{FF2B5EF4-FFF2-40B4-BE49-F238E27FC236}">
                <a16:creationId xmlns:a16="http://schemas.microsoft.com/office/drawing/2014/main" id="{F28F7240-542E-E14E-B105-DD9957779C0A}"/>
              </a:ext>
            </a:extLst>
          </p:cNvPr>
          <p:cNvPicPr>
            <a:picLocks noChangeAspect="1"/>
          </p:cNvPicPr>
          <p:nvPr userDrawn="1"/>
        </p:nvPicPr>
        <p:blipFill>
          <a:blip r:embed="rId5"/>
          <a:srcRect/>
          <a:stretch/>
        </p:blipFill>
        <p:spPr>
          <a:xfrm>
            <a:off x="6772123" y="891468"/>
            <a:ext cx="1151164" cy="1151164"/>
          </a:xfrm>
          <a:prstGeom prst="ellipse">
            <a:avLst/>
          </a:prstGeom>
          <a:ln w="19050">
            <a:solidFill>
              <a:schemeClr val="bg1"/>
            </a:solidFill>
          </a:ln>
        </p:spPr>
      </p:pic>
      <p:pic>
        <p:nvPicPr>
          <p:cNvPr id="24" name="Picture 23">
            <a:extLst>
              <a:ext uri="{FF2B5EF4-FFF2-40B4-BE49-F238E27FC236}">
                <a16:creationId xmlns:a16="http://schemas.microsoft.com/office/drawing/2014/main" id="{9F688BAC-4973-5A42-9901-27588A73DB71}"/>
              </a:ext>
            </a:extLst>
          </p:cNvPr>
          <p:cNvPicPr>
            <a:picLocks noChangeAspect="1"/>
          </p:cNvPicPr>
          <p:nvPr userDrawn="1"/>
        </p:nvPicPr>
        <p:blipFill>
          <a:blip r:embed="rId6"/>
          <a:srcRect/>
          <a:stretch/>
        </p:blipFill>
        <p:spPr>
          <a:xfrm>
            <a:off x="7966177" y="454131"/>
            <a:ext cx="749808" cy="749808"/>
          </a:xfrm>
          <a:prstGeom prst="ellipse">
            <a:avLst/>
          </a:prstGeom>
          <a:ln w="19050">
            <a:solidFill>
              <a:schemeClr val="bg1"/>
            </a:solidFill>
          </a:ln>
        </p:spPr>
      </p:pic>
      <p:pic>
        <p:nvPicPr>
          <p:cNvPr id="25" name="Picture 24">
            <a:extLst>
              <a:ext uri="{FF2B5EF4-FFF2-40B4-BE49-F238E27FC236}">
                <a16:creationId xmlns:a16="http://schemas.microsoft.com/office/drawing/2014/main" id="{3F934D9D-F3DB-9D42-88D0-0DF5187277B8}"/>
              </a:ext>
            </a:extLst>
          </p:cNvPr>
          <p:cNvPicPr>
            <a:picLocks noChangeAspect="1"/>
          </p:cNvPicPr>
          <p:nvPr userDrawn="1"/>
        </p:nvPicPr>
        <p:blipFill>
          <a:blip r:embed="rId7"/>
          <a:srcRect/>
          <a:stretch/>
        </p:blipFill>
        <p:spPr>
          <a:xfrm>
            <a:off x="7572952" y="2174020"/>
            <a:ext cx="1724396" cy="1724396"/>
          </a:xfrm>
          <a:prstGeom prst="ellipse">
            <a:avLst/>
          </a:prstGeom>
          <a:ln w="19050">
            <a:solidFill>
              <a:schemeClr val="bg1"/>
            </a:solidFill>
          </a:ln>
        </p:spPr>
      </p:pic>
      <p:sp>
        <p:nvSpPr>
          <p:cNvPr id="26" name="TextBox 25">
            <a:extLst>
              <a:ext uri="{FF2B5EF4-FFF2-40B4-BE49-F238E27FC236}">
                <a16:creationId xmlns:a16="http://schemas.microsoft.com/office/drawing/2014/main" id="{DB24A2CA-3767-394F-80C8-B17C68C46AAF}"/>
              </a:ext>
            </a:extLst>
          </p:cNvPr>
          <p:cNvSpPr txBox="1"/>
          <p:nvPr userDrawn="1"/>
        </p:nvSpPr>
        <p:spPr>
          <a:xfrm>
            <a:off x="617449" y="4654043"/>
            <a:ext cx="662361" cy="261610"/>
          </a:xfrm>
          <a:prstGeom prst="rect">
            <a:avLst/>
          </a:prstGeom>
          <a:noFill/>
        </p:spPr>
        <p:txBody>
          <a:bodyPr wrap="none" rtlCol="0">
            <a:spAutoFit/>
          </a:bodyPr>
          <a:lstStyle/>
          <a:p>
            <a:r>
              <a:rPr lang="en-US" sz="1100" b="1" dirty="0" err="1">
                <a:solidFill>
                  <a:srgbClr val="0066A1"/>
                </a:solidFill>
                <a:latin typeface="Calibri" panose="020F0502020204030204" pitchFamily="34" charset="0"/>
                <a:cs typeface="Calibri" panose="020F0502020204030204" pitchFamily="34" charset="0"/>
              </a:rPr>
              <a:t>ieee.org</a:t>
            </a:r>
            <a:endParaRPr lang="en-US" sz="1100" b="1" dirty="0">
              <a:solidFill>
                <a:srgbClr val="0066A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8B8FBFC-8382-4E4F-9A24-D2782D5F80A4}"/>
              </a:ext>
            </a:extLst>
          </p:cNvPr>
          <p:cNvPicPr>
            <a:picLocks noChangeAspect="1"/>
          </p:cNvPicPr>
          <p:nvPr userDrawn="1"/>
        </p:nvPicPr>
        <p:blipFill>
          <a:blip r:embed="rId8"/>
          <a:srcRect/>
          <a:stretch/>
        </p:blipFill>
        <p:spPr>
          <a:xfrm>
            <a:off x="-476314" y="-443433"/>
            <a:ext cx="2706624" cy="2706624"/>
          </a:xfrm>
          <a:prstGeom prst="ellipse">
            <a:avLst/>
          </a:prstGeom>
          <a:ln w="19050">
            <a:solidFill>
              <a:schemeClr val="bg1"/>
            </a:solidFill>
          </a:ln>
        </p:spPr>
      </p:pic>
    </p:spTree>
    <p:extLst>
      <p:ext uri="{BB962C8B-B14F-4D97-AF65-F5344CB8AC3E}">
        <p14:creationId xmlns:p14="http://schemas.microsoft.com/office/powerpoint/2010/main" val="142493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2 - Editab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7FED82-1974-F549-B0FE-39B851F02063}"/>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0" y="-3"/>
            <a:ext cx="9162288" cy="5143501"/>
          </a:xfrm>
          <a:prstGeom prst="rect">
            <a:avLst/>
          </a:prstGeom>
        </p:spPr>
      </p:pic>
      <p:pic>
        <p:nvPicPr>
          <p:cNvPr id="16" name="Picture 15" descr="A picture containing dark&#10;&#10;Description automatically generated">
            <a:extLst>
              <a:ext uri="{FF2B5EF4-FFF2-40B4-BE49-F238E27FC236}">
                <a16:creationId xmlns:a16="http://schemas.microsoft.com/office/drawing/2014/main" id="{3DA45F17-2A9A-C441-835C-841FF36E90A9}"/>
              </a:ext>
            </a:extLst>
          </p:cNvPr>
          <p:cNvPicPr>
            <a:picLocks noChangeAspect="1"/>
          </p:cNvPicPr>
          <p:nvPr userDrawn="1"/>
        </p:nvPicPr>
        <p:blipFill rotWithShape="1">
          <a:blip r:embed="rId3"/>
          <a:srcRect l="3460" t="27086" r="3577"/>
          <a:stretch/>
        </p:blipFill>
        <p:spPr>
          <a:xfrm rot="10800000">
            <a:off x="-10793" y="4185401"/>
            <a:ext cx="9162288" cy="965595"/>
          </a:xfrm>
          <a:prstGeom prst="rect">
            <a:avLst/>
          </a:prstGeom>
        </p:spPr>
      </p:pic>
      <p:pic>
        <p:nvPicPr>
          <p:cNvPr id="23" name="Picture 22" descr="A picture containing dark&#10;&#10;Description automatically generated">
            <a:extLst>
              <a:ext uri="{FF2B5EF4-FFF2-40B4-BE49-F238E27FC236}">
                <a16:creationId xmlns:a16="http://schemas.microsoft.com/office/drawing/2014/main" id="{B24D86B2-EB88-664F-A0E7-EF54B6C8454D}"/>
              </a:ext>
            </a:extLst>
          </p:cNvPr>
          <p:cNvPicPr>
            <a:picLocks noChangeAspect="1"/>
          </p:cNvPicPr>
          <p:nvPr userDrawn="1"/>
        </p:nvPicPr>
        <p:blipFill rotWithShape="1">
          <a:blip r:embed="rId3"/>
          <a:srcRect l="3460" t="27086" r="3577"/>
          <a:stretch/>
        </p:blipFill>
        <p:spPr>
          <a:xfrm>
            <a:off x="-10793" y="-13717"/>
            <a:ext cx="9162288" cy="965595"/>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baseline="0"/>
            </a:lvl1pPr>
          </a:lstStyle>
          <a:p>
            <a:r>
              <a:rPr lang="en-US" dirty="0"/>
              <a:t>Presentation Title</a:t>
            </a:r>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a:extLst>
              <a:ext uri="{FF2B5EF4-FFF2-40B4-BE49-F238E27FC236}">
                <a16:creationId xmlns:a16="http://schemas.microsoft.com/office/drawing/2014/main" id="{84B4CB9E-60DF-3748-9391-48F5E0164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89694" y="4502874"/>
            <a:ext cx="851311" cy="248583"/>
          </a:xfrm>
          <a:prstGeom prst="rect">
            <a:avLst/>
          </a:prstGeom>
        </p:spPr>
      </p:pic>
      <p:sp>
        <p:nvSpPr>
          <p:cNvPr id="20" name="Picture Placeholder 49">
            <a:extLst>
              <a:ext uri="{FF2B5EF4-FFF2-40B4-BE49-F238E27FC236}">
                <a16:creationId xmlns:a16="http://schemas.microsoft.com/office/drawing/2014/main" id="{A0E0C358-90C6-5849-B09F-C6E02A42F7DC}"/>
              </a:ext>
            </a:extLst>
          </p:cNvPr>
          <p:cNvSpPr>
            <a:spLocks noGrp="1"/>
          </p:cNvSpPr>
          <p:nvPr>
            <p:ph type="pic" sz="quarter" idx="17" hasCustomPrompt="1"/>
          </p:nvPr>
        </p:nvSpPr>
        <p:spPr>
          <a:xfrm>
            <a:off x="6772182" y="891468"/>
            <a:ext cx="1151163" cy="1151163"/>
          </a:xfrm>
          <a:prstGeom prst="ellipse">
            <a:avLst/>
          </a:prstGeom>
          <a:blipFill>
            <a:blip r:embed="rId5"/>
            <a:stretch>
              <a:fillRect/>
            </a:stretch>
          </a:blipFill>
          <a:ln w="19050">
            <a:solidFill>
              <a:schemeClr val="bg1"/>
            </a:solidFill>
          </a:ln>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16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21" name="Picture Placeholder 49">
            <a:extLst>
              <a:ext uri="{FF2B5EF4-FFF2-40B4-BE49-F238E27FC236}">
                <a16:creationId xmlns:a16="http://schemas.microsoft.com/office/drawing/2014/main" id="{A9EAC87C-C44A-874E-B19C-2A724B078428}"/>
              </a:ext>
            </a:extLst>
          </p:cNvPr>
          <p:cNvSpPr>
            <a:spLocks noGrp="1"/>
          </p:cNvSpPr>
          <p:nvPr>
            <p:ph type="pic" sz="quarter" idx="18" hasCustomPrompt="1"/>
          </p:nvPr>
        </p:nvSpPr>
        <p:spPr>
          <a:xfrm>
            <a:off x="7966191" y="454131"/>
            <a:ext cx="753517" cy="753517"/>
          </a:xfrm>
          <a:prstGeom prst="ellipse">
            <a:avLst/>
          </a:prstGeom>
          <a:blipFill>
            <a:blip r:embed="rId6"/>
            <a:stretch>
              <a:fillRect/>
            </a:stretch>
          </a:blipFill>
          <a:ln w="19050">
            <a:solidFill>
              <a:schemeClr val="bg1"/>
            </a:solidFill>
          </a:ln>
        </p:spPr>
        <p:txBody>
          <a:bodyPr anchor="ctr">
            <a:no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9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IMAGE </a:t>
            </a:r>
          </a:p>
        </p:txBody>
      </p:sp>
      <p:sp>
        <p:nvSpPr>
          <p:cNvPr id="22" name="Picture Placeholder 49">
            <a:extLst>
              <a:ext uri="{FF2B5EF4-FFF2-40B4-BE49-F238E27FC236}">
                <a16:creationId xmlns:a16="http://schemas.microsoft.com/office/drawing/2014/main" id="{498C6841-CB91-0B4F-BDAD-34BCB663BB05}"/>
              </a:ext>
            </a:extLst>
          </p:cNvPr>
          <p:cNvSpPr>
            <a:spLocks noGrp="1"/>
          </p:cNvSpPr>
          <p:nvPr>
            <p:ph type="pic" sz="quarter" idx="19" hasCustomPrompt="1"/>
          </p:nvPr>
        </p:nvSpPr>
        <p:spPr>
          <a:xfrm>
            <a:off x="7572952" y="2177462"/>
            <a:ext cx="1720954" cy="1720954"/>
          </a:xfrm>
          <a:prstGeom prst="ellipse">
            <a:avLst/>
          </a:prstGeom>
          <a:blipFill>
            <a:blip r:embed="rId7"/>
            <a:stretch>
              <a:fillRect/>
            </a:stretch>
          </a:blipFill>
          <a:ln w="19050">
            <a:solidFill>
              <a:schemeClr val="bg1"/>
            </a:solidFill>
          </a:ln>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4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13" name="TextBox 12">
            <a:extLst>
              <a:ext uri="{FF2B5EF4-FFF2-40B4-BE49-F238E27FC236}">
                <a16:creationId xmlns:a16="http://schemas.microsoft.com/office/drawing/2014/main" id="{AB861301-D528-D54E-9AF3-C5CCCC429BA7}"/>
              </a:ext>
            </a:extLst>
          </p:cNvPr>
          <p:cNvSpPr txBox="1"/>
          <p:nvPr userDrawn="1"/>
        </p:nvSpPr>
        <p:spPr>
          <a:xfrm>
            <a:off x="617449" y="4654043"/>
            <a:ext cx="662361" cy="261610"/>
          </a:xfrm>
          <a:prstGeom prst="rect">
            <a:avLst/>
          </a:prstGeom>
          <a:noFill/>
        </p:spPr>
        <p:txBody>
          <a:bodyPr wrap="none" rtlCol="0">
            <a:spAutoFit/>
          </a:bodyPr>
          <a:lstStyle/>
          <a:p>
            <a:r>
              <a:rPr lang="en-US" sz="1100" b="1" dirty="0" err="1">
                <a:solidFill>
                  <a:srgbClr val="0066A1"/>
                </a:solidFill>
                <a:latin typeface="Calibri" panose="020F0502020204030204" pitchFamily="34" charset="0"/>
                <a:cs typeface="Calibri" panose="020F0502020204030204" pitchFamily="34" charset="0"/>
              </a:rPr>
              <a:t>ieee.org</a:t>
            </a:r>
            <a:endParaRPr lang="en-US" sz="1100" b="1" dirty="0">
              <a:solidFill>
                <a:srgbClr val="0066A1"/>
              </a:solidFill>
              <a:latin typeface="Calibri" panose="020F0502020204030204" pitchFamily="34" charset="0"/>
              <a:cs typeface="Calibri" panose="020F0502020204030204" pitchFamily="34" charset="0"/>
            </a:endParaRPr>
          </a:p>
        </p:txBody>
      </p:sp>
      <p:sp>
        <p:nvSpPr>
          <p:cNvPr id="17" name="Picture Placeholder 49">
            <a:extLst>
              <a:ext uri="{FF2B5EF4-FFF2-40B4-BE49-F238E27FC236}">
                <a16:creationId xmlns:a16="http://schemas.microsoft.com/office/drawing/2014/main" id="{821BD880-A41A-004E-A1EC-F253F3489F81}"/>
              </a:ext>
            </a:extLst>
          </p:cNvPr>
          <p:cNvSpPr>
            <a:spLocks noGrp="1"/>
          </p:cNvSpPr>
          <p:nvPr>
            <p:ph type="pic" sz="quarter" idx="16" hasCustomPrompt="1"/>
          </p:nvPr>
        </p:nvSpPr>
        <p:spPr>
          <a:xfrm>
            <a:off x="-476351" y="-445272"/>
            <a:ext cx="2709874" cy="2709874"/>
          </a:xfrm>
          <a:prstGeom prst="ellipse">
            <a:avLst/>
          </a:prstGeom>
          <a:blipFill>
            <a:blip r:embed="rId8"/>
            <a:stretch>
              <a:fillRect/>
            </a:stretch>
          </a:blipFill>
          <a:ln w="19050">
            <a:solidFill>
              <a:schemeClr val="bg1"/>
            </a:solidFill>
          </a:ln>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Tree>
    <p:extLst>
      <p:ext uri="{BB962C8B-B14F-4D97-AF65-F5344CB8AC3E}">
        <p14:creationId xmlns:p14="http://schemas.microsoft.com/office/powerpoint/2010/main" val="83935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6" y="0"/>
            <a:ext cx="9151496" cy="5143500"/>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2" name="Picture 11">
            <a:extLst>
              <a:ext uri="{FF2B5EF4-FFF2-40B4-BE49-F238E27FC236}">
                <a16:creationId xmlns:a16="http://schemas.microsoft.com/office/drawing/2014/main" id="{F3EFBEB6-2594-7243-9F6F-C775E747D2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694" y="4502874"/>
            <a:ext cx="851311" cy="248583"/>
          </a:xfrm>
          <a:prstGeom prst="rect">
            <a:avLst/>
          </a:prstGeom>
        </p:spPr>
      </p:pic>
      <p:sp>
        <p:nvSpPr>
          <p:cNvPr id="10" name="TextBox 9">
            <a:extLst>
              <a:ext uri="{FF2B5EF4-FFF2-40B4-BE49-F238E27FC236}">
                <a16:creationId xmlns:a16="http://schemas.microsoft.com/office/drawing/2014/main" id="{D3B26FE1-5A22-FF48-98B1-348F27A5BCD3}"/>
              </a:ext>
            </a:extLst>
          </p:cNvPr>
          <p:cNvSpPr txBox="1"/>
          <p:nvPr userDrawn="1"/>
        </p:nvSpPr>
        <p:spPr>
          <a:xfrm>
            <a:off x="617449" y="4654043"/>
            <a:ext cx="662361" cy="261610"/>
          </a:xfrm>
          <a:prstGeom prst="rect">
            <a:avLst/>
          </a:prstGeom>
          <a:noFill/>
        </p:spPr>
        <p:txBody>
          <a:bodyPr wrap="none" rtlCol="0">
            <a:spAutoFit/>
          </a:bodyPr>
          <a:lstStyle/>
          <a:p>
            <a:r>
              <a:rPr lang="en-US" sz="1100" b="1" dirty="0" err="1">
                <a:solidFill>
                  <a:srgbClr val="0066A1"/>
                </a:solidFill>
                <a:latin typeface="Calibri" panose="020F0502020204030204" pitchFamily="34" charset="0"/>
                <a:cs typeface="Calibri" panose="020F0502020204030204" pitchFamily="34" charset="0"/>
              </a:rPr>
              <a:t>ieee.org</a:t>
            </a:r>
            <a:endParaRPr lang="en-US" sz="1100" b="1" dirty="0">
              <a:solidFill>
                <a:srgbClr val="0066A1"/>
              </a:solidFill>
              <a:latin typeface="Calibri" panose="020F0502020204030204" pitchFamily="34" charset="0"/>
              <a:cs typeface="Calibri" panose="020F0502020204030204" pitchFamily="34" charset="0"/>
            </a:endParaRPr>
          </a:p>
        </p:txBody>
      </p:sp>
      <p:pic>
        <p:nvPicPr>
          <p:cNvPr id="16" name="Picture 15" descr="A picture containing dark&#10;&#10;Description automatically generated">
            <a:extLst>
              <a:ext uri="{FF2B5EF4-FFF2-40B4-BE49-F238E27FC236}">
                <a16:creationId xmlns:a16="http://schemas.microsoft.com/office/drawing/2014/main" id="{8812EC3A-B654-1243-81C1-689476C1FF2D}"/>
              </a:ext>
            </a:extLst>
          </p:cNvPr>
          <p:cNvPicPr>
            <a:picLocks noChangeAspect="1"/>
          </p:cNvPicPr>
          <p:nvPr userDrawn="1"/>
        </p:nvPicPr>
        <p:blipFill rotWithShape="1">
          <a:blip r:embed="rId4"/>
          <a:srcRect l="3460" t="27086" r="3577"/>
          <a:stretch/>
        </p:blipFill>
        <p:spPr>
          <a:xfrm rot="10800000">
            <a:off x="-10793" y="4185401"/>
            <a:ext cx="9162288" cy="965595"/>
          </a:xfrm>
          <a:prstGeom prst="rect">
            <a:avLst/>
          </a:prstGeom>
        </p:spPr>
      </p:pic>
      <p:pic>
        <p:nvPicPr>
          <p:cNvPr id="17" name="Picture 16" descr="A picture containing dark&#10;&#10;Description automatically generated">
            <a:extLst>
              <a:ext uri="{FF2B5EF4-FFF2-40B4-BE49-F238E27FC236}">
                <a16:creationId xmlns:a16="http://schemas.microsoft.com/office/drawing/2014/main" id="{8CC58D67-CD78-2A4E-9EF2-DA7151038E3A}"/>
              </a:ext>
            </a:extLst>
          </p:cNvPr>
          <p:cNvPicPr>
            <a:picLocks noChangeAspect="1"/>
          </p:cNvPicPr>
          <p:nvPr userDrawn="1"/>
        </p:nvPicPr>
        <p:blipFill rotWithShape="1">
          <a:blip r:embed="rId4"/>
          <a:srcRect l="3460" t="27086" r="3577"/>
          <a:stretch/>
        </p:blipFill>
        <p:spPr>
          <a:xfrm>
            <a:off x="-10793" y="-13717"/>
            <a:ext cx="9162288" cy="965595"/>
          </a:xfrm>
          <a:prstGeom prst="rect">
            <a:avLst/>
          </a:prstGeom>
        </p:spPr>
      </p:pic>
    </p:spTree>
    <p:extLst>
      <p:ext uri="{BB962C8B-B14F-4D97-AF65-F5344CB8AC3E}">
        <p14:creationId xmlns:p14="http://schemas.microsoft.com/office/powerpoint/2010/main" val="42384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t="25000"/>
          <a:stretch/>
        </p:blipFill>
        <p:spPr>
          <a:xfrm rot="10800000" flipH="1">
            <a:off x="0" y="-3"/>
            <a:ext cx="9162288" cy="5143501"/>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pic>
        <p:nvPicPr>
          <p:cNvPr id="11" name="Picture 10">
            <a:extLst>
              <a:ext uri="{FF2B5EF4-FFF2-40B4-BE49-F238E27FC236}">
                <a16:creationId xmlns:a16="http://schemas.microsoft.com/office/drawing/2014/main" id="{EADE7962-DE4A-1F44-B31F-A9B2F28DD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9694" y="4502874"/>
            <a:ext cx="851311" cy="248583"/>
          </a:xfrm>
          <a:prstGeom prst="rect">
            <a:avLst/>
          </a:prstGeom>
        </p:spPr>
      </p:pic>
      <p:sp>
        <p:nvSpPr>
          <p:cNvPr id="9" name="TextBox 8">
            <a:extLst>
              <a:ext uri="{FF2B5EF4-FFF2-40B4-BE49-F238E27FC236}">
                <a16:creationId xmlns:a16="http://schemas.microsoft.com/office/drawing/2014/main" id="{069A00B9-4FF1-E648-A2F0-A928260AB604}"/>
              </a:ext>
            </a:extLst>
          </p:cNvPr>
          <p:cNvSpPr txBox="1"/>
          <p:nvPr userDrawn="1"/>
        </p:nvSpPr>
        <p:spPr>
          <a:xfrm>
            <a:off x="617449" y="4654043"/>
            <a:ext cx="662361" cy="261610"/>
          </a:xfrm>
          <a:prstGeom prst="rect">
            <a:avLst/>
          </a:prstGeom>
          <a:noFill/>
        </p:spPr>
        <p:txBody>
          <a:bodyPr wrap="none" rtlCol="0">
            <a:spAutoFit/>
          </a:bodyPr>
          <a:lstStyle/>
          <a:p>
            <a:r>
              <a:rPr lang="en-US" sz="1100" b="1" dirty="0" err="1">
                <a:solidFill>
                  <a:srgbClr val="0066A1"/>
                </a:solidFill>
                <a:latin typeface="Calibri" panose="020F0502020204030204" pitchFamily="34" charset="0"/>
                <a:cs typeface="Calibri" panose="020F0502020204030204" pitchFamily="34" charset="0"/>
              </a:rPr>
              <a:t>ieee.org</a:t>
            </a:r>
            <a:endParaRPr lang="en-US" sz="1100" b="1" dirty="0">
              <a:solidFill>
                <a:srgbClr val="0066A1"/>
              </a:solidFill>
              <a:latin typeface="Calibri" panose="020F0502020204030204" pitchFamily="34" charset="0"/>
              <a:cs typeface="Calibri" panose="020F0502020204030204" pitchFamily="34" charset="0"/>
            </a:endParaRPr>
          </a:p>
        </p:txBody>
      </p:sp>
      <p:pic>
        <p:nvPicPr>
          <p:cNvPr id="12" name="Picture 11" descr="A picture containing dark&#10;&#10;Description automatically generated">
            <a:extLst>
              <a:ext uri="{FF2B5EF4-FFF2-40B4-BE49-F238E27FC236}">
                <a16:creationId xmlns:a16="http://schemas.microsoft.com/office/drawing/2014/main" id="{991BB745-A10D-C34A-9C19-BA8C37FEF745}"/>
              </a:ext>
            </a:extLst>
          </p:cNvPr>
          <p:cNvPicPr>
            <a:picLocks noChangeAspect="1"/>
          </p:cNvPicPr>
          <p:nvPr userDrawn="1"/>
        </p:nvPicPr>
        <p:blipFill rotWithShape="1">
          <a:blip r:embed="rId4"/>
          <a:srcRect l="3460" t="27086" r="3577"/>
          <a:stretch/>
        </p:blipFill>
        <p:spPr>
          <a:xfrm rot="10800000">
            <a:off x="-10793" y="4185401"/>
            <a:ext cx="9162288" cy="965595"/>
          </a:xfrm>
          <a:prstGeom prst="rect">
            <a:avLst/>
          </a:prstGeom>
        </p:spPr>
      </p:pic>
      <p:pic>
        <p:nvPicPr>
          <p:cNvPr id="13" name="Picture 12" descr="A picture containing dark&#10;&#10;Description automatically generated">
            <a:extLst>
              <a:ext uri="{FF2B5EF4-FFF2-40B4-BE49-F238E27FC236}">
                <a16:creationId xmlns:a16="http://schemas.microsoft.com/office/drawing/2014/main" id="{9A63E606-CE2B-B34A-AF99-65D1E6457B57}"/>
              </a:ext>
            </a:extLst>
          </p:cNvPr>
          <p:cNvPicPr>
            <a:picLocks noChangeAspect="1"/>
          </p:cNvPicPr>
          <p:nvPr userDrawn="1"/>
        </p:nvPicPr>
        <p:blipFill rotWithShape="1">
          <a:blip r:embed="rId4"/>
          <a:srcRect l="3460" t="27086" r="3577"/>
          <a:stretch/>
        </p:blipFill>
        <p:spPr>
          <a:xfrm>
            <a:off x="-10793" y="-13717"/>
            <a:ext cx="9162288" cy="965595"/>
          </a:xfrm>
          <a:prstGeom prst="rect">
            <a:avLst/>
          </a:prstGeom>
        </p:spPr>
      </p:pic>
    </p:spTree>
    <p:extLst>
      <p:ext uri="{BB962C8B-B14F-4D97-AF65-F5344CB8AC3E}">
        <p14:creationId xmlns:p14="http://schemas.microsoft.com/office/powerpoint/2010/main" val="198217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369219"/>
            <a:ext cx="7886700" cy="295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369219"/>
            <a:ext cx="3886200" cy="2844563"/>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A picture containing dark&#10;&#10;Description automatically generated">
            <a:extLst>
              <a:ext uri="{FF2B5EF4-FFF2-40B4-BE49-F238E27FC236}">
                <a16:creationId xmlns:a16="http://schemas.microsoft.com/office/drawing/2014/main" id="{1EAC3AEE-335B-5546-A193-823A18392863}"/>
              </a:ext>
            </a:extLst>
          </p:cNvPr>
          <p:cNvPicPr>
            <a:picLocks noChangeAspect="1"/>
          </p:cNvPicPr>
          <p:nvPr userDrawn="1"/>
        </p:nvPicPr>
        <p:blipFill rotWithShape="1">
          <a:blip r:embed="rId22"/>
          <a:srcRect l="3460" t="27086" r="3577"/>
          <a:stretch/>
        </p:blipFill>
        <p:spPr>
          <a:xfrm rot="10800000">
            <a:off x="-10793" y="4185401"/>
            <a:ext cx="9162288" cy="965595"/>
          </a:xfrm>
          <a:prstGeom prst="rect">
            <a:avLst/>
          </a:prstGeom>
        </p:spPr>
      </p:pic>
      <p:sp>
        <p:nvSpPr>
          <p:cNvPr id="2" name="Title Placeholder 1"/>
          <p:cNvSpPr>
            <a:spLocks noGrp="1"/>
          </p:cNvSpPr>
          <p:nvPr>
            <p:ph type="title"/>
          </p:nvPr>
        </p:nvSpPr>
        <p:spPr>
          <a:xfrm>
            <a:off x="628650" y="417136"/>
            <a:ext cx="7886700" cy="415002"/>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0716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282290" y="4654044"/>
            <a:ext cx="486659" cy="273844"/>
          </a:xfrm>
          <a:prstGeom prst="rect">
            <a:avLst/>
          </a:prstGeom>
        </p:spPr>
        <p:txBody>
          <a:bodyPr vert="horz" lIns="91440" tIns="45720" rIns="91440" bIns="45720" rtlCol="0" anchor="ctr"/>
          <a:lstStyle>
            <a:lvl1pPr algn="l">
              <a:defRPr sz="900">
                <a:solidFill>
                  <a:srgbClr val="0066A1"/>
                </a:solidFill>
              </a:defRPr>
            </a:lvl1pPr>
          </a:lstStyle>
          <a:p>
            <a:fld id="{3DD97BEB-BAEF-0344-9D5C-EC73E478698A}" type="slidenum">
              <a:rPr lang="en-US" smtClean="0"/>
              <a:pPr/>
              <a:t>‹#›</a:t>
            </a:fld>
            <a:endParaRPr lang="en-US" dirty="0"/>
          </a:p>
        </p:txBody>
      </p:sp>
      <p:pic>
        <p:nvPicPr>
          <p:cNvPr id="11" name="Picture 10"/>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8089694" y="4502874"/>
            <a:ext cx="851311" cy="248583"/>
          </a:xfrm>
          <a:prstGeom prst="rect">
            <a:avLst/>
          </a:prstGeom>
        </p:spPr>
      </p:pic>
      <p:pic>
        <p:nvPicPr>
          <p:cNvPr id="8" name="Picture 7" descr="A picture containing dark&#10;&#10;Description automatically generated">
            <a:extLst>
              <a:ext uri="{FF2B5EF4-FFF2-40B4-BE49-F238E27FC236}">
                <a16:creationId xmlns:a16="http://schemas.microsoft.com/office/drawing/2014/main" id="{313606D5-009A-4049-84A3-61286D67230E}"/>
              </a:ext>
            </a:extLst>
          </p:cNvPr>
          <p:cNvPicPr>
            <a:picLocks noChangeAspect="1"/>
          </p:cNvPicPr>
          <p:nvPr userDrawn="1"/>
        </p:nvPicPr>
        <p:blipFill rotWithShape="1">
          <a:blip r:embed="rId22"/>
          <a:srcRect l="3460" t="27086" r="3577"/>
          <a:stretch/>
        </p:blipFill>
        <p:spPr>
          <a:xfrm>
            <a:off x="-10793" y="-13717"/>
            <a:ext cx="9162288" cy="965595"/>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7" r:id="rId3"/>
    <p:sldLayoutId id="2147483684" r:id="rId4"/>
    <p:sldLayoutId id="2147483663" r:id="rId5"/>
    <p:sldLayoutId id="2147483673" r:id="rId6"/>
    <p:sldLayoutId id="2147483662" r:id="rId7"/>
    <p:sldLayoutId id="2147483675" r:id="rId8"/>
    <p:sldLayoutId id="2147483664" r:id="rId9"/>
    <p:sldLayoutId id="2147483674" r:id="rId10"/>
    <p:sldLayoutId id="2147483665" r:id="rId11"/>
    <p:sldLayoutId id="2147483676" r:id="rId12"/>
    <p:sldLayoutId id="2147483677" r:id="rId13"/>
    <p:sldLayoutId id="2147483678" r:id="rId14"/>
    <p:sldLayoutId id="2147483679" r:id="rId15"/>
    <p:sldLayoutId id="2147483667" r:id="rId16"/>
    <p:sldLayoutId id="2147483680" r:id="rId17"/>
    <p:sldLayoutId id="2147483682" r:id="rId18"/>
    <p:sldLayoutId id="2147483681" r:id="rId19"/>
    <p:sldLayoutId id="2147483688" r:id="rId20"/>
  </p:sldLayoutIdLst>
  <p:hf hdr="0" ftr="0" dt="0"/>
  <p:txStyles>
    <p:titleStyle>
      <a:lvl1pPr algn="l" defTabSz="685800" rtl="0" eaLnBrk="1" latinLnBrk="0" hangingPunct="1">
        <a:lnSpc>
          <a:spcPct val="90000"/>
        </a:lnSpc>
        <a:spcBef>
          <a:spcPct val="0"/>
        </a:spcBef>
        <a:buNone/>
        <a:defRPr sz="2550" b="1" i="0" kern="1200">
          <a:solidFill>
            <a:srgbClr val="0066A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vents.vtools.ieee.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events.vtools.ieee.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vents.vtools.ieee.org/"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vents.vtools.ieee.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vents.vtools.ieee.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kb.ieee.org/vtools/blog/kbtopic/vtools/" TargetMode="External"/><Relationship Id="rId2" Type="http://schemas.openxmlformats.org/officeDocument/2006/relationships/hyperlink" Target="https://vtools.ieee.org/" TargetMode="External"/><Relationship Id="rId1" Type="http://schemas.openxmlformats.org/officeDocument/2006/relationships/slideLayout" Target="../slideLayouts/slideLayout7.xml"/><Relationship Id="rId6" Type="http://schemas.openxmlformats.org/officeDocument/2006/relationships/hyperlink" Target="https://www.ieee.org/rosters" TargetMode="External"/><Relationship Id="rId5" Type="http://schemas.openxmlformats.org/officeDocument/2006/relationships/hyperlink" Target="https://mga.ieee.org/" TargetMode="External"/><Relationship Id="rId4" Type="http://schemas.openxmlformats.org/officeDocument/2006/relationships/hyperlink" Target="https://vtools.ieee.org/blo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mailto:mga-im@ieee.org" TargetMode="External"/><Relationship Id="rId3" Type="http://schemas.openxmlformats.org/officeDocument/2006/relationships/hyperlink" Target="mailto:y.khusid@ieee.org" TargetMode="External"/><Relationship Id="rId7" Type="http://schemas.openxmlformats.org/officeDocument/2006/relationships/hyperlink" Target="mailto:jesse.mueller@ieee.org" TargetMode="External"/><Relationship Id="rId2" Type="http://schemas.openxmlformats.org/officeDocument/2006/relationships/hyperlink" Target="mailto:v.sharoff@ieee.org" TargetMode="External"/><Relationship Id="rId1" Type="http://schemas.openxmlformats.org/officeDocument/2006/relationships/slideLayout" Target="../slideLayouts/slideLayout7.xml"/><Relationship Id="rId6" Type="http://schemas.openxmlformats.org/officeDocument/2006/relationships/hyperlink" Target="mailto:a.l.walter@ieee.org" TargetMode="External"/><Relationship Id="rId5" Type="http://schemas.openxmlformats.org/officeDocument/2006/relationships/hyperlink" Target="mailto:m.li@ieee.org" TargetMode="External"/><Relationship Id="rId4" Type="http://schemas.openxmlformats.org/officeDocument/2006/relationships/hyperlink" Target="mailto:k.n.luu@ieee.or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vtools.ieee.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vents.vtools.ieee.org/"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s://events.vtools.ieee.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events.vtools.ieee.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4EAF1A-90A4-3F46-A741-BC72D45044B1}"/>
              </a:ext>
            </a:extLst>
          </p:cNvPr>
          <p:cNvSpPr>
            <a:spLocks noGrp="1"/>
          </p:cNvSpPr>
          <p:nvPr>
            <p:ph type="ctrTitle"/>
          </p:nvPr>
        </p:nvSpPr>
        <p:spPr>
          <a:xfrm>
            <a:off x="685800" y="2745145"/>
            <a:ext cx="7772400" cy="522983"/>
          </a:xfrm>
        </p:spPr>
        <p:txBody>
          <a:bodyPr>
            <a:normAutofit fontScale="90000"/>
          </a:bodyPr>
          <a:lstStyle/>
          <a:p>
            <a:r>
              <a:rPr lang="en-US" dirty="0"/>
              <a:t>Information Management Update</a:t>
            </a:r>
          </a:p>
        </p:txBody>
      </p:sp>
      <p:sp>
        <p:nvSpPr>
          <p:cNvPr id="6" name="Subtitle 5">
            <a:extLst>
              <a:ext uri="{FF2B5EF4-FFF2-40B4-BE49-F238E27FC236}">
                <a16:creationId xmlns:a16="http://schemas.microsoft.com/office/drawing/2014/main" id="{E158B635-2B57-D04C-87A9-35560B8CD7E3}"/>
              </a:ext>
            </a:extLst>
          </p:cNvPr>
          <p:cNvSpPr>
            <a:spLocks noGrp="1"/>
          </p:cNvSpPr>
          <p:nvPr>
            <p:ph type="subTitle" idx="1"/>
          </p:nvPr>
        </p:nvSpPr>
        <p:spPr>
          <a:xfrm>
            <a:off x="685800" y="3268128"/>
            <a:ext cx="7772400" cy="1418782"/>
          </a:xfrm>
        </p:spPr>
        <p:txBody>
          <a:bodyPr>
            <a:normAutofit/>
          </a:bodyPr>
          <a:lstStyle/>
          <a:p>
            <a:r>
              <a:rPr lang="en-US" dirty="0"/>
              <a:t>29 October 2022</a:t>
            </a:r>
          </a:p>
          <a:p>
            <a:r>
              <a:rPr lang="en-US" dirty="0"/>
              <a:t>Vera Lee Sharoff, Director Information Management</a:t>
            </a:r>
          </a:p>
          <a:p>
            <a:r>
              <a:rPr lang="en-US" dirty="0"/>
              <a:t>v.sharoff@ieee.org</a:t>
            </a:r>
          </a:p>
        </p:txBody>
      </p:sp>
      <p:sp>
        <p:nvSpPr>
          <p:cNvPr id="4" name="Slide Number Placeholder 3"/>
          <p:cNvSpPr>
            <a:spLocks noGrp="1"/>
          </p:cNvSpPr>
          <p:nvPr>
            <p:ph type="sldNum" sz="quarter" idx="18"/>
          </p:nvPr>
        </p:nvSpPr>
        <p:spPr/>
        <p:txBody>
          <a:bodyPr/>
          <a:lstStyle/>
          <a:p>
            <a:fld id="{3DD97BEB-BAEF-0344-9D5C-EC73E478698A}" type="slidenum">
              <a:rPr lang="en-US" smtClean="0"/>
              <a:pPr/>
              <a:t>1</a:t>
            </a:fld>
            <a:endParaRPr lang="en-US"/>
          </a:p>
        </p:txBody>
      </p:sp>
      <p:pic>
        <p:nvPicPr>
          <p:cNvPr id="2" name="Picture 1">
            <a:extLst>
              <a:ext uri="{FF2B5EF4-FFF2-40B4-BE49-F238E27FC236}">
                <a16:creationId xmlns:a16="http://schemas.microsoft.com/office/drawing/2014/main" id="{DA133647-3C1D-4349-A5C4-AC0C3C51ADA2}"/>
              </a:ext>
            </a:extLst>
          </p:cNvPr>
          <p:cNvPicPr>
            <a:picLocks noChangeAspect="1"/>
          </p:cNvPicPr>
          <p:nvPr/>
        </p:nvPicPr>
        <p:blipFill>
          <a:blip r:embed="rId2"/>
          <a:stretch>
            <a:fillRect/>
          </a:stretch>
        </p:blipFill>
        <p:spPr>
          <a:xfrm>
            <a:off x="7158399" y="2745145"/>
            <a:ext cx="1703311" cy="1034998"/>
          </a:xfrm>
          <a:prstGeom prst="rect">
            <a:avLst/>
          </a:prstGeom>
          <a:ln>
            <a:solidFill>
              <a:srgbClr val="0066A1"/>
            </a:solidFill>
          </a:ln>
        </p:spPr>
      </p:pic>
    </p:spTree>
    <p:extLst>
      <p:ext uri="{BB962C8B-B14F-4D97-AF65-F5344CB8AC3E}">
        <p14:creationId xmlns:p14="http://schemas.microsoft.com/office/powerpoint/2010/main" val="1757086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32D3-77B5-448B-B3FC-DE73A86DE235}"/>
              </a:ext>
            </a:extLst>
          </p:cNvPr>
          <p:cNvSpPr>
            <a:spLocks noGrp="1"/>
          </p:cNvSpPr>
          <p:nvPr>
            <p:ph type="title"/>
          </p:nvPr>
        </p:nvSpPr>
        <p:spPr/>
        <p:txBody>
          <a:bodyPr/>
          <a:lstStyle/>
          <a:p>
            <a:r>
              <a:rPr lang="en-US" dirty="0"/>
              <a:t>Events</a:t>
            </a:r>
          </a:p>
        </p:txBody>
      </p:sp>
      <p:sp>
        <p:nvSpPr>
          <p:cNvPr id="3" name="Text Placeholder 2">
            <a:extLst>
              <a:ext uri="{FF2B5EF4-FFF2-40B4-BE49-F238E27FC236}">
                <a16:creationId xmlns:a16="http://schemas.microsoft.com/office/drawing/2014/main" id="{EBFB5C6C-AF33-47C9-A110-830388956044}"/>
              </a:ext>
            </a:extLst>
          </p:cNvPr>
          <p:cNvSpPr>
            <a:spLocks noGrp="1"/>
          </p:cNvSpPr>
          <p:nvPr>
            <p:ph type="body" sz="quarter" idx="13"/>
          </p:nvPr>
        </p:nvSpPr>
        <p:spPr>
          <a:xfrm>
            <a:off x="628651" y="1369219"/>
            <a:ext cx="4174085" cy="3357145"/>
          </a:xfrm>
        </p:spPr>
        <p:txBody>
          <a:bodyPr>
            <a:normAutofit lnSpcReduction="10000"/>
          </a:bodyPr>
          <a:lstStyle/>
          <a:p>
            <a:r>
              <a:rPr lang="en-US" dirty="0"/>
              <a:t>Send eNotice Invitations</a:t>
            </a:r>
          </a:p>
          <a:p>
            <a:pPr lvl="1"/>
            <a:r>
              <a:rPr lang="en-US" dirty="0"/>
              <a:t>Generates an eNotice from Event information</a:t>
            </a:r>
          </a:p>
          <a:p>
            <a:pPr lvl="1"/>
            <a:r>
              <a:rPr lang="en-US" dirty="0"/>
              <a:t>Can send email to the entire OU or just to registered guests</a:t>
            </a:r>
          </a:p>
          <a:p>
            <a:pPr lvl="1"/>
            <a:r>
              <a:rPr lang="en-US" dirty="0"/>
              <a:t>eNotices are not automatically sent to all Co-Host OUs,  but are moderated by staff to limit spamming</a:t>
            </a:r>
          </a:p>
          <a:p>
            <a:r>
              <a:rPr lang="en-US" dirty="0"/>
              <a:t>Manage Event </a:t>
            </a:r>
          </a:p>
          <a:p>
            <a:pPr lvl="1"/>
            <a:r>
              <a:rPr lang="en-US" dirty="0"/>
              <a:t>Search Events (and download)</a:t>
            </a:r>
          </a:p>
          <a:p>
            <a:pPr lvl="1"/>
            <a:r>
              <a:rPr lang="en-US" dirty="0"/>
              <a:t>On Site: Take attendance, Print Meal Tickets, Name Tags</a:t>
            </a:r>
          </a:p>
          <a:p>
            <a:pPr lvl="1"/>
            <a:r>
              <a:rPr lang="en-US" dirty="0"/>
              <a:t>View Event Activities</a:t>
            </a:r>
          </a:p>
          <a:p>
            <a:pPr lvl="2"/>
            <a:r>
              <a:rPr lang="en-US" dirty="0"/>
              <a:t>By Category</a:t>
            </a:r>
          </a:p>
          <a:p>
            <a:pPr lvl="2"/>
            <a:r>
              <a:rPr lang="en-US" dirty="0"/>
              <a:t>Popular day of the week</a:t>
            </a:r>
          </a:p>
          <a:p>
            <a:pPr lvl="2"/>
            <a:r>
              <a:rPr lang="en-US" dirty="0"/>
              <a:t>Report Filed or Not</a:t>
            </a:r>
          </a:p>
        </p:txBody>
      </p:sp>
      <p:sp>
        <p:nvSpPr>
          <p:cNvPr id="4" name="Slide Number Placeholder 3">
            <a:extLst>
              <a:ext uri="{FF2B5EF4-FFF2-40B4-BE49-F238E27FC236}">
                <a16:creationId xmlns:a16="http://schemas.microsoft.com/office/drawing/2014/main" id="{536D92FD-EA2A-4FAD-9998-883040031F23}"/>
              </a:ext>
            </a:extLst>
          </p:cNvPr>
          <p:cNvSpPr>
            <a:spLocks noGrp="1"/>
          </p:cNvSpPr>
          <p:nvPr>
            <p:ph type="sldNum" sz="quarter" idx="14"/>
          </p:nvPr>
        </p:nvSpPr>
        <p:spPr/>
        <p:txBody>
          <a:bodyPr/>
          <a:lstStyle/>
          <a:p>
            <a:fld id="{3DD97BEB-BAEF-0344-9D5C-EC73E478698A}" type="slidenum">
              <a:rPr lang="en-US" smtClean="0"/>
              <a:pPr/>
              <a:t>10</a:t>
            </a:fld>
            <a:endParaRPr lang="en-US"/>
          </a:p>
        </p:txBody>
      </p:sp>
      <p:sp>
        <p:nvSpPr>
          <p:cNvPr id="5" name="Text Placeholder 4">
            <a:extLst>
              <a:ext uri="{FF2B5EF4-FFF2-40B4-BE49-F238E27FC236}">
                <a16:creationId xmlns:a16="http://schemas.microsoft.com/office/drawing/2014/main" id="{7E10E832-7BE5-402F-8AEC-C919AAEE063F}"/>
              </a:ext>
            </a:extLst>
          </p:cNvPr>
          <p:cNvSpPr>
            <a:spLocks noGrp="1"/>
          </p:cNvSpPr>
          <p:nvPr>
            <p:ph type="body" sz="quarter" idx="15"/>
          </p:nvPr>
        </p:nvSpPr>
        <p:spPr/>
        <p:txBody>
          <a:bodyPr>
            <a:normAutofit fontScale="85000" lnSpcReduction="20000"/>
          </a:bodyPr>
          <a:lstStyle/>
          <a:p>
            <a:r>
              <a:rPr lang="en-US" dirty="0">
                <a:hlinkClick r:id="rId2"/>
              </a:rPr>
              <a:t>https://events.vtools.ieee.org</a:t>
            </a:r>
            <a:r>
              <a:rPr lang="en-US" dirty="0"/>
              <a:t> </a:t>
            </a:r>
          </a:p>
        </p:txBody>
      </p:sp>
      <p:pic>
        <p:nvPicPr>
          <p:cNvPr id="8" name="Picture 7">
            <a:extLst>
              <a:ext uri="{FF2B5EF4-FFF2-40B4-BE49-F238E27FC236}">
                <a16:creationId xmlns:a16="http://schemas.microsoft.com/office/drawing/2014/main" id="{04D5D1D5-B8A2-4B43-9760-5048FA65FD8E}"/>
              </a:ext>
            </a:extLst>
          </p:cNvPr>
          <p:cNvPicPr>
            <a:picLocks noChangeAspect="1"/>
          </p:cNvPicPr>
          <p:nvPr/>
        </p:nvPicPr>
        <p:blipFill>
          <a:blip r:embed="rId3"/>
          <a:stretch>
            <a:fillRect/>
          </a:stretch>
        </p:blipFill>
        <p:spPr>
          <a:xfrm>
            <a:off x="4802736" y="914401"/>
            <a:ext cx="4148773" cy="2521008"/>
          </a:xfrm>
          <a:prstGeom prst="rect">
            <a:avLst/>
          </a:prstGeom>
        </p:spPr>
      </p:pic>
    </p:spTree>
    <p:extLst>
      <p:ext uri="{BB962C8B-B14F-4D97-AF65-F5344CB8AC3E}">
        <p14:creationId xmlns:p14="http://schemas.microsoft.com/office/powerpoint/2010/main" val="1866314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8B7F-C69A-41EA-8AC8-0971F62F8713}"/>
              </a:ext>
            </a:extLst>
          </p:cNvPr>
          <p:cNvSpPr>
            <a:spLocks noGrp="1"/>
          </p:cNvSpPr>
          <p:nvPr>
            <p:ph type="title"/>
          </p:nvPr>
        </p:nvSpPr>
        <p:spPr>
          <a:xfrm>
            <a:off x="628650" y="417136"/>
            <a:ext cx="7886700" cy="415002"/>
          </a:xfrm>
        </p:spPr>
        <p:txBody>
          <a:bodyPr/>
          <a:lstStyle/>
          <a:p>
            <a:r>
              <a:rPr lang="en-US" dirty="0"/>
              <a:t>vTools</a:t>
            </a:r>
          </a:p>
        </p:txBody>
      </p:sp>
      <p:sp>
        <p:nvSpPr>
          <p:cNvPr id="3" name="Text Placeholder 2">
            <a:extLst>
              <a:ext uri="{FF2B5EF4-FFF2-40B4-BE49-F238E27FC236}">
                <a16:creationId xmlns:a16="http://schemas.microsoft.com/office/drawing/2014/main" id="{2EE99698-04CD-4F04-B460-71E2CEA2F869}"/>
              </a:ext>
            </a:extLst>
          </p:cNvPr>
          <p:cNvSpPr>
            <a:spLocks noGrp="1"/>
          </p:cNvSpPr>
          <p:nvPr>
            <p:ph type="body" sz="quarter" idx="13"/>
          </p:nvPr>
        </p:nvSpPr>
        <p:spPr>
          <a:xfrm>
            <a:off x="628650" y="1131887"/>
            <a:ext cx="7886700" cy="2610119"/>
          </a:xfrm>
        </p:spPr>
        <p:txBody>
          <a:bodyPr/>
          <a:lstStyle/>
          <a:p>
            <a:r>
              <a:rPr lang="en-US" dirty="0"/>
              <a:t>Select any geographic organizational unit and year to filter event activities.</a:t>
            </a:r>
          </a:p>
          <a:p>
            <a:r>
              <a:rPr lang="en-US" dirty="0"/>
              <a:t>Initial result includes a composite of all activity of the OU</a:t>
            </a:r>
          </a:p>
          <a:p>
            <a:pPr lvl="1"/>
            <a:r>
              <a:rPr lang="en-US" dirty="0"/>
              <a:t>Section plus all related OUs (Chapters, Affinity Groups, Student Branches </a:t>
            </a:r>
            <a:r>
              <a:rPr lang="en-US" dirty="0" err="1"/>
              <a:t>etc</a:t>
            </a:r>
            <a:r>
              <a:rPr lang="en-US" dirty="0"/>
              <a:t>…)</a:t>
            </a:r>
          </a:p>
          <a:p>
            <a:pPr lvl="1"/>
            <a:r>
              <a:rPr lang="en-US" dirty="0"/>
              <a:t>Events by category, Virtual  events, by day of week and by week across one year</a:t>
            </a:r>
          </a:p>
          <a:p>
            <a:r>
              <a:rPr lang="en-US" dirty="0"/>
              <a:t>Breakdown information below includes: </a:t>
            </a:r>
          </a:p>
          <a:p>
            <a:pPr lvl="1"/>
            <a:r>
              <a:rPr lang="en-US" dirty="0"/>
              <a:t>Event category count (Professional, Technical, Non-Technical, Administrative, Humanitarian, Pre-U STEM)</a:t>
            </a:r>
          </a:p>
          <a:p>
            <a:pPr lvl="1"/>
            <a:r>
              <a:rPr lang="en-US" dirty="0"/>
              <a:t>Drill to the same available views as seen on the parent view</a:t>
            </a:r>
          </a:p>
          <a:p>
            <a:r>
              <a:rPr lang="en-US" dirty="0">
                <a:hlinkClick r:id="rId3"/>
              </a:rPr>
              <a:t>http://events.vtools.ieee.org</a:t>
            </a:r>
            <a:endParaRPr lang="en-US" dirty="0"/>
          </a:p>
        </p:txBody>
      </p:sp>
      <p:sp>
        <p:nvSpPr>
          <p:cNvPr id="4" name="Slide Number Placeholder 3">
            <a:extLst>
              <a:ext uri="{FF2B5EF4-FFF2-40B4-BE49-F238E27FC236}">
                <a16:creationId xmlns:a16="http://schemas.microsoft.com/office/drawing/2014/main" id="{1E703AC8-1AFF-44C2-A8E3-CCA6C4266A5E}"/>
              </a:ext>
            </a:extLst>
          </p:cNvPr>
          <p:cNvSpPr>
            <a:spLocks noGrp="1"/>
          </p:cNvSpPr>
          <p:nvPr>
            <p:ph type="sldNum" sz="quarter" idx="14"/>
          </p:nvPr>
        </p:nvSpPr>
        <p:spPr>
          <a:xfrm>
            <a:off x="282290" y="4654044"/>
            <a:ext cx="486659" cy="273844"/>
          </a:xfrm>
        </p:spPr>
        <p:txBody>
          <a:bodyPr/>
          <a:lstStyle/>
          <a:p>
            <a:pPr lvl="0"/>
            <a:fld id="{00000000-1234-1234-1234-123412341234}" type="slidenum">
              <a:rPr lang="en-US" smtClean="0"/>
              <a:pPr lvl="0"/>
              <a:t>11</a:t>
            </a:fld>
            <a:endParaRPr lang="en-US"/>
          </a:p>
        </p:txBody>
      </p:sp>
      <p:sp>
        <p:nvSpPr>
          <p:cNvPr id="5" name="Text Placeholder 4">
            <a:extLst>
              <a:ext uri="{FF2B5EF4-FFF2-40B4-BE49-F238E27FC236}">
                <a16:creationId xmlns:a16="http://schemas.microsoft.com/office/drawing/2014/main" id="{150AD9FA-09E8-4CA6-9977-7FECA27FB75E}"/>
              </a:ext>
            </a:extLst>
          </p:cNvPr>
          <p:cNvSpPr>
            <a:spLocks noGrp="1"/>
          </p:cNvSpPr>
          <p:nvPr>
            <p:ph type="body" sz="quarter" idx="15"/>
          </p:nvPr>
        </p:nvSpPr>
        <p:spPr>
          <a:xfrm>
            <a:off x="628650" y="829648"/>
            <a:ext cx="7886700" cy="267632"/>
          </a:xfrm>
        </p:spPr>
        <p:txBody>
          <a:bodyPr>
            <a:normAutofit fontScale="85000" lnSpcReduction="20000"/>
          </a:bodyPr>
          <a:lstStyle/>
          <a:p>
            <a:r>
              <a:rPr lang="en-US" dirty="0"/>
              <a:t>Event Activity Dashboard – Phase I</a:t>
            </a:r>
          </a:p>
          <a:p>
            <a:endParaRPr lang="en-US" dirty="0"/>
          </a:p>
        </p:txBody>
      </p:sp>
      <p:pic>
        <p:nvPicPr>
          <p:cNvPr id="11" name="Picture 10">
            <a:extLst>
              <a:ext uri="{FF2B5EF4-FFF2-40B4-BE49-F238E27FC236}">
                <a16:creationId xmlns:a16="http://schemas.microsoft.com/office/drawing/2014/main" id="{F88D0F30-10A3-46F9-8A64-FA2E2776CD76}"/>
              </a:ext>
            </a:extLst>
          </p:cNvPr>
          <p:cNvPicPr>
            <a:picLocks noChangeAspect="1"/>
          </p:cNvPicPr>
          <p:nvPr/>
        </p:nvPicPr>
        <p:blipFill>
          <a:blip r:embed="rId4"/>
          <a:stretch>
            <a:fillRect/>
          </a:stretch>
        </p:blipFill>
        <p:spPr>
          <a:xfrm>
            <a:off x="7570030" y="303358"/>
            <a:ext cx="1083219" cy="3918489"/>
          </a:xfrm>
          <a:prstGeom prst="rect">
            <a:avLst/>
          </a:prstGeom>
        </p:spPr>
      </p:pic>
      <p:sp>
        <p:nvSpPr>
          <p:cNvPr id="13" name="Oval 12">
            <a:extLst>
              <a:ext uri="{FF2B5EF4-FFF2-40B4-BE49-F238E27FC236}">
                <a16:creationId xmlns:a16="http://schemas.microsoft.com/office/drawing/2014/main" id="{A6C53AFA-EEA6-49EA-84AA-B35A7863E23B}"/>
              </a:ext>
            </a:extLst>
          </p:cNvPr>
          <p:cNvSpPr/>
          <p:nvPr/>
        </p:nvSpPr>
        <p:spPr>
          <a:xfrm>
            <a:off x="7306116" y="1010529"/>
            <a:ext cx="1385668" cy="2738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ED413787-E882-4704-B57B-DC623196C677}"/>
              </a:ext>
            </a:extLst>
          </p:cNvPr>
          <p:cNvCxnSpPr>
            <a:cxnSpLocks/>
          </p:cNvCxnSpPr>
          <p:nvPr/>
        </p:nvCxnSpPr>
        <p:spPr>
          <a:xfrm flipV="1">
            <a:off x="4979963" y="1147452"/>
            <a:ext cx="2813539" cy="2917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24FEB3C8-6713-4E55-B681-10C8A9758648}"/>
              </a:ext>
            </a:extLst>
          </p:cNvPr>
          <p:cNvPicPr>
            <a:picLocks noChangeAspect="1"/>
          </p:cNvPicPr>
          <p:nvPr/>
        </p:nvPicPr>
        <p:blipFill>
          <a:blip r:embed="rId5"/>
          <a:stretch>
            <a:fillRect/>
          </a:stretch>
        </p:blipFill>
        <p:spPr>
          <a:xfrm>
            <a:off x="768949" y="3751200"/>
            <a:ext cx="5206435" cy="658425"/>
          </a:xfrm>
          <a:prstGeom prst="rect">
            <a:avLst/>
          </a:prstGeom>
        </p:spPr>
      </p:pic>
    </p:spTree>
    <p:extLst>
      <p:ext uri="{BB962C8B-B14F-4D97-AF65-F5344CB8AC3E}">
        <p14:creationId xmlns:p14="http://schemas.microsoft.com/office/powerpoint/2010/main" val="294815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0F562-8C67-41BE-AF57-9402AC27373A}"/>
              </a:ext>
            </a:extLst>
          </p:cNvPr>
          <p:cNvSpPr>
            <a:spLocks noGrp="1"/>
          </p:cNvSpPr>
          <p:nvPr>
            <p:ph type="sldNum" idx="12"/>
          </p:nvPr>
        </p:nvSpPr>
        <p:spPr>
          <a:xfrm>
            <a:off x="385321" y="4654044"/>
            <a:ext cx="486659" cy="2738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12</a:t>
            </a:fld>
            <a:endParaRPr lang="en-US"/>
          </a:p>
        </p:txBody>
      </p:sp>
      <p:pic>
        <p:nvPicPr>
          <p:cNvPr id="5" name="Picture 4">
            <a:extLst>
              <a:ext uri="{FF2B5EF4-FFF2-40B4-BE49-F238E27FC236}">
                <a16:creationId xmlns:a16="http://schemas.microsoft.com/office/drawing/2014/main" id="{6A719EBC-D313-4AEB-B7F8-25EA1FF5EDD5}"/>
              </a:ext>
            </a:extLst>
          </p:cNvPr>
          <p:cNvPicPr>
            <a:picLocks noChangeAspect="1"/>
          </p:cNvPicPr>
          <p:nvPr/>
        </p:nvPicPr>
        <p:blipFill rotWithShape="1">
          <a:blip r:embed="rId2"/>
          <a:srcRect l="25846" t="9154" r="27077" b="10894"/>
          <a:stretch/>
        </p:blipFill>
        <p:spPr>
          <a:xfrm>
            <a:off x="267285" y="400930"/>
            <a:ext cx="4424289" cy="4070056"/>
          </a:xfrm>
          <a:prstGeom prst="rect">
            <a:avLst/>
          </a:prstGeom>
          <a:ln>
            <a:solidFill>
              <a:schemeClr val="accent1">
                <a:lumMod val="75000"/>
              </a:schemeClr>
            </a:solidFill>
          </a:ln>
        </p:spPr>
      </p:pic>
      <p:pic>
        <p:nvPicPr>
          <p:cNvPr id="6" name="Picture 5">
            <a:extLst>
              <a:ext uri="{FF2B5EF4-FFF2-40B4-BE49-F238E27FC236}">
                <a16:creationId xmlns:a16="http://schemas.microsoft.com/office/drawing/2014/main" id="{498FAC0A-C26B-4FD4-8DF0-4A51A602CFDE}"/>
              </a:ext>
            </a:extLst>
          </p:cNvPr>
          <p:cNvPicPr>
            <a:picLocks noChangeAspect="1"/>
          </p:cNvPicPr>
          <p:nvPr/>
        </p:nvPicPr>
        <p:blipFill>
          <a:blip r:embed="rId3"/>
          <a:stretch>
            <a:fillRect/>
          </a:stretch>
        </p:blipFill>
        <p:spPr>
          <a:xfrm>
            <a:off x="4809546" y="1226326"/>
            <a:ext cx="4153309" cy="3701562"/>
          </a:xfrm>
          <a:prstGeom prst="rect">
            <a:avLst/>
          </a:prstGeom>
          <a:ln>
            <a:solidFill>
              <a:schemeClr val="accent1">
                <a:lumMod val="75000"/>
              </a:schemeClr>
            </a:solidFill>
          </a:ln>
        </p:spPr>
      </p:pic>
      <p:pic>
        <p:nvPicPr>
          <p:cNvPr id="7" name="Picture 6">
            <a:extLst>
              <a:ext uri="{FF2B5EF4-FFF2-40B4-BE49-F238E27FC236}">
                <a16:creationId xmlns:a16="http://schemas.microsoft.com/office/drawing/2014/main" id="{5FC3A217-0A3D-4DA6-ACF7-6B05266EF4AE}"/>
              </a:ext>
            </a:extLst>
          </p:cNvPr>
          <p:cNvPicPr>
            <a:picLocks noChangeAspect="1"/>
          </p:cNvPicPr>
          <p:nvPr/>
        </p:nvPicPr>
        <p:blipFill>
          <a:blip r:embed="rId4"/>
          <a:stretch>
            <a:fillRect/>
          </a:stretch>
        </p:blipFill>
        <p:spPr>
          <a:xfrm>
            <a:off x="4746306" y="540397"/>
            <a:ext cx="3842215" cy="431190"/>
          </a:xfrm>
          <a:prstGeom prst="rect">
            <a:avLst/>
          </a:prstGeom>
        </p:spPr>
      </p:pic>
    </p:spTree>
    <p:extLst>
      <p:ext uri="{BB962C8B-B14F-4D97-AF65-F5344CB8AC3E}">
        <p14:creationId xmlns:p14="http://schemas.microsoft.com/office/powerpoint/2010/main" val="396522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8885-7B21-45AC-95FA-3C2AA177E044}"/>
              </a:ext>
            </a:extLst>
          </p:cNvPr>
          <p:cNvSpPr>
            <a:spLocks noGrp="1"/>
          </p:cNvSpPr>
          <p:nvPr>
            <p:ph type="title"/>
          </p:nvPr>
        </p:nvSpPr>
        <p:spPr>
          <a:xfrm>
            <a:off x="628650" y="417136"/>
            <a:ext cx="7886700" cy="415002"/>
          </a:xfrm>
        </p:spPr>
        <p:txBody>
          <a:bodyPr/>
          <a:lstStyle/>
          <a:p>
            <a:r>
              <a:rPr lang="en-US" dirty="0"/>
              <a:t>vTools</a:t>
            </a:r>
          </a:p>
        </p:txBody>
      </p:sp>
      <p:sp>
        <p:nvSpPr>
          <p:cNvPr id="9" name="Text Placeholder 2">
            <a:extLst>
              <a:ext uri="{FF2B5EF4-FFF2-40B4-BE49-F238E27FC236}">
                <a16:creationId xmlns:a16="http://schemas.microsoft.com/office/drawing/2014/main" id="{116540AF-6285-4DD0-920B-B3624728691D}"/>
              </a:ext>
            </a:extLst>
          </p:cNvPr>
          <p:cNvSpPr txBox="1">
            <a:spLocks noGrp="1"/>
          </p:cNvSpPr>
          <p:nvPr>
            <p:ph type="body" sz="quarter" idx="13"/>
          </p:nvPr>
        </p:nvSpPr>
        <p:spPr>
          <a:xfrm>
            <a:off x="628650" y="1131887"/>
            <a:ext cx="7886700" cy="2957512"/>
          </a:xfrm>
        </p:spPr>
        <p:txBody>
          <a:bodyPr>
            <a:normAutofit/>
          </a:bodyPr>
          <a:lst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Select any Society and year to filter event activities.</a:t>
            </a:r>
          </a:p>
          <a:p>
            <a:r>
              <a:rPr lang="en-US" dirty="0"/>
              <a:t>Initial result includes a composite of all activity of the Society</a:t>
            </a:r>
          </a:p>
          <a:p>
            <a:pPr lvl="1"/>
            <a:r>
              <a:rPr lang="en-US" dirty="0"/>
              <a:t>Chapters</a:t>
            </a:r>
          </a:p>
          <a:p>
            <a:pPr lvl="1"/>
            <a:r>
              <a:rPr lang="en-US" dirty="0"/>
              <a:t>Events by category, virtual  events, by day of week and by week across one year</a:t>
            </a:r>
          </a:p>
          <a:p>
            <a:r>
              <a:rPr lang="en-US" dirty="0"/>
              <a:t>Breakdown information below includes: </a:t>
            </a:r>
          </a:p>
          <a:p>
            <a:pPr lvl="1"/>
            <a:r>
              <a:rPr lang="en-US" dirty="0"/>
              <a:t>Event category count (Professional, Technical, Non-Technical, Administrative, </a:t>
            </a:r>
            <a:br>
              <a:rPr lang="en-US" dirty="0"/>
            </a:br>
            <a:r>
              <a:rPr lang="en-US" dirty="0"/>
              <a:t>Humanitarian, Pre-U STEM)</a:t>
            </a:r>
          </a:p>
          <a:p>
            <a:pPr lvl="1"/>
            <a:r>
              <a:rPr lang="en-US" dirty="0"/>
              <a:t>Drill to the same available views as seen on the parent view</a:t>
            </a:r>
          </a:p>
          <a:p>
            <a:r>
              <a:rPr lang="en-US" dirty="0"/>
              <a:t>Reminder to submit L31 after Event happens</a:t>
            </a:r>
          </a:p>
          <a:p>
            <a:r>
              <a:rPr lang="en-US" dirty="0">
                <a:hlinkClick r:id="rId2"/>
              </a:rPr>
              <a:t>http://events.vtools.ieee.org</a:t>
            </a:r>
            <a:endParaRPr lang="en-US" dirty="0"/>
          </a:p>
        </p:txBody>
      </p:sp>
      <p:sp>
        <p:nvSpPr>
          <p:cNvPr id="4" name="Slide Number Placeholder 3">
            <a:extLst>
              <a:ext uri="{FF2B5EF4-FFF2-40B4-BE49-F238E27FC236}">
                <a16:creationId xmlns:a16="http://schemas.microsoft.com/office/drawing/2014/main" id="{B81F7A7E-E993-4D7A-B19F-30915515CDC4}"/>
              </a:ext>
            </a:extLst>
          </p:cNvPr>
          <p:cNvSpPr>
            <a:spLocks noGrp="1"/>
          </p:cNvSpPr>
          <p:nvPr>
            <p:ph type="sldNum" sz="quarter" idx="14"/>
          </p:nvPr>
        </p:nvSpPr>
        <p:spPr>
          <a:xfrm>
            <a:off x="282290" y="4654044"/>
            <a:ext cx="486659" cy="273844"/>
          </a:xfrm>
        </p:spPr>
        <p:txBody>
          <a:bodyPr/>
          <a:lstStyle/>
          <a:p>
            <a:fld id="{3DD97BEB-BAEF-0344-9D5C-EC73E478698A}" type="slidenum">
              <a:rPr lang="en-US" smtClean="0"/>
              <a:pPr/>
              <a:t>13</a:t>
            </a:fld>
            <a:endParaRPr lang="en-US"/>
          </a:p>
        </p:txBody>
      </p:sp>
      <p:sp>
        <p:nvSpPr>
          <p:cNvPr id="3" name="Text Placeholder 2">
            <a:extLst>
              <a:ext uri="{FF2B5EF4-FFF2-40B4-BE49-F238E27FC236}">
                <a16:creationId xmlns:a16="http://schemas.microsoft.com/office/drawing/2014/main" id="{5E4EDD18-1728-45F6-B066-8B0B6DA047CE}"/>
              </a:ext>
            </a:extLst>
          </p:cNvPr>
          <p:cNvSpPr>
            <a:spLocks noGrp="1"/>
          </p:cNvSpPr>
          <p:nvPr>
            <p:ph type="body" sz="quarter" idx="15"/>
          </p:nvPr>
        </p:nvSpPr>
        <p:spPr>
          <a:xfrm>
            <a:off x="628650" y="829648"/>
            <a:ext cx="7886700" cy="267632"/>
          </a:xfrm>
        </p:spPr>
        <p:txBody>
          <a:bodyPr>
            <a:normAutofit fontScale="85000" lnSpcReduction="20000"/>
          </a:bodyPr>
          <a:lstStyle/>
          <a:p>
            <a:r>
              <a:rPr lang="en-US" dirty="0"/>
              <a:t>Event Activity Dashboard – Phase 2</a:t>
            </a:r>
          </a:p>
        </p:txBody>
      </p:sp>
      <p:pic>
        <p:nvPicPr>
          <p:cNvPr id="7" name="Picture 6">
            <a:extLst>
              <a:ext uri="{FF2B5EF4-FFF2-40B4-BE49-F238E27FC236}">
                <a16:creationId xmlns:a16="http://schemas.microsoft.com/office/drawing/2014/main" id="{E0A739CB-BC7D-4D1E-A423-50B372D099F9}"/>
              </a:ext>
            </a:extLst>
          </p:cNvPr>
          <p:cNvPicPr>
            <a:picLocks noChangeAspect="1"/>
          </p:cNvPicPr>
          <p:nvPr/>
        </p:nvPicPr>
        <p:blipFill>
          <a:blip r:embed="rId3"/>
          <a:stretch>
            <a:fillRect/>
          </a:stretch>
        </p:blipFill>
        <p:spPr>
          <a:xfrm>
            <a:off x="684542" y="4041693"/>
            <a:ext cx="5205852" cy="660058"/>
          </a:xfrm>
          <a:prstGeom prst="rect">
            <a:avLst/>
          </a:prstGeom>
        </p:spPr>
      </p:pic>
      <p:pic>
        <p:nvPicPr>
          <p:cNvPr id="8" name="Picture 7">
            <a:extLst>
              <a:ext uri="{FF2B5EF4-FFF2-40B4-BE49-F238E27FC236}">
                <a16:creationId xmlns:a16="http://schemas.microsoft.com/office/drawing/2014/main" id="{F22B3DC2-2995-4D4D-A562-5A90D0658601}"/>
              </a:ext>
            </a:extLst>
          </p:cNvPr>
          <p:cNvPicPr>
            <a:picLocks noChangeAspect="1"/>
          </p:cNvPicPr>
          <p:nvPr/>
        </p:nvPicPr>
        <p:blipFill>
          <a:blip r:embed="rId4"/>
          <a:stretch>
            <a:fillRect/>
          </a:stretch>
        </p:blipFill>
        <p:spPr>
          <a:xfrm>
            <a:off x="7570030" y="303358"/>
            <a:ext cx="1083219" cy="3918489"/>
          </a:xfrm>
          <a:prstGeom prst="rect">
            <a:avLst/>
          </a:prstGeom>
        </p:spPr>
      </p:pic>
    </p:spTree>
    <p:extLst>
      <p:ext uri="{BB962C8B-B14F-4D97-AF65-F5344CB8AC3E}">
        <p14:creationId xmlns:p14="http://schemas.microsoft.com/office/powerpoint/2010/main" val="2520966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32D3-77B5-448B-B3FC-DE73A86DE235}"/>
              </a:ext>
            </a:extLst>
          </p:cNvPr>
          <p:cNvSpPr>
            <a:spLocks noGrp="1"/>
          </p:cNvSpPr>
          <p:nvPr>
            <p:ph type="title"/>
          </p:nvPr>
        </p:nvSpPr>
        <p:spPr/>
        <p:txBody>
          <a:bodyPr/>
          <a:lstStyle/>
          <a:p>
            <a:r>
              <a:rPr lang="en-US" dirty="0"/>
              <a:t>Events</a:t>
            </a:r>
          </a:p>
        </p:txBody>
      </p:sp>
      <p:sp>
        <p:nvSpPr>
          <p:cNvPr id="3" name="Text Placeholder 2">
            <a:extLst>
              <a:ext uri="{FF2B5EF4-FFF2-40B4-BE49-F238E27FC236}">
                <a16:creationId xmlns:a16="http://schemas.microsoft.com/office/drawing/2014/main" id="{EBFB5C6C-AF33-47C9-A110-830388956044}"/>
              </a:ext>
            </a:extLst>
          </p:cNvPr>
          <p:cNvSpPr>
            <a:spLocks noGrp="1"/>
          </p:cNvSpPr>
          <p:nvPr>
            <p:ph type="body" sz="quarter" idx="13"/>
          </p:nvPr>
        </p:nvSpPr>
        <p:spPr>
          <a:xfrm>
            <a:off x="628651" y="1369219"/>
            <a:ext cx="4174085" cy="3357145"/>
          </a:xfrm>
        </p:spPr>
        <p:txBody>
          <a:bodyPr>
            <a:normAutofit/>
          </a:bodyPr>
          <a:lstStyle/>
          <a:p>
            <a:r>
              <a:rPr lang="en-US" dirty="0"/>
              <a:t>Report meetings/events to IEEE headquarters (L31)</a:t>
            </a:r>
          </a:p>
          <a:p>
            <a:pPr lvl="1"/>
            <a:r>
              <a:rPr lang="en-US" dirty="0"/>
              <a:t>If Event was scheduled in the vTools Events, simply add the number of members and guests.</a:t>
            </a:r>
          </a:p>
          <a:p>
            <a:pPr lvl="1"/>
            <a:endParaRPr lang="en-US" dirty="0"/>
          </a:p>
          <a:p>
            <a:pPr marL="342900" lvl="1" indent="0">
              <a:buNone/>
            </a:pPr>
            <a:endParaRPr lang="en-US" dirty="0"/>
          </a:p>
        </p:txBody>
      </p:sp>
      <p:sp>
        <p:nvSpPr>
          <p:cNvPr id="4" name="Slide Number Placeholder 3">
            <a:extLst>
              <a:ext uri="{FF2B5EF4-FFF2-40B4-BE49-F238E27FC236}">
                <a16:creationId xmlns:a16="http://schemas.microsoft.com/office/drawing/2014/main" id="{536D92FD-EA2A-4FAD-9998-883040031F23}"/>
              </a:ext>
            </a:extLst>
          </p:cNvPr>
          <p:cNvSpPr>
            <a:spLocks noGrp="1"/>
          </p:cNvSpPr>
          <p:nvPr>
            <p:ph type="sldNum" sz="quarter" idx="14"/>
          </p:nvPr>
        </p:nvSpPr>
        <p:spPr/>
        <p:txBody>
          <a:bodyPr/>
          <a:lstStyle/>
          <a:p>
            <a:fld id="{3DD97BEB-BAEF-0344-9D5C-EC73E478698A}" type="slidenum">
              <a:rPr lang="en-US" smtClean="0"/>
              <a:pPr/>
              <a:t>14</a:t>
            </a:fld>
            <a:endParaRPr lang="en-US"/>
          </a:p>
        </p:txBody>
      </p:sp>
      <p:sp>
        <p:nvSpPr>
          <p:cNvPr id="5" name="Text Placeholder 4">
            <a:extLst>
              <a:ext uri="{FF2B5EF4-FFF2-40B4-BE49-F238E27FC236}">
                <a16:creationId xmlns:a16="http://schemas.microsoft.com/office/drawing/2014/main" id="{7E10E832-7BE5-402F-8AEC-C919AAEE063F}"/>
              </a:ext>
            </a:extLst>
          </p:cNvPr>
          <p:cNvSpPr>
            <a:spLocks noGrp="1"/>
          </p:cNvSpPr>
          <p:nvPr>
            <p:ph type="body" sz="quarter" idx="15"/>
          </p:nvPr>
        </p:nvSpPr>
        <p:spPr/>
        <p:txBody>
          <a:bodyPr>
            <a:normAutofit fontScale="85000" lnSpcReduction="20000"/>
          </a:bodyPr>
          <a:lstStyle/>
          <a:p>
            <a:r>
              <a:rPr lang="en-US" dirty="0">
                <a:hlinkClick r:id="rId2"/>
              </a:rPr>
              <a:t>https://events.vtools.ieee.org</a:t>
            </a:r>
            <a:r>
              <a:rPr lang="en-US" dirty="0"/>
              <a:t> </a:t>
            </a:r>
          </a:p>
        </p:txBody>
      </p:sp>
      <p:pic>
        <p:nvPicPr>
          <p:cNvPr id="7" name="Picture 6">
            <a:extLst>
              <a:ext uri="{FF2B5EF4-FFF2-40B4-BE49-F238E27FC236}">
                <a16:creationId xmlns:a16="http://schemas.microsoft.com/office/drawing/2014/main" id="{C2871202-0641-4A07-9E0A-D1A9C8B2D71B}"/>
              </a:ext>
            </a:extLst>
          </p:cNvPr>
          <p:cNvPicPr>
            <a:picLocks noChangeAspect="1"/>
          </p:cNvPicPr>
          <p:nvPr/>
        </p:nvPicPr>
        <p:blipFill>
          <a:blip r:embed="rId3"/>
          <a:stretch>
            <a:fillRect/>
          </a:stretch>
        </p:blipFill>
        <p:spPr>
          <a:xfrm>
            <a:off x="5077154" y="193518"/>
            <a:ext cx="3966634" cy="4734370"/>
          </a:xfrm>
          <a:prstGeom prst="rect">
            <a:avLst/>
          </a:prstGeom>
        </p:spPr>
      </p:pic>
    </p:spTree>
    <p:extLst>
      <p:ext uri="{BB962C8B-B14F-4D97-AF65-F5344CB8AC3E}">
        <p14:creationId xmlns:p14="http://schemas.microsoft.com/office/powerpoint/2010/main" val="1527928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32D3-77B5-448B-B3FC-DE73A86DE235}"/>
              </a:ext>
            </a:extLst>
          </p:cNvPr>
          <p:cNvSpPr>
            <a:spLocks noGrp="1"/>
          </p:cNvSpPr>
          <p:nvPr>
            <p:ph type="title"/>
          </p:nvPr>
        </p:nvSpPr>
        <p:spPr/>
        <p:txBody>
          <a:bodyPr/>
          <a:lstStyle/>
          <a:p>
            <a:r>
              <a:rPr lang="en-US" dirty="0"/>
              <a:t>Events</a:t>
            </a:r>
          </a:p>
        </p:txBody>
      </p:sp>
      <p:sp>
        <p:nvSpPr>
          <p:cNvPr id="3" name="Text Placeholder 2">
            <a:extLst>
              <a:ext uri="{FF2B5EF4-FFF2-40B4-BE49-F238E27FC236}">
                <a16:creationId xmlns:a16="http://schemas.microsoft.com/office/drawing/2014/main" id="{EBFB5C6C-AF33-47C9-A110-830388956044}"/>
              </a:ext>
            </a:extLst>
          </p:cNvPr>
          <p:cNvSpPr>
            <a:spLocks noGrp="1"/>
          </p:cNvSpPr>
          <p:nvPr>
            <p:ph type="body" sz="quarter" idx="13"/>
          </p:nvPr>
        </p:nvSpPr>
        <p:spPr>
          <a:xfrm>
            <a:off x="628651" y="1369219"/>
            <a:ext cx="4174085" cy="3357145"/>
          </a:xfrm>
        </p:spPr>
        <p:txBody>
          <a:bodyPr>
            <a:normAutofit/>
          </a:bodyPr>
          <a:lstStyle/>
          <a:p>
            <a:r>
              <a:rPr lang="en-US" dirty="0"/>
              <a:t>Utilize data Feeds</a:t>
            </a:r>
          </a:p>
          <a:p>
            <a:pPr lvl="1"/>
            <a:r>
              <a:rPr lang="en-US" dirty="0"/>
              <a:t>Automatically, all events are feed to Collabratec and the IEEE App</a:t>
            </a:r>
          </a:p>
          <a:p>
            <a:pPr lvl="1"/>
            <a:r>
              <a:rPr lang="en-US" dirty="0"/>
              <a:t>Data feeds are available is HTML, RSS to be consumed by local website calendars</a:t>
            </a:r>
          </a:p>
          <a:p>
            <a:pPr lvl="1"/>
            <a:r>
              <a:rPr lang="en-US" dirty="0" err="1"/>
              <a:t>Webinabox</a:t>
            </a:r>
            <a:endParaRPr lang="en-US" dirty="0"/>
          </a:p>
          <a:p>
            <a:r>
              <a:rPr lang="en-US" dirty="0"/>
              <a:t>Promote on Twitter, Facebook, LinkedIn</a:t>
            </a:r>
            <a:br>
              <a:rPr lang="en-US" dirty="0"/>
            </a:br>
            <a:endParaRPr lang="en-US" dirty="0"/>
          </a:p>
          <a:p>
            <a:endParaRPr lang="en-US" dirty="0"/>
          </a:p>
          <a:p>
            <a:pPr marL="342900" lvl="1" indent="0">
              <a:buNone/>
            </a:pPr>
            <a:endParaRPr lang="en-US" dirty="0"/>
          </a:p>
        </p:txBody>
      </p:sp>
      <p:sp>
        <p:nvSpPr>
          <p:cNvPr id="4" name="Slide Number Placeholder 3">
            <a:extLst>
              <a:ext uri="{FF2B5EF4-FFF2-40B4-BE49-F238E27FC236}">
                <a16:creationId xmlns:a16="http://schemas.microsoft.com/office/drawing/2014/main" id="{536D92FD-EA2A-4FAD-9998-883040031F23}"/>
              </a:ext>
            </a:extLst>
          </p:cNvPr>
          <p:cNvSpPr>
            <a:spLocks noGrp="1"/>
          </p:cNvSpPr>
          <p:nvPr>
            <p:ph type="sldNum" sz="quarter" idx="14"/>
          </p:nvPr>
        </p:nvSpPr>
        <p:spPr/>
        <p:txBody>
          <a:bodyPr/>
          <a:lstStyle/>
          <a:p>
            <a:fld id="{3DD97BEB-BAEF-0344-9D5C-EC73E478698A}" type="slidenum">
              <a:rPr lang="en-US" smtClean="0"/>
              <a:pPr/>
              <a:t>15</a:t>
            </a:fld>
            <a:endParaRPr lang="en-US"/>
          </a:p>
        </p:txBody>
      </p:sp>
      <p:sp>
        <p:nvSpPr>
          <p:cNvPr id="5" name="Text Placeholder 4">
            <a:extLst>
              <a:ext uri="{FF2B5EF4-FFF2-40B4-BE49-F238E27FC236}">
                <a16:creationId xmlns:a16="http://schemas.microsoft.com/office/drawing/2014/main" id="{7E10E832-7BE5-402F-8AEC-C919AAEE063F}"/>
              </a:ext>
            </a:extLst>
          </p:cNvPr>
          <p:cNvSpPr>
            <a:spLocks noGrp="1"/>
          </p:cNvSpPr>
          <p:nvPr>
            <p:ph type="body" sz="quarter" idx="15"/>
          </p:nvPr>
        </p:nvSpPr>
        <p:spPr/>
        <p:txBody>
          <a:bodyPr>
            <a:normAutofit fontScale="85000" lnSpcReduction="20000"/>
          </a:bodyPr>
          <a:lstStyle/>
          <a:p>
            <a:r>
              <a:rPr lang="en-US" dirty="0">
                <a:hlinkClick r:id="rId2"/>
              </a:rPr>
              <a:t>https://events.vtools.ieee.org</a:t>
            </a:r>
            <a:r>
              <a:rPr lang="en-US" dirty="0"/>
              <a:t> </a:t>
            </a:r>
          </a:p>
        </p:txBody>
      </p:sp>
      <p:pic>
        <p:nvPicPr>
          <p:cNvPr id="7" name="Picture 6">
            <a:extLst>
              <a:ext uri="{FF2B5EF4-FFF2-40B4-BE49-F238E27FC236}">
                <a16:creationId xmlns:a16="http://schemas.microsoft.com/office/drawing/2014/main" id="{A1F726C0-5BAE-424B-932D-0FFA8CC3F833}"/>
              </a:ext>
            </a:extLst>
          </p:cNvPr>
          <p:cNvPicPr>
            <a:picLocks noChangeAspect="1"/>
          </p:cNvPicPr>
          <p:nvPr/>
        </p:nvPicPr>
        <p:blipFill>
          <a:blip r:embed="rId3"/>
          <a:stretch>
            <a:fillRect/>
          </a:stretch>
        </p:blipFill>
        <p:spPr>
          <a:xfrm>
            <a:off x="873639" y="3205849"/>
            <a:ext cx="1610386" cy="229033"/>
          </a:xfrm>
          <a:prstGeom prst="rect">
            <a:avLst/>
          </a:prstGeom>
        </p:spPr>
      </p:pic>
    </p:spTree>
    <p:extLst>
      <p:ext uri="{BB962C8B-B14F-4D97-AF65-F5344CB8AC3E}">
        <p14:creationId xmlns:p14="http://schemas.microsoft.com/office/powerpoint/2010/main" val="46268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BF67-8718-42D6-B7D9-9497D56412AD}"/>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CAAD7B25-445D-4CE2-9CA3-EB9E33156C82}"/>
              </a:ext>
            </a:extLst>
          </p:cNvPr>
          <p:cNvSpPr>
            <a:spLocks noGrp="1"/>
          </p:cNvSpPr>
          <p:nvPr>
            <p:ph type="body" sz="quarter" idx="13"/>
          </p:nvPr>
        </p:nvSpPr>
        <p:spPr/>
        <p:txBody>
          <a:bodyPr/>
          <a:lstStyle/>
          <a:p>
            <a:pPr>
              <a:lnSpc>
                <a:spcPct val="150000"/>
              </a:lnSpc>
              <a:spcBef>
                <a:spcPts val="0"/>
              </a:spcBef>
            </a:pPr>
            <a:r>
              <a:rPr lang="en-US" dirty="0">
                <a:hlinkClick r:id="rId2"/>
              </a:rPr>
              <a:t>vTools Homepage</a:t>
            </a:r>
            <a:r>
              <a:rPr lang="en-US" dirty="0"/>
              <a:t> - information about vTools and other services</a:t>
            </a:r>
          </a:p>
          <a:p>
            <a:pPr>
              <a:lnSpc>
                <a:spcPct val="150000"/>
              </a:lnSpc>
              <a:spcBef>
                <a:spcPts val="0"/>
              </a:spcBef>
            </a:pPr>
            <a:r>
              <a:rPr lang="en-US" dirty="0">
                <a:hlinkClick r:id="rId3"/>
              </a:rPr>
              <a:t>vTools Knowledgebase</a:t>
            </a:r>
            <a:r>
              <a:rPr lang="en-US" dirty="0"/>
              <a:t> - tutorials and FAQs related to each vTools application</a:t>
            </a:r>
          </a:p>
          <a:p>
            <a:pPr>
              <a:lnSpc>
                <a:spcPct val="150000"/>
              </a:lnSpc>
              <a:spcBef>
                <a:spcPts val="0"/>
              </a:spcBef>
            </a:pPr>
            <a:r>
              <a:rPr lang="en-US" dirty="0">
                <a:hlinkClick r:id="rId4"/>
              </a:rPr>
              <a:t>vTools Blog</a:t>
            </a:r>
            <a:r>
              <a:rPr lang="en-US" dirty="0"/>
              <a:t> - information regarding releases, patching, and outages</a:t>
            </a:r>
          </a:p>
          <a:p>
            <a:pPr>
              <a:lnSpc>
                <a:spcPct val="150000"/>
              </a:lnSpc>
              <a:spcBef>
                <a:spcPts val="0"/>
              </a:spcBef>
            </a:pPr>
            <a:r>
              <a:rPr lang="en-US" dirty="0">
                <a:hlinkClick r:id="rId5"/>
              </a:rPr>
              <a:t>MGA Home Page</a:t>
            </a:r>
            <a:r>
              <a:rPr lang="en-US" dirty="0"/>
              <a:t> - information about MGA, operations, volunteer resources, and lots of other helpful things</a:t>
            </a:r>
          </a:p>
          <a:p>
            <a:pPr>
              <a:lnSpc>
                <a:spcPct val="150000"/>
              </a:lnSpc>
              <a:spcBef>
                <a:spcPts val="0"/>
              </a:spcBef>
            </a:pPr>
            <a:r>
              <a:rPr lang="en-US" dirty="0">
                <a:hlinkClick r:id="rId6"/>
              </a:rPr>
              <a:t>Section Roster</a:t>
            </a:r>
            <a:r>
              <a:rPr lang="en-US" dirty="0"/>
              <a:t> - access to IEEE committee and board membership rosters throughout the organization</a:t>
            </a:r>
          </a:p>
        </p:txBody>
      </p:sp>
      <p:sp>
        <p:nvSpPr>
          <p:cNvPr id="4" name="Slide Number Placeholder 3">
            <a:extLst>
              <a:ext uri="{FF2B5EF4-FFF2-40B4-BE49-F238E27FC236}">
                <a16:creationId xmlns:a16="http://schemas.microsoft.com/office/drawing/2014/main" id="{501DD041-998D-4899-BB9B-EE5927322347}"/>
              </a:ext>
            </a:extLst>
          </p:cNvPr>
          <p:cNvSpPr>
            <a:spLocks noGrp="1"/>
          </p:cNvSpPr>
          <p:nvPr>
            <p:ph type="sldNum" sz="quarter" idx="14"/>
          </p:nvPr>
        </p:nvSpPr>
        <p:spPr/>
        <p:txBody>
          <a:bodyPr/>
          <a:lstStyle/>
          <a:p>
            <a:fld id="{3DD97BEB-BAEF-0344-9D5C-EC73E478698A}" type="slidenum">
              <a:rPr lang="en-US" smtClean="0"/>
              <a:pPr/>
              <a:t>16</a:t>
            </a:fld>
            <a:endParaRPr lang="en-US"/>
          </a:p>
        </p:txBody>
      </p:sp>
      <p:sp>
        <p:nvSpPr>
          <p:cNvPr id="5" name="Text Placeholder 4">
            <a:extLst>
              <a:ext uri="{FF2B5EF4-FFF2-40B4-BE49-F238E27FC236}">
                <a16:creationId xmlns:a16="http://schemas.microsoft.com/office/drawing/2014/main" id="{B44B0F68-929D-461B-B90E-6BF4B98FE6C0}"/>
              </a:ext>
            </a:extLst>
          </p:cNvPr>
          <p:cNvSpPr>
            <a:spLocks noGrp="1"/>
          </p:cNvSpPr>
          <p:nvPr>
            <p:ph type="body" sz="quarter" idx="15"/>
          </p:nvPr>
        </p:nvSpPr>
        <p:spPr/>
        <p:txBody>
          <a:bodyPr>
            <a:normAutofit fontScale="85000" lnSpcReduction="20000"/>
          </a:bodyPr>
          <a:lstStyle/>
          <a:p>
            <a:r>
              <a:rPr lang="en-US" dirty="0"/>
              <a:t>Some helpful websites/other resources</a:t>
            </a:r>
          </a:p>
        </p:txBody>
      </p:sp>
    </p:spTree>
    <p:extLst>
      <p:ext uri="{BB962C8B-B14F-4D97-AF65-F5344CB8AC3E}">
        <p14:creationId xmlns:p14="http://schemas.microsoft.com/office/powerpoint/2010/main" val="40380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p:txBody>
          <a:bodyPr/>
          <a:lstStyle/>
          <a:p>
            <a:pPr lvl="0"/>
            <a:r>
              <a:rPr lang="en-US" dirty="0"/>
              <a:t>vTools Accomplishments for 2022</a:t>
            </a:r>
          </a:p>
        </p:txBody>
      </p:sp>
      <p:sp>
        <p:nvSpPr>
          <p:cNvPr id="211" name="Google Shape;211;p28"/>
          <p:cNvSpPr txBox="1">
            <a:spLocks noGrp="1"/>
          </p:cNvSpPr>
          <p:nvPr>
            <p:ph type="body" sz="quarter" idx="13"/>
          </p:nvPr>
        </p:nvSpPr>
        <p:spPr/>
        <p:txBody>
          <a:bodyPr>
            <a:normAutofit lnSpcReduction="10000"/>
          </a:bodyPr>
          <a:lstStyle/>
          <a:p>
            <a:pPr lvl="0"/>
            <a:r>
              <a:rPr lang="en-US" dirty="0"/>
              <a:t>Event Report Reminders - following an event, event administrators will receive a reminder to report the event at 3 days and 7 days following the event, with a link directly to report the event.</a:t>
            </a:r>
          </a:p>
          <a:p>
            <a:pPr lvl="0"/>
            <a:r>
              <a:rPr lang="en-US" dirty="0"/>
              <a:t>Event Activity dashboard now supports showing event activity statistics for societies.</a:t>
            </a:r>
          </a:p>
          <a:p>
            <a:pPr lvl="0"/>
            <a:r>
              <a:rPr lang="en-US" dirty="0"/>
              <a:t>ExCom CCs on event report confirmations - when reporting an event, the reporter now has the option of </a:t>
            </a:r>
            <a:r>
              <a:rPr lang="en-US" dirty="0" err="1"/>
              <a:t>CC’ing</a:t>
            </a:r>
            <a:r>
              <a:rPr lang="en-US" dirty="0"/>
              <a:t> organizational unit and/or section ExCom officers.</a:t>
            </a:r>
          </a:p>
          <a:p>
            <a:pPr lvl="0"/>
            <a:r>
              <a:rPr lang="en-US" dirty="0"/>
              <a:t>Adding a checkbox to indicate if the event is a Women in Engineering (WIE) Event</a:t>
            </a:r>
          </a:p>
          <a:p>
            <a:pPr lvl="0"/>
            <a:r>
              <a:rPr lang="en-US" dirty="0"/>
              <a:t>Adding custom tagging to the event based on the host OU</a:t>
            </a:r>
          </a:p>
          <a:p>
            <a:pPr lvl="0"/>
            <a:r>
              <a:rPr lang="en-US" dirty="0"/>
              <a:t>Re-ordering of the Events form</a:t>
            </a:r>
          </a:p>
          <a:p>
            <a:pPr lvl="0"/>
            <a:r>
              <a:rPr lang="en-US" dirty="0"/>
              <a:t>Added a banner for IEEE Day, and map is showing only events tagged with #IEEEDay</a:t>
            </a:r>
          </a:p>
          <a:p>
            <a:pPr lvl="0"/>
            <a:endParaRPr lang="en-US" dirty="0"/>
          </a:p>
        </p:txBody>
      </p:sp>
      <p:sp>
        <p:nvSpPr>
          <p:cNvPr id="212" name="Google Shape;212;p28"/>
          <p:cNvSpPr txBox="1">
            <a:spLocks noGrp="1"/>
          </p:cNvSpPr>
          <p:nvPr>
            <p:ph type="sldNum" sz="quarter" idx="14"/>
          </p:nvPr>
        </p:nvSpPr>
        <p:spPr/>
        <p:txBody>
          <a:bodyPr/>
          <a:lstStyle/>
          <a:p>
            <a:pPr lvl="0"/>
            <a:fld id="{00000000-1234-1234-1234-123412341234}" type="slidenum">
              <a:rPr lang="en-US"/>
              <a:pPr lvl="0"/>
              <a:t>17</a:t>
            </a:fld>
            <a:endParaRPr lang="en-US"/>
          </a:p>
        </p:txBody>
      </p:sp>
      <p:sp>
        <p:nvSpPr>
          <p:cNvPr id="5" name="Text Placeholder 4">
            <a:extLst>
              <a:ext uri="{FF2B5EF4-FFF2-40B4-BE49-F238E27FC236}">
                <a16:creationId xmlns:a16="http://schemas.microsoft.com/office/drawing/2014/main" id="{973EDD84-3F9C-45ED-BB5E-42BFB28061D3}"/>
              </a:ext>
            </a:extLst>
          </p:cNvPr>
          <p:cNvSpPr>
            <a:spLocks noGrp="1"/>
          </p:cNvSpPr>
          <p:nvPr>
            <p:ph type="body" sz="quarter" idx="15"/>
          </p:nvPr>
        </p:nvSpPr>
        <p:spPr/>
        <p:txBody>
          <a:bodyPr>
            <a:normAutofit fontScale="85000" lnSpcReduction="20000"/>
          </a:bodyPr>
          <a:lstStyle/>
          <a:p>
            <a:r>
              <a:rPr lang="en-US" dirty="0"/>
              <a:t>Events</a:t>
            </a:r>
          </a:p>
        </p:txBody>
      </p:sp>
    </p:spTree>
    <p:extLst>
      <p:ext uri="{BB962C8B-B14F-4D97-AF65-F5344CB8AC3E}">
        <p14:creationId xmlns:p14="http://schemas.microsoft.com/office/powerpoint/2010/main" val="3919390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A5CA-129F-4A6B-BCDE-95830FF63AF6}"/>
              </a:ext>
            </a:extLst>
          </p:cNvPr>
          <p:cNvSpPr>
            <a:spLocks noGrp="1"/>
          </p:cNvSpPr>
          <p:nvPr>
            <p:ph type="title"/>
          </p:nvPr>
        </p:nvSpPr>
        <p:spPr/>
        <p:txBody>
          <a:bodyPr/>
          <a:lstStyle/>
          <a:p>
            <a:r>
              <a:rPr lang="en-US" dirty="0"/>
              <a:t>G-Suite Transition</a:t>
            </a:r>
          </a:p>
        </p:txBody>
      </p:sp>
      <p:sp>
        <p:nvSpPr>
          <p:cNvPr id="3" name="Text Placeholder 2">
            <a:extLst>
              <a:ext uri="{FF2B5EF4-FFF2-40B4-BE49-F238E27FC236}">
                <a16:creationId xmlns:a16="http://schemas.microsoft.com/office/drawing/2014/main" id="{44150B3C-3008-40D2-BFD9-E82D9F945B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07D4B0-351F-4A9A-A4EA-19478D9A2596}"/>
              </a:ext>
            </a:extLst>
          </p:cNvPr>
          <p:cNvSpPr>
            <a:spLocks noGrp="1"/>
          </p:cNvSpPr>
          <p:nvPr>
            <p:ph type="sldNum" sz="quarter" idx="10"/>
          </p:nvPr>
        </p:nvSpPr>
        <p:spPr/>
        <p:txBody>
          <a:bodyPr/>
          <a:lstStyle/>
          <a:p>
            <a:fld id="{3DD97BEB-BAEF-0344-9D5C-EC73E478698A}" type="slidenum">
              <a:rPr lang="en-US" smtClean="0"/>
              <a:pPr/>
              <a:t>18</a:t>
            </a:fld>
            <a:endParaRPr lang="en-US"/>
          </a:p>
        </p:txBody>
      </p:sp>
    </p:spTree>
    <p:extLst>
      <p:ext uri="{BB962C8B-B14F-4D97-AF65-F5344CB8AC3E}">
        <p14:creationId xmlns:p14="http://schemas.microsoft.com/office/powerpoint/2010/main" val="795155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1A079B-EB7C-473E-A7BC-293827A8EF8C}"/>
              </a:ext>
            </a:extLst>
          </p:cNvPr>
          <p:cNvSpPr>
            <a:spLocks noGrp="1"/>
          </p:cNvSpPr>
          <p:nvPr>
            <p:ph type="title"/>
          </p:nvPr>
        </p:nvSpPr>
        <p:spPr/>
        <p:txBody>
          <a:bodyPr/>
          <a:lstStyle/>
          <a:p>
            <a:r>
              <a:rPr lang="en-US" dirty="0"/>
              <a:t>G-Suite Transition to Google Workspace</a:t>
            </a:r>
          </a:p>
        </p:txBody>
      </p:sp>
      <p:sp>
        <p:nvSpPr>
          <p:cNvPr id="7" name="Text Placeholder 6">
            <a:extLst>
              <a:ext uri="{FF2B5EF4-FFF2-40B4-BE49-F238E27FC236}">
                <a16:creationId xmlns:a16="http://schemas.microsoft.com/office/drawing/2014/main" id="{E1F2B51F-1029-4D5C-8D63-50A7217EAD7D}"/>
              </a:ext>
            </a:extLst>
          </p:cNvPr>
          <p:cNvSpPr>
            <a:spLocks noGrp="1"/>
          </p:cNvSpPr>
          <p:nvPr>
            <p:ph type="body" sz="quarter" idx="13"/>
          </p:nvPr>
        </p:nvSpPr>
        <p:spPr>
          <a:xfrm>
            <a:off x="628650" y="916292"/>
            <a:ext cx="7886700" cy="3424972"/>
          </a:xfrm>
        </p:spPr>
        <p:txBody>
          <a:bodyPr>
            <a:normAutofit lnSpcReduction="10000"/>
          </a:bodyPr>
          <a:lstStyle/>
          <a:p>
            <a:r>
              <a:rPr lang="en-US" dirty="0"/>
              <a:t>IEEE members (all grades including students) currently can request an IEEE managed and branded version of G-Suite as a member benefit in regions where the software is available.</a:t>
            </a:r>
          </a:p>
          <a:p>
            <a:pPr lvl="1"/>
            <a:r>
              <a:rPr lang="en-US" dirty="0"/>
              <a:t>Provides access to Gmail, Calendar, Limited Google Drive storage, Google office tool suite, Video Conferencing, and other tools.</a:t>
            </a:r>
          </a:p>
          <a:p>
            <a:pPr lvl="1"/>
            <a:r>
              <a:rPr lang="en-US" dirty="0"/>
              <a:t>Approximately 115,000 current, active IEEE member G-Suite accounts.</a:t>
            </a:r>
          </a:p>
          <a:p>
            <a:r>
              <a:rPr lang="en-US" dirty="0"/>
              <a:t>G-Suite tools are used extensively by staff and volunteers.</a:t>
            </a:r>
          </a:p>
          <a:p>
            <a:r>
              <a:rPr lang="en-US" dirty="0"/>
              <a:t>IEEE’s past utilization of G-Suite has been free under Google’s Non-Profit pricing.</a:t>
            </a:r>
          </a:p>
          <a:p>
            <a:r>
              <a:rPr lang="en-US" dirty="0"/>
              <a:t>In January 2022, Google announced that it was terminating its current G-Suite offering and moving all customers to Google Workspace starting 1 May 2022.</a:t>
            </a:r>
          </a:p>
          <a:p>
            <a:r>
              <a:rPr lang="en-US" dirty="0"/>
              <a:t>This ended the current tier of free access for large non-profit organizations.</a:t>
            </a:r>
          </a:p>
          <a:p>
            <a:r>
              <a:rPr lang="en-US" dirty="0"/>
              <a:t>IEEE was required to contract for licenses for member access to continue providing these tools.</a:t>
            </a:r>
          </a:p>
          <a:p>
            <a:pPr lvl="1"/>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38153BF-8D0F-425E-BCC4-3E4D8AED9D73}"/>
              </a:ext>
            </a:extLst>
          </p:cNvPr>
          <p:cNvSpPr>
            <a:spLocks noGrp="1"/>
          </p:cNvSpPr>
          <p:nvPr>
            <p:ph type="sldNum" sz="quarter" idx="14"/>
          </p:nvPr>
        </p:nvSpPr>
        <p:spPr/>
        <p:txBody>
          <a:bodyPr/>
          <a:lstStyle/>
          <a:p>
            <a:fld id="{3DD97BEB-BAEF-0344-9D5C-EC73E478698A}" type="slidenum">
              <a:rPr lang="en-US"/>
              <a:pPr/>
              <a:t>19</a:t>
            </a:fld>
            <a:endParaRPr lang="en-US" dirty="0"/>
          </a:p>
        </p:txBody>
      </p:sp>
    </p:spTree>
    <p:extLst>
      <p:ext uri="{BB962C8B-B14F-4D97-AF65-F5344CB8AC3E}">
        <p14:creationId xmlns:p14="http://schemas.microsoft.com/office/powerpoint/2010/main" val="359469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3510-A603-E547-975A-B6891567AFD8}"/>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4C8490F5-A330-C64F-B83F-4FB6B0DD0A26}"/>
              </a:ext>
            </a:extLst>
          </p:cNvPr>
          <p:cNvSpPr>
            <a:spLocks noGrp="1"/>
          </p:cNvSpPr>
          <p:nvPr>
            <p:ph type="body" sz="quarter" idx="13"/>
          </p:nvPr>
        </p:nvSpPr>
        <p:spPr/>
        <p:txBody>
          <a:bodyPr/>
          <a:lstStyle/>
          <a:p>
            <a:r>
              <a:rPr lang="en-US" dirty="0"/>
              <a:t>vTools Home Page</a:t>
            </a:r>
          </a:p>
          <a:p>
            <a:r>
              <a:rPr lang="en-US" dirty="0"/>
              <a:t>vTools Events</a:t>
            </a:r>
          </a:p>
          <a:p>
            <a:r>
              <a:rPr lang="en-US" dirty="0"/>
              <a:t>Changes to the GoogleApps@ieee offering</a:t>
            </a:r>
          </a:p>
          <a:p>
            <a:endParaRPr lang="en-US" dirty="0"/>
          </a:p>
        </p:txBody>
      </p:sp>
      <p:sp>
        <p:nvSpPr>
          <p:cNvPr id="4" name="Slide Number Placeholder 3">
            <a:extLst>
              <a:ext uri="{FF2B5EF4-FFF2-40B4-BE49-F238E27FC236}">
                <a16:creationId xmlns:a16="http://schemas.microsoft.com/office/drawing/2014/main" id="{72B94A43-821E-7147-8014-F1E1AD70B83F}"/>
              </a:ext>
            </a:extLst>
          </p:cNvPr>
          <p:cNvSpPr>
            <a:spLocks noGrp="1"/>
          </p:cNvSpPr>
          <p:nvPr>
            <p:ph type="sldNum" sz="quarter" idx="14"/>
          </p:nvPr>
        </p:nvSpPr>
        <p:spPr/>
        <p:txBody>
          <a:bodyPr/>
          <a:lstStyle/>
          <a:p>
            <a:fld id="{3DD97BEB-BAEF-0344-9D5C-EC73E478698A}" type="slidenum">
              <a:rPr lang="en-US" smtClean="0"/>
              <a:pPr/>
              <a:t>2</a:t>
            </a:fld>
            <a:endParaRPr lang="en-US"/>
          </a:p>
        </p:txBody>
      </p:sp>
      <p:sp>
        <p:nvSpPr>
          <p:cNvPr id="5" name="Text Placeholder 4">
            <a:extLst>
              <a:ext uri="{FF2B5EF4-FFF2-40B4-BE49-F238E27FC236}">
                <a16:creationId xmlns:a16="http://schemas.microsoft.com/office/drawing/2014/main" id="{99123C68-7C0A-4942-AC23-90DB5F1E4BA8}"/>
              </a:ext>
            </a:extLst>
          </p:cNvPr>
          <p:cNvSpPr>
            <a:spLocks noGrp="1"/>
          </p:cNvSpPr>
          <p:nvPr>
            <p:ph type="body" sz="quarter" idx="15"/>
          </p:nvPr>
        </p:nvSpPr>
        <p:spPr/>
        <p:txBody>
          <a:bodyPr>
            <a:normAutofit fontScale="85000" lnSpcReduction="20000"/>
          </a:bodyPr>
          <a:lstStyle/>
          <a:p>
            <a:endParaRPr lang="en-US" dirty="0"/>
          </a:p>
        </p:txBody>
      </p:sp>
    </p:spTree>
    <p:extLst>
      <p:ext uri="{BB962C8B-B14F-4D97-AF65-F5344CB8AC3E}">
        <p14:creationId xmlns:p14="http://schemas.microsoft.com/office/powerpoint/2010/main" val="70155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1A079B-EB7C-473E-A7BC-293827A8EF8C}"/>
              </a:ext>
            </a:extLst>
          </p:cNvPr>
          <p:cNvSpPr>
            <a:spLocks noGrp="1"/>
          </p:cNvSpPr>
          <p:nvPr>
            <p:ph type="title"/>
          </p:nvPr>
        </p:nvSpPr>
        <p:spPr/>
        <p:txBody>
          <a:bodyPr/>
          <a:lstStyle/>
          <a:p>
            <a:r>
              <a:rPr lang="en-US" dirty="0"/>
              <a:t>Google Workspace Update</a:t>
            </a:r>
          </a:p>
        </p:txBody>
      </p:sp>
      <p:sp>
        <p:nvSpPr>
          <p:cNvPr id="7" name="Text Placeholder 6">
            <a:extLst>
              <a:ext uri="{FF2B5EF4-FFF2-40B4-BE49-F238E27FC236}">
                <a16:creationId xmlns:a16="http://schemas.microsoft.com/office/drawing/2014/main" id="{E1F2B51F-1029-4D5C-8D63-50A7217EAD7D}"/>
              </a:ext>
            </a:extLst>
          </p:cNvPr>
          <p:cNvSpPr>
            <a:spLocks noGrp="1"/>
          </p:cNvSpPr>
          <p:nvPr>
            <p:ph type="body" sz="quarter" idx="13"/>
          </p:nvPr>
        </p:nvSpPr>
        <p:spPr>
          <a:xfrm>
            <a:off x="365760" y="832138"/>
            <a:ext cx="8326357" cy="3970808"/>
          </a:xfrm>
        </p:spPr>
        <p:txBody>
          <a:bodyPr>
            <a:noAutofit/>
          </a:bodyPr>
          <a:lstStyle/>
          <a:p>
            <a:pPr>
              <a:lnSpc>
                <a:spcPct val="100000"/>
              </a:lnSpc>
              <a:spcBef>
                <a:spcPts val="281"/>
              </a:spcBef>
            </a:pPr>
            <a:r>
              <a:rPr lang="en-US" sz="1500" dirty="0"/>
              <a:t>In negotiations with Google, Google provide IEEE with an 80% discount for member accounts and deferred any changes in member accounts until </a:t>
            </a:r>
            <a:r>
              <a:rPr lang="en-US" sz="1500" b="1" dirty="0"/>
              <a:t>Q3 2023</a:t>
            </a:r>
            <a:r>
              <a:rPr lang="en-US" sz="1500" dirty="0"/>
              <a:t>. </a:t>
            </a:r>
          </a:p>
          <a:p>
            <a:pPr>
              <a:lnSpc>
                <a:spcPct val="100000"/>
              </a:lnSpc>
              <a:spcBef>
                <a:spcPts val="281"/>
              </a:spcBef>
            </a:pPr>
            <a:r>
              <a:rPr lang="en-US" sz="1500" dirty="0"/>
              <a:t>IEEE explored alternative approaches/vendors to provide email and tools to volunteers, but all options considered were cost prohibitive or resulted in a significant loss of capability to members (e.g. offering ieee.org email aliases rather than a full email account and desktop tool suite).</a:t>
            </a:r>
          </a:p>
          <a:p>
            <a:pPr>
              <a:lnSpc>
                <a:spcPct val="100000"/>
              </a:lnSpc>
              <a:spcBef>
                <a:spcPts val="281"/>
              </a:spcBef>
            </a:pPr>
            <a:r>
              <a:rPr lang="en-US" sz="1500" dirty="0"/>
              <a:t>For over 90%</a:t>
            </a:r>
            <a:r>
              <a:rPr lang="en-US" sz="1500" dirty="0">
                <a:solidFill>
                  <a:srgbClr val="0070C0"/>
                </a:solidFill>
              </a:rPr>
              <a:t> </a:t>
            </a:r>
            <a:r>
              <a:rPr lang="en-US" sz="1500" dirty="0"/>
              <a:t>members, the conversion from G-Suite to Google Workspace will not be noticeable. </a:t>
            </a:r>
          </a:p>
          <a:p>
            <a:pPr>
              <a:lnSpc>
                <a:spcPct val="100000"/>
              </a:lnSpc>
              <a:spcBef>
                <a:spcPts val="281"/>
              </a:spcBef>
            </a:pPr>
            <a:r>
              <a:rPr lang="en-US" sz="1500" dirty="0"/>
              <a:t>Following account conversion, member accounts will be limited to 2GB of storage for email and files. This storage cannot be expanded. This situation impacts 9,506 accounts.</a:t>
            </a:r>
          </a:p>
          <a:p>
            <a:pPr>
              <a:lnSpc>
                <a:spcPct val="100000"/>
              </a:lnSpc>
              <a:spcBef>
                <a:spcPts val="281"/>
              </a:spcBef>
            </a:pPr>
            <a:r>
              <a:rPr lang="en-US" sz="1500" dirty="0"/>
              <a:t>On 4 August, IEEE members with email accounts close to or over 2GB were notified to begin considering ways to reduce their storage utilization over the coming year. IEEE staff is preparing to assist members in downloading stored data to other services.</a:t>
            </a:r>
          </a:p>
          <a:p>
            <a:pPr>
              <a:lnSpc>
                <a:spcPct val="100000"/>
              </a:lnSpc>
              <a:spcBef>
                <a:spcPts val="281"/>
              </a:spcBef>
            </a:pPr>
            <a:r>
              <a:rPr lang="en-US" sz="1500" dirty="0"/>
              <a:t>For volunteers who are currently storing IEEE data (for Sections, Societies, Committees or other groups) in their IEEE email accounts, a request can be made for large capacity online shared drives to store working documents or archives. </a:t>
            </a:r>
          </a:p>
          <a:p>
            <a:pPr>
              <a:lnSpc>
                <a:spcPct val="100000"/>
              </a:lnSpc>
              <a:spcBef>
                <a:spcPts val="281"/>
              </a:spcBef>
            </a:pPr>
            <a:r>
              <a:rPr lang="en-US" sz="1500" dirty="0"/>
              <a:t>If contacted by members with concerns over this conversion, please refer queries or concerns to                   the IEEE Contact Center for resolution.</a:t>
            </a:r>
          </a:p>
        </p:txBody>
      </p:sp>
      <p:sp>
        <p:nvSpPr>
          <p:cNvPr id="4" name="Slide Number Placeholder 3">
            <a:extLst>
              <a:ext uri="{FF2B5EF4-FFF2-40B4-BE49-F238E27FC236}">
                <a16:creationId xmlns:a16="http://schemas.microsoft.com/office/drawing/2014/main" id="{238153BF-8D0F-425E-BCC4-3E4D8AED9D73}"/>
              </a:ext>
            </a:extLst>
          </p:cNvPr>
          <p:cNvSpPr>
            <a:spLocks noGrp="1"/>
          </p:cNvSpPr>
          <p:nvPr>
            <p:ph type="sldNum" sz="quarter" idx="14"/>
          </p:nvPr>
        </p:nvSpPr>
        <p:spPr/>
        <p:txBody>
          <a:bodyPr/>
          <a:lstStyle/>
          <a:p>
            <a:pPr defTabSz="914355">
              <a:defRPr/>
            </a:pPr>
            <a:fld id="{3DD97BEB-BAEF-0344-9D5C-EC73E478698A}" type="slidenum">
              <a:rPr lang="en-US" kern="1200">
                <a:ea typeface="+mn-ea"/>
                <a:cs typeface="+mn-cs"/>
              </a:rPr>
              <a:pPr defTabSz="914355">
                <a:defRPr/>
              </a:pPr>
              <a:t>20</a:t>
            </a:fld>
            <a:endParaRPr lang="en-US" kern="1200" dirty="0">
              <a:ea typeface="+mn-ea"/>
              <a:cs typeface="+mn-cs"/>
            </a:endParaRPr>
          </a:p>
        </p:txBody>
      </p:sp>
    </p:spTree>
    <p:extLst>
      <p:ext uri="{BB962C8B-B14F-4D97-AF65-F5344CB8AC3E}">
        <p14:creationId xmlns:p14="http://schemas.microsoft.com/office/powerpoint/2010/main" val="32494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2DE9-04E8-495C-B754-B45213BC791F}"/>
              </a:ext>
            </a:extLst>
          </p:cNvPr>
          <p:cNvSpPr>
            <a:spLocks noGrp="1"/>
          </p:cNvSpPr>
          <p:nvPr>
            <p:ph type="title"/>
          </p:nvPr>
        </p:nvSpPr>
        <p:spPr/>
        <p:txBody>
          <a:bodyPr/>
          <a:lstStyle/>
          <a:p>
            <a:r>
              <a:rPr lang="en-US" sz="2400" dirty="0"/>
              <a:t>MGA Information Management (MGA-IM) Team Contact Info</a:t>
            </a:r>
          </a:p>
        </p:txBody>
      </p:sp>
      <p:sp>
        <p:nvSpPr>
          <p:cNvPr id="3" name="Text Placeholder 2">
            <a:extLst>
              <a:ext uri="{FF2B5EF4-FFF2-40B4-BE49-F238E27FC236}">
                <a16:creationId xmlns:a16="http://schemas.microsoft.com/office/drawing/2014/main" id="{FE2BDDA3-980C-48BA-8D27-D096D3646F67}"/>
              </a:ext>
            </a:extLst>
          </p:cNvPr>
          <p:cNvSpPr>
            <a:spLocks noGrp="1"/>
          </p:cNvSpPr>
          <p:nvPr>
            <p:ph type="body" sz="quarter" idx="13"/>
          </p:nvPr>
        </p:nvSpPr>
        <p:spPr/>
        <p:txBody>
          <a:bodyPr>
            <a:normAutofit/>
          </a:bodyPr>
          <a:lstStyle/>
          <a:p>
            <a:r>
              <a:rPr lang="en-US" b="1" dirty="0"/>
              <a:t>Vera </a:t>
            </a:r>
            <a:r>
              <a:rPr lang="en-US" b="1" dirty="0" err="1"/>
              <a:t>Sharoff</a:t>
            </a:r>
            <a:r>
              <a:rPr lang="en-US" dirty="0"/>
              <a:t>, Director, MGA-IM: </a:t>
            </a:r>
            <a:r>
              <a:rPr lang="en-US" dirty="0">
                <a:hlinkClick r:id="rId2"/>
              </a:rPr>
              <a:t>v.sharoff@ieee.org</a:t>
            </a:r>
            <a:r>
              <a:rPr lang="en-US" dirty="0"/>
              <a:t> | 732-562-5509</a:t>
            </a:r>
          </a:p>
          <a:p>
            <a:r>
              <a:rPr lang="en-US" b="1" dirty="0"/>
              <a:t>Eugene </a:t>
            </a:r>
            <a:r>
              <a:rPr lang="en-US" b="1" dirty="0" err="1"/>
              <a:t>Khusid</a:t>
            </a:r>
            <a:r>
              <a:rPr lang="en-US" dirty="0"/>
              <a:t>, Sr Program Manager, MGA-IM: </a:t>
            </a:r>
            <a:r>
              <a:rPr lang="en-US" dirty="0">
                <a:hlinkClick r:id="rId3"/>
              </a:rPr>
              <a:t>y.khusid@ieee.org</a:t>
            </a:r>
            <a:r>
              <a:rPr lang="en-US" dirty="0"/>
              <a:t> | 732-465-5831</a:t>
            </a:r>
          </a:p>
          <a:p>
            <a:r>
              <a:rPr lang="en-US" b="1" dirty="0" err="1"/>
              <a:t>Khanh</a:t>
            </a:r>
            <a:r>
              <a:rPr lang="en-US" b="1" dirty="0"/>
              <a:t> </a:t>
            </a:r>
            <a:r>
              <a:rPr lang="en-US" b="1" dirty="0" err="1"/>
              <a:t>Luu</a:t>
            </a:r>
            <a:r>
              <a:rPr lang="en-US" dirty="0"/>
              <a:t>, Sr Information Management Analyst: </a:t>
            </a:r>
            <a:r>
              <a:rPr lang="en-US" dirty="0">
                <a:hlinkClick r:id="rId4"/>
              </a:rPr>
              <a:t>k.n.luu@ieee.org</a:t>
            </a:r>
            <a:r>
              <a:rPr lang="en-US" dirty="0"/>
              <a:t> | 732-562-6385</a:t>
            </a:r>
          </a:p>
          <a:p>
            <a:r>
              <a:rPr lang="en-US" b="1" dirty="0"/>
              <a:t>Mona Li</a:t>
            </a:r>
            <a:r>
              <a:rPr lang="en-US" dirty="0"/>
              <a:t>, Sr Information Management Business Analyst: </a:t>
            </a:r>
            <a:r>
              <a:rPr lang="en-US" dirty="0">
                <a:hlinkClick r:id="rId5"/>
              </a:rPr>
              <a:t>m.li@ieee.org</a:t>
            </a:r>
            <a:r>
              <a:rPr lang="en-US" dirty="0"/>
              <a:t> | 732-562-5553</a:t>
            </a:r>
          </a:p>
          <a:p>
            <a:r>
              <a:rPr lang="en-US" b="1" dirty="0"/>
              <a:t>Aubrey Walter</a:t>
            </a:r>
            <a:r>
              <a:rPr lang="en-US" dirty="0"/>
              <a:t>, vTools Project Manager: </a:t>
            </a:r>
            <a:r>
              <a:rPr lang="en-US" dirty="0">
                <a:hlinkClick r:id="rId6"/>
              </a:rPr>
              <a:t>a.l.walter@ieee.org</a:t>
            </a:r>
            <a:r>
              <a:rPr lang="en-US" dirty="0"/>
              <a:t> | 732-465-6673</a:t>
            </a:r>
          </a:p>
          <a:p>
            <a:r>
              <a:rPr lang="en-US" b="1" dirty="0"/>
              <a:t>Jesse Mueller</a:t>
            </a:r>
            <a:r>
              <a:rPr lang="en-US" dirty="0"/>
              <a:t>, vTools Lead Developer: </a:t>
            </a:r>
            <a:r>
              <a:rPr lang="en-US" dirty="0">
                <a:hlinkClick r:id="rId7"/>
              </a:rPr>
              <a:t>jesse.mueller@ieee.org</a:t>
            </a:r>
            <a:r>
              <a:rPr lang="en-US" dirty="0"/>
              <a:t> | 323-639-3236</a:t>
            </a:r>
          </a:p>
          <a:p>
            <a:endParaRPr lang="en-US" dirty="0"/>
          </a:p>
          <a:p>
            <a:r>
              <a:rPr lang="en-US" dirty="0"/>
              <a:t>Or you can email our team alias: </a:t>
            </a:r>
            <a:r>
              <a:rPr lang="en-US" dirty="0">
                <a:hlinkClick r:id="rId8"/>
              </a:rPr>
              <a:t>mga-im@ieee.org</a:t>
            </a:r>
            <a:r>
              <a:rPr lang="en-US" dirty="0"/>
              <a:t> </a:t>
            </a:r>
          </a:p>
        </p:txBody>
      </p:sp>
      <p:sp>
        <p:nvSpPr>
          <p:cNvPr id="4" name="Slide Number Placeholder 3">
            <a:extLst>
              <a:ext uri="{FF2B5EF4-FFF2-40B4-BE49-F238E27FC236}">
                <a16:creationId xmlns:a16="http://schemas.microsoft.com/office/drawing/2014/main" id="{59D7D4EA-7713-47B0-A489-00E355CB5333}"/>
              </a:ext>
            </a:extLst>
          </p:cNvPr>
          <p:cNvSpPr>
            <a:spLocks noGrp="1"/>
          </p:cNvSpPr>
          <p:nvPr>
            <p:ph type="sldNum" sz="quarter" idx="14"/>
          </p:nvPr>
        </p:nvSpPr>
        <p:spPr/>
        <p:txBody>
          <a:bodyPr/>
          <a:lstStyle/>
          <a:p>
            <a:fld id="{3DD97BEB-BAEF-0344-9D5C-EC73E478698A}" type="slidenum">
              <a:rPr lang="en-US" smtClean="0"/>
              <a:pPr/>
              <a:t>21</a:t>
            </a:fld>
            <a:endParaRPr lang="en-US"/>
          </a:p>
        </p:txBody>
      </p:sp>
      <p:sp>
        <p:nvSpPr>
          <p:cNvPr id="5" name="Text Placeholder 4">
            <a:extLst>
              <a:ext uri="{FF2B5EF4-FFF2-40B4-BE49-F238E27FC236}">
                <a16:creationId xmlns:a16="http://schemas.microsoft.com/office/drawing/2014/main" id="{19EBFF85-E5B3-47B5-8BA1-A93828D33693}"/>
              </a:ext>
            </a:extLst>
          </p:cNvPr>
          <p:cNvSpPr>
            <a:spLocks noGrp="1"/>
          </p:cNvSpPr>
          <p:nvPr>
            <p:ph type="body" sz="quarter" idx="15"/>
          </p:nvPr>
        </p:nvSpPr>
        <p:spPr/>
        <p:txBody>
          <a:bodyPr>
            <a:normAutofit fontScale="85000" lnSpcReduction="20000"/>
          </a:bodyPr>
          <a:lstStyle/>
          <a:p>
            <a:r>
              <a:rPr lang="en-US" dirty="0"/>
              <a:t>Need help? Reach out anytime!</a:t>
            </a:r>
          </a:p>
        </p:txBody>
      </p:sp>
    </p:spTree>
    <p:extLst>
      <p:ext uri="{BB962C8B-B14F-4D97-AF65-F5344CB8AC3E}">
        <p14:creationId xmlns:p14="http://schemas.microsoft.com/office/powerpoint/2010/main" val="1782095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4A2463-41F7-4779-ACB7-64A5D2795A4C}"/>
              </a:ext>
            </a:extLst>
          </p:cNvPr>
          <p:cNvSpPr>
            <a:spLocks noGrp="1"/>
          </p:cNvSpPr>
          <p:nvPr>
            <p:ph type="sldNum" sz="quarter" idx="10"/>
          </p:nvPr>
        </p:nvSpPr>
        <p:spPr/>
        <p:txBody>
          <a:bodyPr/>
          <a:lstStyle/>
          <a:p>
            <a:fld id="{3DD97BEB-BAEF-0344-9D5C-EC73E478698A}" type="slidenum">
              <a:rPr lang="en-US" smtClean="0"/>
              <a:pPr/>
              <a:t>22</a:t>
            </a:fld>
            <a:endParaRPr lang="en-US"/>
          </a:p>
        </p:txBody>
      </p:sp>
      <p:pic>
        <p:nvPicPr>
          <p:cNvPr id="5" name="Picture 4">
            <a:extLst>
              <a:ext uri="{FF2B5EF4-FFF2-40B4-BE49-F238E27FC236}">
                <a16:creationId xmlns:a16="http://schemas.microsoft.com/office/drawing/2014/main" id="{2E47F2D9-C6F3-473A-A807-D4B84A0264CB}"/>
              </a:ext>
            </a:extLst>
          </p:cNvPr>
          <p:cNvPicPr>
            <a:picLocks noChangeAspect="1"/>
          </p:cNvPicPr>
          <p:nvPr/>
        </p:nvPicPr>
        <p:blipFill>
          <a:blip r:embed="rId2"/>
          <a:stretch>
            <a:fillRect/>
          </a:stretch>
        </p:blipFill>
        <p:spPr>
          <a:xfrm>
            <a:off x="1114425" y="842963"/>
            <a:ext cx="6915150" cy="3457575"/>
          </a:xfrm>
          <a:prstGeom prst="rect">
            <a:avLst/>
          </a:prstGeom>
        </p:spPr>
      </p:pic>
    </p:spTree>
    <p:extLst>
      <p:ext uri="{BB962C8B-B14F-4D97-AF65-F5344CB8AC3E}">
        <p14:creationId xmlns:p14="http://schemas.microsoft.com/office/powerpoint/2010/main" val="493516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A5CA-129F-4A6B-BCDE-95830FF63AF6}"/>
              </a:ext>
            </a:extLst>
          </p:cNvPr>
          <p:cNvSpPr>
            <a:spLocks noGrp="1"/>
          </p:cNvSpPr>
          <p:nvPr>
            <p:ph type="title"/>
          </p:nvPr>
        </p:nvSpPr>
        <p:spPr/>
        <p:txBody>
          <a:bodyPr/>
          <a:lstStyle/>
          <a:p>
            <a:r>
              <a:rPr lang="en-US" dirty="0"/>
              <a:t>vTools Home Page</a:t>
            </a:r>
          </a:p>
        </p:txBody>
      </p:sp>
      <p:sp>
        <p:nvSpPr>
          <p:cNvPr id="3" name="Text Placeholder 2">
            <a:extLst>
              <a:ext uri="{FF2B5EF4-FFF2-40B4-BE49-F238E27FC236}">
                <a16:creationId xmlns:a16="http://schemas.microsoft.com/office/drawing/2014/main" id="{44150B3C-3008-40D2-BFD9-E82D9F945BAA}"/>
              </a:ext>
            </a:extLst>
          </p:cNvPr>
          <p:cNvSpPr>
            <a:spLocks noGrp="1"/>
          </p:cNvSpPr>
          <p:nvPr>
            <p:ph type="body" idx="1"/>
          </p:nvPr>
        </p:nvSpPr>
        <p:spPr/>
        <p:txBody>
          <a:bodyPr/>
          <a:lstStyle/>
          <a:p>
            <a:r>
              <a:rPr lang="en-US" dirty="0"/>
              <a:t>Overview</a:t>
            </a:r>
          </a:p>
        </p:txBody>
      </p:sp>
      <p:sp>
        <p:nvSpPr>
          <p:cNvPr id="4" name="Slide Number Placeholder 3">
            <a:extLst>
              <a:ext uri="{FF2B5EF4-FFF2-40B4-BE49-F238E27FC236}">
                <a16:creationId xmlns:a16="http://schemas.microsoft.com/office/drawing/2014/main" id="{3307D4B0-351F-4A9A-A4EA-19478D9A2596}"/>
              </a:ext>
            </a:extLst>
          </p:cNvPr>
          <p:cNvSpPr>
            <a:spLocks noGrp="1"/>
          </p:cNvSpPr>
          <p:nvPr>
            <p:ph type="sldNum" sz="quarter" idx="10"/>
          </p:nvPr>
        </p:nvSpPr>
        <p:spPr/>
        <p:txBody>
          <a:bodyPr/>
          <a:lstStyle/>
          <a:p>
            <a:fld id="{3DD97BEB-BAEF-0344-9D5C-EC73E478698A}" type="slidenum">
              <a:rPr lang="en-US" smtClean="0"/>
              <a:pPr/>
              <a:t>3</a:t>
            </a:fld>
            <a:endParaRPr lang="en-US"/>
          </a:p>
        </p:txBody>
      </p:sp>
    </p:spTree>
    <p:extLst>
      <p:ext uri="{BB962C8B-B14F-4D97-AF65-F5344CB8AC3E}">
        <p14:creationId xmlns:p14="http://schemas.microsoft.com/office/powerpoint/2010/main" val="2574368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42D397-7F63-42B3-9499-81103D394DC1}"/>
              </a:ext>
            </a:extLst>
          </p:cNvPr>
          <p:cNvSpPr>
            <a:spLocks noGrp="1"/>
          </p:cNvSpPr>
          <p:nvPr>
            <p:ph type="title"/>
          </p:nvPr>
        </p:nvSpPr>
        <p:spPr/>
        <p:txBody>
          <a:bodyPr/>
          <a:lstStyle/>
          <a:p>
            <a:r>
              <a:rPr lang="en-US" dirty="0"/>
              <a:t>vTools Website</a:t>
            </a:r>
          </a:p>
        </p:txBody>
      </p:sp>
      <p:sp>
        <p:nvSpPr>
          <p:cNvPr id="5" name="Slide Number Placeholder 4">
            <a:extLst>
              <a:ext uri="{FF2B5EF4-FFF2-40B4-BE49-F238E27FC236}">
                <a16:creationId xmlns:a16="http://schemas.microsoft.com/office/drawing/2014/main" id="{D4C3DAF4-3C2A-4D67-9790-E3D052E14B4F}"/>
              </a:ext>
            </a:extLst>
          </p:cNvPr>
          <p:cNvSpPr>
            <a:spLocks noGrp="1"/>
          </p:cNvSpPr>
          <p:nvPr>
            <p:ph type="sldNum" sz="quarter" idx="14"/>
          </p:nvPr>
        </p:nvSpPr>
        <p:spPr>
          <a:xfrm>
            <a:off x="301340" y="4654044"/>
            <a:ext cx="486659" cy="273844"/>
          </a:xfrm>
        </p:spPr>
        <p:txBody>
          <a:bodyPr/>
          <a:lstStyle/>
          <a:p>
            <a:fld id="{3DD97BEB-BAEF-0344-9D5C-EC73E478698A}" type="slidenum">
              <a:rPr lang="en-US" smtClean="0"/>
              <a:pPr/>
              <a:t>4</a:t>
            </a:fld>
            <a:endParaRPr lang="en-US" dirty="0"/>
          </a:p>
        </p:txBody>
      </p:sp>
      <p:sp>
        <p:nvSpPr>
          <p:cNvPr id="9" name="Text Placeholder 8">
            <a:extLst>
              <a:ext uri="{FF2B5EF4-FFF2-40B4-BE49-F238E27FC236}">
                <a16:creationId xmlns:a16="http://schemas.microsoft.com/office/drawing/2014/main" id="{252BF6E4-5D7B-4CFF-8F55-31984452C0F7}"/>
              </a:ext>
            </a:extLst>
          </p:cNvPr>
          <p:cNvSpPr>
            <a:spLocks noGrp="1"/>
          </p:cNvSpPr>
          <p:nvPr>
            <p:ph type="body" sz="quarter" idx="15"/>
          </p:nvPr>
        </p:nvSpPr>
        <p:spPr/>
        <p:txBody>
          <a:bodyPr>
            <a:normAutofit fontScale="85000" lnSpcReduction="20000"/>
          </a:bodyPr>
          <a:lstStyle/>
          <a:p>
            <a:r>
              <a:rPr lang="en-US" dirty="0">
                <a:hlinkClick r:id="rId2"/>
              </a:rPr>
              <a:t>https://vtools.ieee.org/</a:t>
            </a:r>
            <a:r>
              <a:rPr lang="en-US" dirty="0"/>
              <a:t> </a:t>
            </a:r>
          </a:p>
        </p:txBody>
      </p:sp>
      <p:pic>
        <p:nvPicPr>
          <p:cNvPr id="6" name="Picture 5">
            <a:extLst>
              <a:ext uri="{FF2B5EF4-FFF2-40B4-BE49-F238E27FC236}">
                <a16:creationId xmlns:a16="http://schemas.microsoft.com/office/drawing/2014/main" id="{A8DF5372-3CCC-4A6A-AACE-EBFA978DCCAB}"/>
              </a:ext>
            </a:extLst>
          </p:cNvPr>
          <p:cNvPicPr>
            <a:picLocks noChangeAspect="1"/>
          </p:cNvPicPr>
          <p:nvPr/>
        </p:nvPicPr>
        <p:blipFill>
          <a:blip r:embed="rId3"/>
          <a:stretch>
            <a:fillRect/>
          </a:stretch>
        </p:blipFill>
        <p:spPr>
          <a:xfrm>
            <a:off x="466280" y="296757"/>
            <a:ext cx="6800216" cy="4462249"/>
          </a:xfrm>
          <a:prstGeom prst="rect">
            <a:avLst/>
          </a:prstGeom>
        </p:spPr>
      </p:pic>
      <p:sp>
        <p:nvSpPr>
          <p:cNvPr id="10" name="TextBox 9">
            <a:extLst>
              <a:ext uri="{FF2B5EF4-FFF2-40B4-BE49-F238E27FC236}">
                <a16:creationId xmlns:a16="http://schemas.microsoft.com/office/drawing/2014/main" id="{47D18968-8769-4177-B879-02FC8C18D369}"/>
              </a:ext>
            </a:extLst>
          </p:cNvPr>
          <p:cNvSpPr txBox="1"/>
          <p:nvPr/>
        </p:nvSpPr>
        <p:spPr>
          <a:xfrm>
            <a:off x="2478280" y="638595"/>
            <a:ext cx="1589518" cy="307777"/>
          </a:xfrm>
          <a:prstGeom prst="rect">
            <a:avLst/>
          </a:prstGeom>
          <a:noFill/>
        </p:spPr>
        <p:txBody>
          <a:bodyPr wrap="square" rtlCol="0">
            <a:spAutoFit/>
          </a:bodyPr>
          <a:lstStyle/>
          <a:p>
            <a:r>
              <a:rPr lang="en-US" sz="1400" i="1" dirty="0">
                <a:solidFill>
                  <a:schemeClr val="bg1">
                    <a:lumMod val="50000"/>
                  </a:schemeClr>
                </a:solidFill>
              </a:rPr>
              <a:t>vTools.ieee.org</a:t>
            </a:r>
          </a:p>
        </p:txBody>
      </p:sp>
    </p:spTree>
    <p:extLst>
      <p:ext uri="{BB962C8B-B14F-4D97-AF65-F5344CB8AC3E}">
        <p14:creationId xmlns:p14="http://schemas.microsoft.com/office/powerpoint/2010/main" val="188079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6A5CA-129F-4A6B-BCDE-95830FF63AF6}"/>
              </a:ext>
            </a:extLst>
          </p:cNvPr>
          <p:cNvSpPr>
            <a:spLocks noGrp="1"/>
          </p:cNvSpPr>
          <p:nvPr>
            <p:ph type="title"/>
          </p:nvPr>
        </p:nvSpPr>
        <p:spPr/>
        <p:txBody>
          <a:bodyPr/>
          <a:lstStyle/>
          <a:p>
            <a:r>
              <a:rPr lang="en-US" dirty="0"/>
              <a:t>vTools Events</a:t>
            </a:r>
          </a:p>
        </p:txBody>
      </p:sp>
      <p:sp>
        <p:nvSpPr>
          <p:cNvPr id="3" name="Text Placeholder 2">
            <a:extLst>
              <a:ext uri="{FF2B5EF4-FFF2-40B4-BE49-F238E27FC236}">
                <a16:creationId xmlns:a16="http://schemas.microsoft.com/office/drawing/2014/main" id="{44150B3C-3008-40D2-BFD9-E82D9F945BAA}"/>
              </a:ext>
            </a:extLst>
          </p:cNvPr>
          <p:cNvSpPr>
            <a:spLocks noGrp="1"/>
          </p:cNvSpPr>
          <p:nvPr>
            <p:ph type="body" idx="1"/>
          </p:nvPr>
        </p:nvSpPr>
        <p:spPr/>
        <p:txBody>
          <a:bodyPr/>
          <a:lstStyle/>
          <a:p>
            <a:r>
              <a:rPr lang="en-US" dirty="0"/>
              <a:t>Overview</a:t>
            </a:r>
          </a:p>
        </p:txBody>
      </p:sp>
      <p:sp>
        <p:nvSpPr>
          <p:cNvPr id="4" name="Slide Number Placeholder 3">
            <a:extLst>
              <a:ext uri="{FF2B5EF4-FFF2-40B4-BE49-F238E27FC236}">
                <a16:creationId xmlns:a16="http://schemas.microsoft.com/office/drawing/2014/main" id="{3307D4B0-351F-4A9A-A4EA-19478D9A2596}"/>
              </a:ext>
            </a:extLst>
          </p:cNvPr>
          <p:cNvSpPr>
            <a:spLocks noGrp="1"/>
          </p:cNvSpPr>
          <p:nvPr>
            <p:ph type="sldNum" sz="quarter" idx="10"/>
          </p:nvPr>
        </p:nvSpPr>
        <p:spPr/>
        <p:txBody>
          <a:bodyPr/>
          <a:lstStyle/>
          <a:p>
            <a:fld id="{3DD97BEB-BAEF-0344-9D5C-EC73E478698A}" type="slidenum">
              <a:rPr lang="en-US" smtClean="0"/>
              <a:pPr/>
              <a:t>5</a:t>
            </a:fld>
            <a:endParaRPr lang="en-US"/>
          </a:p>
        </p:txBody>
      </p:sp>
    </p:spTree>
    <p:extLst>
      <p:ext uri="{BB962C8B-B14F-4D97-AF65-F5344CB8AC3E}">
        <p14:creationId xmlns:p14="http://schemas.microsoft.com/office/powerpoint/2010/main" val="389515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F165E-7DBC-4512-BE01-3B16DDDDB41F}"/>
              </a:ext>
            </a:extLst>
          </p:cNvPr>
          <p:cNvSpPr>
            <a:spLocks noGrp="1"/>
          </p:cNvSpPr>
          <p:nvPr>
            <p:ph type="title"/>
          </p:nvPr>
        </p:nvSpPr>
        <p:spPr/>
        <p:txBody>
          <a:bodyPr/>
          <a:lstStyle/>
          <a:p>
            <a:r>
              <a:rPr lang="en-US" dirty="0"/>
              <a:t>Who Can Access vTools Events?</a:t>
            </a:r>
          </a:p>
        </p:txBody>
      </p:sp>
      <p:sp>
        <p:nvSpPr>
          <p:cNvPr id="3" name="Text Placeholder 2">
            <a:extLst>
              <a:ext uri="{FF2B5EF4-FFF2-40B4-BE49-F238E27FC236}">
                <a16:creationId xmlns:a16="http://schemas.microsoft.com/office/drawing/2014/main" id="{AF30B2B1-6C4A-4C81-9A20-DA91CB2C3710}"/>
              </a:ext>
            </a:extLst>
          </p:cNvPr>
          <p:cNvSpPr>
            <a:spLocks noGrp="1"/>
          </p:cNvSpPr>
          <p:nvPr>
            <p:ph type="body" sz="quarter" idx="13"/>
          </p:nvPr>
        </p:nvSpPr>
        <p:spPr/>
        <p:txBody>
          <a:bodyPr>
            <a:normAutofit/>
          </a:bodyPr>
          <a:lstStyle/>
          <a:p>
            <a:r>
              <a:rPr lang="en-US" dirty="0"/>
              <a:t>Region Executive Committee Members </a:t>
            </a:r>
          </a:p>
          <a:p>
            <a:r>
              <a:rPr lang="en-US" dirty="0"/>
              <a:t>Region Directors</a:t>
            </a:r>
          </a:p>
          <a:p>
            <a:r>
              <a:rPr lang="en-US" dirty="0"/>
              <a:t>Region-level Representatives (e.g. Students, YP, WIE)</a:t>
            </a:r>
          </a:p>
          <a:p>
            <a:r>
              <a:rPr lang="en-US" dirty="0"/>
              <a:t>Section Officers</a:t>
            </a:r>
          </a:p>
          <a:p>
            <a:pPr lvl="1"/>
            <a:r>
              <a:rPr lang="en-US" dirty="0"/>
              <a:t>Chair, Vice Chair, Secretary, Treasurer</a:t>
            </a:r>
          </a:p>
          <a:p>
            <a:pPr lvl="1"/>
            <a:r>
              <a:rPr lang="en-US" dirty="0"/>
              <a:t>Membership Development (MD) Chair</a:t>
            </a:r>
          </a:p>
          <a:p>
            <a:pPr lvl="1"/>
            <a:r>
              <a:rPr lang="en-US" dirty="0"/>
              <a:t>Newsletter Editors</a:t>
            </a:r>
          </a:p>
          <a:p>
            <a:pPr lvl="1"/>
            <a:r>
              <a:rPr lang="en-US" dirty="0"/>
              <a:t>SAMIEEE Recipient</a:t>
            </a:r>
          </a:p>
          <a:p>
            <a:pPr lvl="1"/>
            <a:r>
              <a:rPr lang="en-US" dirty="0"/>
              <a:t>Webmasters</a:t>
            </a:r>
          </a:p>
        </p:txBody>
      </p:sp>
      <p:sp>
        <p:nvSpPr>
          <p:cNvPr id="5" name="Text Placeholder 4">
            <a:extLst>
              <a:ext uri="{FF2B5EF4-FFF2-40B4-BE49-F238E27FC236}">
                <a16:creationId xmlns:a16="http://schemas.microsoft.com/office/drawing/2014/main" id="{27B275D0-0F56-42CA-BBBE-1027D7EAF67E}"/>
              </a:ext>
            </a:extLst>
          </p:cNvPr>
          <p:cNvSpPr>
            <a:spLocks noGrp="1"/>
          </p:cNvSpPr>
          <p:nvPr>
            <p:ph type="body" sz="quarter" idx="14"/>
          </p:nvPr>
        </p:nvSpPr>
        <p:spPr/>
        <p:txBody>
          <a:bodyPr>
            <a:normAutofit/>
          </a:bodyPr>
          <a:lstStyle/>
          <a:p>
            <a:r>
              <a:rPr lang="en-US" dirty="0"/>
              <a:t>Geographic Council Officers</a:t>
            </a:r>
          </a:p>
          <a:p>
            <a:pPr lvl="1"/>
            <a:r>
              <a:rPr lang="en-US" dirty="0"/>
              <a:t>Chair, Vice Chair, Secretary, Treasurer</a:t>
            </a:r>
          </a:p>
          <a:p>
            <a:pPr lvl="1"/>
            <a:r>
              <a:rPr lang="en-US" dirty="0"/>
              <a:t>Membership Development (MD) Chair</a:t>
            </a:r>
          </a:p>
          <a:p>
            <a:r>
              <a:rPr lang="en-US" dirty="0"/>
              <a:t>Chapter Chairs</a:t>
            </a:r>
          </a:p>
          <a:p>
            <a:r>
              <a:rPr lang="en-US" dirty="0"/>
              <a:t>Student Branch Chairs and Branch Chapter Chairs</a:t>
            </a:r>
          </a:p>
          <a:p>
            <a:r>
              <a:rPr lang="en-US" dirty="0"/>
              <a:t>HKN Executive Committee Members (includes Advisor, Counselor)</a:t>
            </a:r>
          </a:p>
          <a:p>
            <a:r>
              <a:rPr lang="en-US" dirty="0"/>
              <a:t>vTools Coordinators</a:t>
            </a:r>
          </a:p>
        </p:txBody>
      </p:sp>
      <p:sp>
        <p:nvSpPr>
          <p:cNvPr id="4" name="Slide Number Placeholder 3">
            <a:extLst>
              <a:ext uri="{FF2B5EF4-FFF2-40B4-BE49-F238E27FC236}">
                <a16:creationId xmlns:a16="http://schemas.microsoft.com/office/drawing/2014/main" id="{55ADA629-9BED-4654-86F4-DCD0B5C3DD12}"/>
              </a:ext>
            </a:extLst>
          </p:cNvPr>
          <p:cNvSpPr>
            <a:spLocks noGrp="1"/>
          </p:cNvSpPr>
          <p:nvPr>
            <p:ph type="sldNum" sz="quarter" idx="15"/>
          </p:nvPr>
        </p:nvSpPr>
        <p:spPr/>
        <p:txBody>
          <a:bodyPr/>
          <a:lstStyle/>
          <a:p>
            <a:fld id="{3DD97BEB-BAEF-0344-9D5C-EC73E478698A}" type="slidenum">
              <a:rPr lang="en-US" smtClean="0"/>
              <a:pPr/>
              <a:t>6</a:t>
            </a:fld>
            <a:endParaRPr lang="en-US"/>
          </a:p>
        </p:txBody>
      </p:sp>
      <p:sp>
        <p:nvSpPr>
          <p:cNvPr id="6" name="Text Placeholder 5">
            <a:extLst>
              <a:ext uri="{FF2B5EF4-FFF2-40B4-BE49-F238E27FC236}">
                <a16:creationId xmlns:a16="http://schemas.microsoft.com/office/drawing/2014/main" id="{AD4F7B20-2311-4B1D-BDEF-D36174E10D38}"/>
              </a:ext>
            </a:extLst>
          </p:cNvPr>
          <p:cNvSpPr>
            <a:spLocks noGrp="1"/>
          </p:cNvSpPr>
          <p:nvPr>
            <p:ph type="body" sz="quarter" idx="16"/>
          </p:nvPr>
        </p:nvSpPr>
        <p:spPr/>
        <p:txBody>
          <a:bodyPr>
            <a:normAutofit fontScale="85000" lnSpcReduction="20000"/>
          </a:bodyPr>
          <a:lstStyle/>
          <a:p>
            <a:r>
              <a:rPr lang="en-US" dirty="0"/>
              <a:t>Automatic access is granted for the following roles</a:t>
            </a:r>
          </a:p>
        </p:txBody>
      </p:sp>
      <p:sp>
        <p:nvSpPr>
          <p:cNvPr id="7" name="TextBox 6">
            <a:extLst>
              <a:ext uri="{FF2B5EF4-FFF2-40B4-BE49-F238E27FC236}">
                <a16:creationId xmlns:a16="http://schemas.microsoft.com/office/drawing/2014/main" id="{0D2ED16A-4D6D-46ED-ACD5-A1475D7933D8}"/>
              </a:ext>
            </a:extLst>
          </p:cNvPr>
          <p:cNvSpPr txBox="1"/>
          <p:nvPr/>
        </p:nvSpPr>
        <p:spPr>
          <a:xfrm>
            <a:off x="768949" y="4674860"/>
            <a:ext cx="3187101" cy="261610"/>
          </a:xfrm>
          <a:prstGeom prst="rect">
            <a:avLst/>
          </a:prstGeom>
          <a:noFill/>
        </p:spPr>
        <p:txBody>
          <a:bodyPr wrap="square" rtlCol="0">
            <a:spAutoFit/>
          </a:bodyPr>
          <a:lstStyle/>
          <a:p>
            <a:r>
              <a:rPr lang="en-US" sz="1100" i="1" dirty="0"/>
              <a:t>* Does not require active IEEE membership</a:t>
            </a:r>
          </a:p>
        </p:txBody>
      </p:sp>
    </p:spTree>
    <p:extLst>
      <p:ext uri="{BB962C8B-B14F-4D97-AF65-F5344CB8AC3E}">
        <p14:creationId xmlns:p14="http://schemas.microsoft.com/office/powerpoint/2010/main" val="255863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32D3-77B5-448B-B3FC-DE73A86DE235}"/>
              </a:ext>
            </a:extLst>
          </p:cNvPr>
          <p:cNvSpPr>
            <a:spLocks noGrp="1"/>
          </p:cNvSpPr>
          <p:nvPr>
            <p:ph type="title"/>
          </p:nvPr>
        </p:nvSpPr>
        <p:spPr/>
        <p:txBody>
          <a:bodyPr/>
          <a:lstStyle/>
          <a:p>
            <a:r>
              <a:rPr lang="en-US" dirty="0"/>
              <a:t>Events</a:t>
            </a:r>
          </a:p>
        </p:txBody>
      </p:sp>
      <p:sp>
        <p:nvSpPr>
          <p:cNvPr id="3" name="Text Placeholder 2">
            <a:extLst>
              <a:ext uri="{FF2B5EF4-FFF2-40B4-BE49-F238E27FC236}">
                <a16:creationId xmlns:a16="http://schemas.microsoft.com/office/drawing/2014/main" id="{EBFB5C6C-AF33-47C9-A110-830388956044}"/>
              </a:ext>
            </a:extLst>
          </p:cNvPr>
          <p:cNvSpPr>
            <a:spLocks noGrp="1"/>
          </p:cNvSpPr>
          <p:nvPr>
            <p:ph type="body" sz="quarter" idx="13"/>
          </p:nvPr>
        </p:nvSpPr>
        <p:spPr>
          <a:xfrm>
            <a:off x="628651" y="1369219"/>
            <a:ext cx="4533010" cy="3357145"/>
          </a:xfrm>
        </p:spPr>
        <p:txBody>
          <a:bodyPr>
            <a:normAutofit/>
          </a:bodyPr>
          <a:lstStyle/>
          <a:p>
            <a:r>
              <a:rPr lang="en-US" dirty="0"/>
              <a:t>Create and Promote Local Meetings and Events</a:t>
            </a:r>
          </a:p>
          <a:p>
            <a:r>
              <a:rPr lang="en-US" dirty="0"/>
              <a:t>Setup Registration with or without Payment</a:t>
            </a:r>
          </a:p>
          <a:p>
            <a:r>
              <a:rPr lang="en-US" dirty="0"/>
              <a:t>Send eNotice Invitations</a:t>
            </a:r>
          </a:p>
          <a:p>
            <a:r>
              <a:rPr lang="en-US" dirty="0"/>
              <a:t>Manage </a:t>
            </a:r>
            <a:r>
              <a:rPr lang="en-US" dirty="0" err="1"/>
              <a:t>EventS</a:t>
            </a:r>
            <a:endParaRPr lang="en-US" dirty="0"/>
          </a:p>
          <a:p>
            <a:r>
              <a:rPr lang="en-US" dirty="0"/>
              <a:t>Report meetings/events to IEEE headquarters (L31)</a:t>
            </a:r>
          </a:p>
          <a:p>
            <a:r>
              <a:rPr lang="en-US" dirty="0"/>
              <a:t>Utilize data Feeds</a:t>
            </a:r>
          </a:p>
          <a:p>
            <a:r>
              <a:rPr lang="en-US" dirty="0"/>
              <a:t>Promote on Twitter, Facebook, LinkedIn</a:t>
            </a:r>
            <a:br>
              <a:rPr lang="en-US" dirty="0"/>
            </a:br>
            <a:endParaRPr lang="en-US" dirty="0"/>
          </a:p>
        </p:txBody>
      </p:sp>
      <p:sp>
        <p:nvSpPr>
          <p:cNvPr id="4" name="Slide Number Placeholder 3">
            <a:extLst>
              <a:ext uri="{FF2B5EF4-FFF2-40B4-BE49-F238E27FC236}">
                <a16:creationId xmlns:a16="http://schemas.microsoft.com/office/drawing/2014/main" id="{536D92FD-EA2A-4FAD-9998-883040031F23}"/>
              </a:ext>
            </a:extLst>
          </p:cNvPr>
          <p:cNvSpPr>
            <a:spLocks noGrp="1"/>
          </p:cNvSpPr>
          <p:nvPr>
            <p:ph type="sldNum" sz="quarter" idx="14"/>
          </p:nvPr>
        </p:nvSpPr>
        <p:spPr/>
        <p:txBody>
          <a:bodyPr/>
          <a:lstStyle/>
          <a:p>
            <a:fld id="{3DD97BEB-BAEF-0344-9D5C-EC73E478698A}" type="slidenum">
              <a:rPr lang="en-US" smtClean="0"/>
              <a:pPr/>
              <a:t>7</a:t>
            </a:fld>
            <a:endParaRPr lang="en-US"/>
          </a:p>
        </p:txBody>
      </p:sp>
      <p:sp>
        <p:nvSpPr>
          <p:cNvPr id="5" name="Text Placeholder 4">
            <a:extLst>
              <a:ext uri="{FF2B5EF4-FFF2-40B4-BE49-F238E27FC236}">
                <a16:creationId xmlns:a16="http://schemas.microsoft.com/office/drawing/2014/main" id="{7E10E832-7BE5-402F-8AEC-C919AAEE063F}"/>
              </a:ext>
            </a:extLst>
          </p:cNvPr>
          <p:cNvSpPr>
            <a:spLocks noGrp="1"/>
          </p:cNvSpPr>
          <p:nvPr>
            <p:ph type="body" sz="quarter" idx="15"/>
          </p:nvPr>
        </p:nvSpPr>
        <p:spPr/>
        <p:txBody>
          <a:bodyPr>
            <a:normAutofit fontScale="85000" lnSpcReduction="20000"/>
          </a:bodyPr>
          <a:lstStyle/>
          <a:p>
            <a:r>
              <a:rPr lang="en-US" dirty="0">
                <a:hlinkClick r:id="rId2"/>
              </a:rPr>
              <a:t>https://events.vtools.ieee.org</a:t>
            </a:r>
            <a:r>
              <a:rPr lang="en-US" dirty="0"/>
              <a:t> </a:t>
            </a:r>
          </a:p>
        </p:txBody>
      </p:sp>
      <p:pic>
        <p:nvPicPr>
          <p:cNvPr id="7" name="Picture 6">
            <a:extLst>
              <a:ext uri="{FF2B5EF4-FFF2-40B4-BE49-F238E27FC236}">
                <a16:creationId xmlns:a16="http://schemas.microsoft.com/office/drawing/2014/main" id="{4642BA3C-C207-48D6-B147-6DF7D5912F00}"/>
              </a:ext>
            </a:extLst>
          </p:cNvPr>
          <p:cNvPicPr>
            <a:picLocks noChangeAspect="1"/>
          </p:cNvPicPr>
          <p:nvPr/>
        </p:nvPicPr>
        <p:blipFill>
          <a:blip r:embed="rId3"/>
          <a:stretch>
            <a:fillRect/>
          </a:stretch>
        </p:blipFill>
        <p:spPr>
          <a:xfrm>
            <a:off x="5067595" y="1129936"/>
            <a:ext cx="3879851" cy="2848456"/>
          </a:xfrm>
          <a:prstGeom prst="rect">
            <a:avLst/>
          </a:prstGeom>
        </p:spPr>
      </p:pic>
      <p:pic>
        <p:nvPicPr>
          <p:cNvPr id="11" name="Picture 10">
            <a:extLst>
              <a:ext uri="{FF2B5EF4-FFF2-40B4-BE49-F238E27FC236}">
                <a16:creationId xmlns:a16="http://schemas.microsoft.com/office/drawing/2014/main" id="{F573A10E-596D-47B9-AA00-38259606ECDB}"/>
              </a:ext>
            </a:extLst>
          </p:cNvPr>
          <p:cNvPicPr>
            <a:picLocks noChangeAspect="1"/>
          </p:cNvPicPr>
          <p:nvPr/>
        </p:nvPicPr>
        <p:blipFill>
          <a:blip r:embed="rId4"/>
          <a:stretch>
            <a:fillRect/>
          </a:stretch>
        </p:blipFill>
        <p:spPr>
          <a:xfrm>
            <a:off x="873639" y="3863875"/>
            <a:ext cx="1610386" cy="229033"/>
          </a:xfrm>
          <a:prstGeom prst="rect">
            <a:avLst/>
          </a:prstGeom>
        </p:spPr>
      </p:pic>
    </p:spTree>
    <p:extLst>
      <p:ext uri="{BB962C8B-B14F-4D97-AF65-F5344CB8AC3E}">
        <p14:creationId xmlns:p14="http://schemas.microsoft.com/office/powerpoint/2010/main" val="253373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32D3-77B5-448B-B3FC-DE73A86DE235}"/>
              </a:ext>
            </a:extLst>
          </p:cNvPr>
          <p:cNvSpPr>
            <a:spLocks noGrp="1"/>
          </p:cNvSpPr>
          <p:nvPr>
            <p:ph type="title"/>
          </p:nvPr>
        </p:nvSpPr>
        <p:spPr/>
        <p:txBody>
          <a:bodyPr/>
          <a:lstStyle/>
          <a:p>
            <a:r>
              <a:rPr lang="en-US" dirty="0"/>
              <a:t>Events</a:t>
            </a:r>
          </a:p>
        </p:txBody>
      </p:sp>
      <p:sp>
        <p:nvSpPr>
          <p:cNvPr id="3" name="Text Placeholder 2">
            <a:extLst>
              <a:ext uri="{FF2B5EF4-FFF2-40B4-BE49-F238E27FC236}">
                <a16:creationId xmlns:a16="http://schemas.microsoft.com/office/drawing/2014/main" id="{EBFB5C6C-AF33-47C9-A110-830388956044}"/>
              </a:ext>
            </a:extLst>
          </p:cNvPr>
          <p:cNvSpPr>
            <a:spLocks noGrp="1"/>
          </p:cNvSpPr>
          <p:nvPr>
            <p:ph type="body" sz="quarter" idx="13"/>
          </p:nvPr>
        </p:nvSpPr>
        <p:spPr>
          <a:xfrm>
            <a:off x="628650" y="1369219"/>
            <a:ext cx="5168901" cy="3357145"/>
          </a:xfrm>
        </p:spPr>
        <p:txBody>
          <a:bodyPr>
            <a:normAutofit lnSpcReduction="10000"/>
          </a:bodyPr>
          <a:lstStyle/>
          <a:p>
            <a:r>
              <a:rPr lang="en-US" dirty="0"/>
              <a:t>Create and Promote Local Meetings and Events</a:t>
            </a:r>
          </a:p>
          <a:p>
            <a:pPr lvl="1"/>
            <a:r>
              <a:rPr lang="en-US" dirty="0"/>
              <a:t>Sign in</a:t>
            </a:r>
          </a:p>
          <a:p>
            <a:pPr lvl="2"/>
            <a:r>
              <a:rPr lang="en-US" dirty="0"/>
              <a:t>You must be signed in to schedule an event</a:t>
            </a:r>
          </a:p>
          <a:p>
            <a:r>
              <a:rPr lang="en-US" dirty="0"/>
              <a:t>The list of Organizational Units is Presented</a:t>
            </a:r>
          </a:p>
          <a:p>
            <a:r>
              <a:rPr lang="en-US" dirty="0"/>
              <a:t>You can choose other OUs as co-hosts</a:t>
            </a:r>
          </a:p>
          <a:p>
            <a:r>
              <a:rPr lang="en-US" dirty="0"/>
              <a:t>Enter meeting details</a:t>
            </a:r>
          </a:p>
          <a:p>
            <a:pPr lvl="1"/>
            <a:r>
              <a:rPr lang="en-US" dirty="0"/>
              <a:t>Start time</a:t>
            </a:r>
          </a:p>
          <a:p>
            <a:pPr lvl="1"/>
            <a:r>
              <a:rPr lang="en-US" dirty="0"/>
              <a:t>Time Zone</a:t>
            </a:r>
          </a:p>
          <a:p>
            <a:pPr lvl="1"/>
            <a:r>
              <a:rPr lang="en-US" dirty="0"/>
              <a:t>Description</a:t>
            </a:r>
          </a:p>
          <a:p>
            <a:pPr lvl="1"/>
            <a:r>
              <a:rPr lang="en-US" dirty="0"/>
              <a:t>Agenda</a:t>
            </a:r>
          </a:p>
          <a:p>
            <a:pPr lvl="1"/>
            <a:r>
              <a:rPr lang="en-US" dirty="0"/>
              <a:t>Key Words*</a:t>
            </a:r>
          </a:p>
          <a:p>
            <a:pPr lvl="1"/>
            <a:r>
              <a:rPr lang="en-US" dirty="0"/>
              <a:t>Location / Virtual Meeting Information</a:t>
            </a:r>
          </a:p>
          <a:p>
            <a:pPr lvl="1"/>
            <a:r>
              <a:rPr lang="en-US" dirty="0"/>
              <a:t>Speaker Information</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36D92FD-EA2A-4FAD-9998-883040031F23}"/>
              </a:ext>
            </a:extLst>
          </p:cNvPr>
          <p:cNvSpPr>
            <a:spLocks noGrp="1"/>
          </p:cNvSpPr>
          <p:nvPr>
            <p:ph type="sldNum" sz="quarter" idx="14"/>
          </p:nvPr>
        </p:nvSpPr>
        <p:spPr/>
        <p:txBody>
          <a:bodyPr/>
          <a:lstStyle/>
          <a:p>
            <a:fld id="{3DD97BEB-BAEF-0344-9D5C-EC73E478698A}" type="slidenum">
              <a:rPr lang="en-US" smtClean="0"/>
              <a:pPr/>
              <a:t>8</a:t>
            </a:fld>
            <a:endParaRPr lang="en-US"/>
          </a:p>
        </p:txBody>
      </p:sp>
      <p:sp>
        <p:nvSpPr>
          <p:cNvPr id="5" name="Text Placeholder 4">
            <a:extLst>
              <a:ext uri="{FF2B5EF4-FFF2-40B4-BE49-F238E27FC236}">
                <a16:creationId xmlns:a16="http://schemas.microsoft.com/office/drawing/2014/main" id="{7E10E832-7BE5-402F-8AEC-C919AAEE063F}"/>
              </a:ext>
            </a:extLst>
          </p:cNvPr>
          <p:cNvSpPr>
            <a:spLocks noGrp="1"/>
          </p:cNvSpPr>
          <p:nvPr>
            <p:ph type="body" sz="quarter" idx="15"/>
          </p:nvPr>
        </p:nvSpPr>
        <p:spPr/>
        <p:txBody>
          <a:bodyPr>
            <a:normAutofit fontScale="85000" lnSpcReduction="20000"/>
          </a:bodyPr>
          <a:lstStyle/>
          <a:p>
            <a:r>
              <a:rPr lang="en-US" dirty="0">
                <a:hlinkClick r:id="rId2"/>
              </a:rPr>
              <a:t>https://events.vtools.ieee.org</a:t>
            </a:r>
            <a:r>
              <a:rPr lang="en-US" dirty="0"/>
              <a:t> </a:t>
            </a:r>
          </a:p>
        </p:txBody>
      </p:sp>
    </p:spTree>
    <p:extLst>
      <p:ext uri="{BB962C8B-B14F-4D97-AF65-F5344CB8AC3E}">
        <p14:creationId xmlns:p14="http://schemas.microsoft.com/office/powerpoint/2010/main" val="145473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32D3-77B5-448B-B3FC-DE73A86DE235}"/>
              </a:ext>
            </a:extLst>
          </p:cNvPr>
          <p:cNvSpPr>
            <a:spLocks noGrp="1"/>
          </p:cNvSpPr>
          <p:nvPr>
            <p:ph type="title"/>
          </p:nvPr>
        </p:nvSpPr>
        <p:spPr/>
        <p:txBody>
          <a:bodyPr/>
          <a:lstStyle/>
          <a:p>
            <a:r>
              <a:rPr lang="en-US" dirty="0"/>
              <a:t>Events</a:t>
            </a:r>
          </a:p>
        </p:txBody>
      </p:sp>
      <p:sp>
        <p:nvSpPr>
          <p:cNvPr id="3" name="Text Placeholder 2">
            <a:extLst>
              <a:ext uri="{FF2B5EF4-FFF2-40B4-BE49-F238E27FC236}">
                <a16:creationId xmlns:a16="http://schemas.microsoft.com/office/drawing/2014/main" id="{EBFB5C6C-AF33-47C9-A110-830388956044}"/>
              </a:ext>
            </a:extLst>
          </p:cNvPr>
          <p:cNvSpPr>
            <a:spLocks noGrp="1"/>
          </p:cNvSpPr>
          <p:nvPr>
            <p:ph type="body" sz="quarter" idx="13"/>
          </p:nvPr>
        </p:nvSpPr>
        <p:spPr/>
        <p:txBody>
          <a:bodyPr/>
          <a:lstStyle/>
          <a:p>
            <a:r>
              <a:rPr lang="en-US" dirty="0"/>
              <a:t>Setup Registration</a:t>
            </a:r>
          </a:p>
          <a:p>
            <a:pPr lvl="1"/>
            <a:r>
              <a:rPr lang="en-US" dirty="0"/>
              <a:t>With or Without Fees</a:t>
            </a:r>
          </a:p>
          <a:p>
            <a:r>
              <a:rPr lang="en-US" dirty="0"/>
              <a:t>Collect registration fees</a:t>
            </a:r>
          </a:p>
          <a:p>
            <a:pPr lvl="1"/>
            <a:r>
              <a:rPr lang="en-US" dirty="0"/>
              <a:t>Connected to Concentration Banking Accounts (NextGen)</a:t>
            </a:r>
          </a:p>
          <a:p>
            <a:pPr lvl="1"/>
            <a:r>
              <a:rPr lang="en-US" dirty="0"/>
              <a:t>Monies collected are automatically deposited in the OU’s Concentration banking account</a:t>
            </a:r>
            <a:br>
              <a:rPr lang="en-US" dirty="0"/>
            </a:br>
            <a:r>
              <a:rPr lang="en-US" dirty="0"/>
              <a:t>Can be connected to local accounts outside of US and Canada</a:t>
            </a:r>
          </a:p>
          <a:p>
            <a:pPr lvl="1"/>
            <a:r>
              <a:rPr lang="en-US" dirty="0"/>
              <a:t>Both methods use PayPal as the Payment Processor </a:t>
            </a:r>
          </a:p>
          <a:p>
            <a:pPr lvl="1"/>
            <a:r>
              <a:rPr lang="en-US" dirty="0"/>
              <a:t>Fees can be based on member grade</a:t>
            </a:r>
          </a:p>
          <a:p>
            <a:pPr lvl="1"/>
            <a:r>
              <a:rPr lang="en-US" dirty="0"/>
              <a:t>Define Early Bird period with special rates</a:t>
            </a:r>
          </a:p>
          <a:p>
            <a:endParaRPr lang="en-US" dirty="0"/>
          </a:p>
        </p:txBody>
      </p:sp>
      <p:sp>
        <p:nvSpPr>
          <p:cNvPr id="4" name="Slide Number Placeholder 3">
            <a:extLst>
              <a:ext uri="{FF2B5EF4-FFF2-40B4-BE49-F238E27FC236}">
                <a16:creationId xmlns:a16="http://schemas.microsoft.com/office/drawing/2014/main" id="{536D92FD-EA2A-4FAD-9998-883040031F23}"/>
              </a:ext>
            </a:extLst>
          </p:cNvPr>
          <p:cNvSpPr>
            <a:spLocks noGrp="1"/>
          </p:cNvSpPr>
          <p:nvPr>
            <p:ph type="sldNum" sz="quarter" idx="14"/>
          </p:nvPr>
        </p:nvSpPr>
        <p:spPr/>
        <p:txBody>
          <a:bodyPr/>
          <a:lstStyle/>
          <a:p>
            <a:fld id="{3DD97BEB-BAEF-0344-9D5C-EC73E478698A}" type="slidenum">
              <a:rPr lang="en-US" smtClean="0"/>
              <a:pPr/>
              <a:t>9</a:t>
            </a:fld>
            <a:endParaRPr lang="en-US"/>
          </a:p>
        </p:txBody>
      </p:sp>
      <p:sp>
        <p:nvSpPr>
          <p:cNvPr id="5" name="Text Placeholder 4">
            <a:extLst>
              <a:ext uri="{FF2B5EF4-FFF2-40B4-BE49-F238E27FC236}">
                <a16:creationId xmlns:a16="http://schemas.microsoft.com/office/drawing/2014/main" id="{7E10E832-7BE5-402F-8AEC-C919AAEE063F}"/>
              </a:ext>
            </a:extLst>
          </p:cNvPr>
          <p:cNvSpPr>
            <a:spLocks noGrp="1"/>
          </p:cNvSpPr>
          <p:nvPr>
            <p:ph type="body" sz="quarter" idx="15"/>
          </p:nvPr>
        </p:nvSpPr>
        <p:spPr/>
        <p:txBody>
          <a:bodyPr>
            <a:normAutofit fontScale="85000" lnSpcReduction="20000"/>
          </a:bodyPr>
          <a:lstStyle/>
          <a:p>
            <a:r>
              <a:rPr lang="en-US" dirty="0">
                <a:hlinkClick r:id="rId2"/>
              </a:rPr>
              <a:t>https://events.vtools.ieee.org</a:t>
            </a:r>
            <a:r>
              <a:rPr lang="en-US" dirty="0"/>
              <a:t> </a:t>
            </a:r>
          </a:p>
        </p:txBody>
      </p:sp>
    </p:spTree>
    <p:extLst>
      <p:ext uri="{BB962C8B-B14F-4D97-AF65-F5344CB8AC3E}">
        <p14:creationId xmlns:p14="http://schemas.microsoft.com/office/powerpoint/2010/main" val="2362994106"/>
      </p:ext>
    </p:extLst>
  </p:cSld>
  <p:clrMapOvr>
    <a:masterClrMapping/>
  </p:clrMapOvr>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16-DCI-113_Branded_PPT_Template_B_Final_FullScreen</Template>
  <TotalTime>1572</TotalTime>
  <Words>1495</Words>
  <Application>Microsoft Office PowerPoint</Application>
  <PresentationFormat>On-screen Show (16:9)</PresentationFormat>
  <Paragraphs>189</Paragraphs>
  <Slides>22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LucidaGrande</vt:lpstr>
      <vt:lpstr>Wingdings</vt:lpstr>
      <vt:lpstr>Theme 1</vt:lpstr>
      <vt:lpstr>Information Management Update</vt:lpstr>
      <vt:lpstr>Agenda</vt:lpstr>
      <vt:lpstr>vTools Home Page</vt:lpstr>
      <vt:lpstr>vTools Website</vt:lpstr>
      <vt:lpstr>vTools Events</vt:lpstr>
      <vt:lpstr>Who Can Access vTools Events?</vt:lpstr>
      <vt:lpstr>Events</vt:lpstr>
      <vt:lpstr>Events</vt:lpstr>
      <vt:lpstr>Events</vt:lpstr>
      <vt:lpstr>Events</vt:lpstr>
      <vt:lpstr>vTools</vt:lpstr>
      <vt:lpstr>PowerPoint Presentation</vt:lpstr>
      <vt:lpstr>vTools</vt:lpstr>
      <vt:lpstr>Events</vt:lpstr>
      <vt:lpstr>Events</vt:lpstr>
      <vt:lpstr>Resources</vt:lpstr>
      <vt:lpstr>vTools Accomplishments for 2022</vt:lpstr>
      <vt:lpstr>G-Suite Transition</vt:lpstr>
      <vt:lpstr>G-Suite Transition to Google Workspace</vt:lpstr>
      <vt:lpstr>Google Workspace Update</vt:lpstr>
      <vt:lpstr>MGA Information Management (MGA-IM) Team Contact Info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Lori R Keller</cp:lastModifiedBy>
  <cp:revision>68</cp:revision>
  <dcterms:created xsi:type="dcterms:W3CDTF">2016-10-24T19:40:55Z</dcterms:created>
  <dcterms:modified xsi:type="dcterms:W3CDTF">2022-10-26T11:32:21Z</dcterms:modified>
</cp:coreProperties>
</file>