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0" r:id="rId1"/>
  </p:sldMasterIdLst>
  <p:notesMasterIdLst>
    <p:notesMasterId r:id="rId10"/>
  </p:notesMasterIdLst>
  <p:handoutMasterIdLst>
    <p:handoutMasterId r:id="rId11"/>
  </p:handoutMasterIdLst>
  <p:sldIdLst>
    <p:sldId id="325" r:id="rId2"/>
    <p:sldId id="257" r:id="rId3"/>
    <p:sldId id="263" r:id="rId4"/>
    <p:sldId id="267" r:id="rId5"/>
    <p:sldId id="337" r:id="rId6"/>
    <p:sldId id="342" r:id="rId7"/>
    <p:sldId id="328" r:id="rId8"/>
    <p:sldId id="326" r:id="rId9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chan Visaria" initials="KV" lastIdx="18" clrIdx="0">
    <p:extLst>
      <p:ext uri="{19B8F6BF-5375-455C-9EA6-DF929625EA0E}">
        <p15:presenceInfo xmlns:p15="http://schemas.microsoft.com/office/powerpoint/2012/main" userId="Kanchan Visaria" providerId="None"/>
      </p:ext>
    </p:extLst>
  </p:cmAuthor>
  <p:cmAuthor id="2" name="Srivathsava Madhugiri" initials="SM" lastIdx="2" clrIdx="1">
    <p:extLst>
      <p:ext uri="{19B8F6BF-5375-455C-9EA6-DF929625EA0E}">
        <p15:presenceInfo xmlns:p15="http://schemas.microsoft.com/office/powerpoint/2012/main" userId="S::s.madhugiri@ieee.org::97fea9a2-d815-43c1-98cc-1159c2ebd5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00000"/>
    <a:srgbClr val="6C0521"/>
    <a:srgbClr val="FFFF00"/>
    <a:srgbClr val="233F13"/>
    <a:srgbClr val="FFFF99"/>
    <a:srgbClr val="005582"/>
    <a:srgbClr val="A00830"/>
    <a:srgbClr val="A54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94605" autoAdjust="0"/>
  </p:normalViewPr>
  <p:slideViewPr>
    <p:cSldViewPr>
      <p:cViewPr varScale="1">
        <p:scale>
          <a:sx n="62" d="100"/>
          <a:sy n="62" d="100"/>
        </p:scale>
        <p:origin x="14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30" cy="462120"/>
          </a:xfrm>
          <a:prstGeom prst="rect">
            <a:avLst/>
          </a:prstGeom>
        </p:spPr>
        <p:txBody>
          <a:bodyPr vert="horz" lIns="89907" tIns="44953" rIns="89907" bIns="449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4" y="0"/>
            <a:ext cx="3012330" cy="462120"/>
          </a:xfrm>
          <a:prstGeom prst="rect">
            <a:avLst/>
          </a:prstGeom>
        </p:spPr>
        <p:txBody>
          <a:bodyPr vert="horz" lIns="89907" tIns="44953" rIns="89907" bIns="44953" rtlCol="0"/>
          <a:lstStyle>
            <a:lvl1pPr algn="r">
              <a:defRPr sz="1200"/>
            </a:lvl1pPr>
          </a:lstStyle>
          <a:p>
            <a:fld id="{741A673F-7910-4EE2-99D8-D68B20E83943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30" cy="462120"/>
          </a:xfrm>
          <a:prstGeom prst="rect">
            <a:avLst/>
          </a:prstGeom>
        </p:spPr>
        <p:txBody>
          <a:bodyPr vert="horz" lIns="89907" tIns="44953" rIns="89907" bIns="449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4" y="8772378"/>
            <a:ext cx="3012330" cy="462120"/>
          </a:xfrm>
          <a:prstGeom prst="rect">
            <a:avLst/>
          </a:prstGeom>
        </p:spPr>
        <p:txBody>
          <a:bodyPr vert="horz" lIns="89907" tIns="44953" rIns="89907" bIns="44953" rtlCol="0" anchor="b"/>
          <a:lstStyle>
            <a:lvl1pPr algn="r">
              <a:defRPr sz="1200"/>
            </a:lvl1pPr>
          </a:lstStyle>
          <a:p>
            <a:fld id="{62A3091C-8393-43E9-8D01-5A86D578B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41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30" cy="462120"/>
          </a:xfrm>
          <a:prstGeom prst="rect">
            <a:avLst/>
          </a:prstGeom>
        </p:spPr>
        <p:txBody>
          <a:bodyPr vert="horz" lIns="90895" tIns="45447" rIns="90895" bIns="4544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4" y="0"/>
            <a:ext cx="3012330" cy="462120"/>
          </a:xfrm>
          <a:prstGeom prst="rect">
            <a:avLst/>
          </a:prstGeom>
        </p:spPr>
        <p:txBody>
          <a:bodyPr vert="horz" lIns="90895" tIns="45447" rIns="90895" bIns="4544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43A72D-EA76-43C5-8EC6-9D713E933533}" type="datetimeFigureOut">
              <a:rPr lang="en-US"/>
              <a:pPr>
                <a:defRPr/>
              </a:pPr>
              <a:t>10/4/2022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5" tIns="45447" rIns="90895" bIns="4544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9"/>
            <a:ext cx="5558801" cy="4155919"/>
          </a:xfrm>
          <a:prstGeom prst="rect">
            <a:avLst/>
          </a:prstGeom>
        </p:spPr>
        <p:txBody>
          <a:bodyPr vert="horz" lIns="90895" tIns="45447" rIns="90895" bIns="4544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2330" cy="462120"/>
          </a:xfrm>
          <a:prstGeom prst="rect">
            <a:avLst/>
          </a:prstGeom>
        </p:spPr>
        <p:txBody>
          <a:bodyPr vert="horz" lIns="90895" tIns="45447" rIns="90895" bIns="4544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4" y="8772378"/>
            <a:ext cx="3012330" cy="462120"/>
          </a:xfrm>
          <a:prstGeom prst="rect">
            <a:avLst/>
          </a:prstGeom>
        </p:spPr>
        <p:txBody>
          <a:bodyPr vert="horz" lIns="90895" tIns="45447" rIns="90895" bIns="4544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99AD38-2E98-4965-9AB9-9F4A651E9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65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9AD38-2E98-4965-9AB9-9F4A651E99C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3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8388-D50A-4E51-A5EC-C53C78C8617A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6AC5-FF6F-40B1-A4D4-A1D594048445}" type="datetime1">
              <a:rPr lang="en-US" smtClean="0"/>
              <a:t>10/4/2022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2E05-7072-4B67-8243-F7377BDEB3BD}" type="datetime1">
              <a:rPr lang="en-US" smtClean="0"/>
              <a:t>10/4/2022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865A2-15B5-495D-A010-DED24F655746}" type="datetime1">
              <a:rPr lang="en-US" smtClean="0"/>
              <a:t>10/4/2022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CAE5-445E-4DD3-9A4F-016776E74CD6}" type="datetime1">
              <a:rPr lang="en-US" smtClean="0"/>
              <a:t>10/4/2022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68EF-3C1C-4AF4-987E-B4496E37AE71}" type="datetime1">
              <a:rPr lang="en-US" smtClean="0"/>
              <a:t>10/4/2022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DEC9-44DA-44A5-9B6A-56101FCA25A8}" type="datetime1">
              <a:rPr lang="en-US" smtClean="0"/>
              <a:t>10/4/2022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B284-252F-4FA7-BEAE-4AD0FB6E2647}" type="datetime1">
              <a:rPr lang="en-US" smtClean="0"/>
              <a:t>10/4/2022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532-B026-450E-BA93-9E32479E1BDF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FBD8-B10F-44C6-B550-8AC475712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79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646238"/>
            <a:ext cx="8326438" cy="4386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F64F-2DE0-4F9D-857B-390C493AB6AB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5430-CFBD-4092-9A15-D630D6825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7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D50F-9ABE-4DE7-84EF-1CAEF3920F1D}" type="datetime1">
              <a:rPr lang="en-US" smtClean="0"/>
              <a:t>10/4/2022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6"/>
            <a:ext cx="78867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97BEB-BAEF-0344-9D5C-EC73E47869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46089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548E-C67E-4BF6-B3C3-35FEAFC3AA0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A68E3-682A-47DC-A4E6-F87D40F05DE8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5971-3166-4073-ABB6-5A514506ABB1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A8C42-9776-45A5-A291-A67B34C8B73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69C8-F1F5-4F64-89D5-B359945C5C53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DA44-30FA-4507-BEDB-A669BAFA0455}" type="datetime1">
              <a:rPr lang="en-US" smtClean="0"/>
              <a:t>10/4/2022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2988-17C8-41F8-90AB-88A5D80F1E8A}" type="datetime1">
              <a:rPr lang="en-US" smtClean="0"/>
              <a:t>10/4/2022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EBC7B0-5C4D-4785-9D44-BA5351945DE9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  <p:sldLayoutId id="2147484197" r:id="rId17"/>
    <p:sldLayoutId id="2147484198" r:id="rId18"/>
    <p:sldLayoutId id="2147484202" r:id="rId19"/>
    <p:sldLayoutId id="2147484203" r:id="rId2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57600"/>
            <a:ext cx="8458200" cy="121063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Accounting Update</a:t>
            </a:r>
            <a:br>
              <a:rPr lang="en-US" sz="4000" dirty="0"/>
            </a:br>
            <a:r>
              <a:rPr lang="en-US" sz="4000" dirty="0"/>
              <a:t>IEEE MGA Treasurer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8077200" cy="914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Srivathsava Madhugiri,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Director Corporate Accounting         			October 29,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49188" y="304800"/>
            <a:ext cx="8718612" cy="533400"/>
          </a:xfrm>
        </p:spPr>
        <p:txBody>
          <a:bodyPr/>
          <a:lstStyle/>
          <a:p>
            <a:pPr algn="ctr" eaLnBrk="1" hangingPunct="1"/>
            <a:r>
              <a:rPr lang="en-US" sz="2800" dirty="0">
                <a:ea typeface="ＭＳ Ｐゴシック"/>
                <a:cs typeface="ＭＳ Ｐゴシック"/>
              </a:rPr>
              <a:t>IEEE Consolidated Statement of Financial Position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/>
            <a:endParaRPr lang="en-US" dirty="0">
              <a:ea typeface="ＭＳ Ｐゴシック"/>
              <a:cs typeface="ＭＳ Ｐゴシック"/>
            </a:endParaRPr>
          </a:p>
          <a:p>
            <a:pPr eaLnBrk="1" hangingPunct="1"/>
            <a:endParaRPr lang="en-US" sz="2400" dirty="0"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74625" y="640080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9835430-CFBD-4092-9A15-D630D6825FE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27082-9A99-41AC-AA87-EAC03B170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" y="1402672"/>
            <a:ext cx="7285007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98987" y="3810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2400" dirty="0">
                <a:ea typeface="ＭＳ Ｐゴシック"/>
                <a:cs typeface="ＭＳ Ｐゴシック"/>
              </a:rPr>
              <a:t>IEEE Statement of Financial Position</a:t>
            </a:r>
            <a:br>
              <a:rPr lang="en-US" sz="2400" dirty="0">
                <a:ea typeface="ＭＳ Ｐゴシック"/>
                <a:cs typeface="ＭＳ Ｐゴシック"/>
              </a:rPr>
            </a:br>
            <a:r>
              <a:rPr lang="en-US" sz="2400" dirty="0">
                <a:ea typeface="ＭＳ Ｐゴシック"/>
                <a:cs typeface="ＭＳ Ｐゴシック"/>
              </a:rPr>
              <a:t>Total Assets, Liabilities, and Net Assets as of December 31, 2021 and 2020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74625" y="640080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9835430-CFBD-4092-9A15-D630D6825FE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DE2A2-D341-46CF-B83E-CFC1A084A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66" y="1371600"/>
            <a:ext cx="8529433" cy="53523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2800" dirty="0">
                <a:ea typeface="ＭＳ Ｐゴシック"/>
                <a:cs typeface="ＭＳ Ｐゴシック"/>
              </a:rPr>
              <a:t>IEEE Consolidated Statement of Activities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74625" y="640080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9835430-CFBD-4092-9A15-D630D6825FE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30A90-D54E-41D6-93FE-49F05A753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6574235" cy="5394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algn="ctr" eaLnBrk="1" hangingPunct="1"/>
            <a:r>
              <a:rPr lang="en-US" sz="2800" dirty="0">
                <a:ea typeface="ＭＳ Ｐゴシック"/>
                <a:cs typeface="ＭＳ Ｐゴシック"/>
              </a:rPr>
              <a:t>The Statement of Activities: Line of Operations (“LoO”) Format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74625" y="6400800"/>
            <a:ext cx="3587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B932E0D-D337-40B8-811C-1E9BEB4CC306}" type="slidenum">
              <a:rPr lang="en-US" sz="1050" smtClean="0">
                <a:solidFill>
                  <a:srgbClr val="898989"/>
                </a:solidFill>
                <a:latin typeface="+mn-lt"/>
              </a:rPr>
              <a:pPr>
                <a:defRPr/>
              </a:pPr>
              <a:t>5</a:t>
            </a:fld>
            <a:endParaRPr lang="en-US" sz="1050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29E013-7B98-4F52-A45F-A3192D87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44" y="1371600"/>
            <a:ext cx="7653337" cy="47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4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228600"/>
            <a:ext cx="8991600" cy="304800"/>
          </a:xfrm>
        </p:spPr>
        <p:txBody>
          <a:bodyPr/>
          <a:lstStyle/>
          <a:p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IEEE Consolidated Statement of Cash Flows for the Year Ended December 31, 2021 and 2020</a:t>
            </a:r>
            <a:endParaRPr lang="en-US" sz="1800" i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97BEB-BAEF-0344-9D5C-EC73E478698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BA407-B576-4AAE-9AFB-C94406E53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371600"/>
            <a:ext cx="7162800" cy="53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6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9546-B743-4DF8-BBC8-6EBBC3D2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Auditors Opinion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16EC9-BA66-4116-A2B1-1A95725C3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35430-CFBD-4092-9A15-D630D6825FE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Content Placeholder 6" descr="A picture containing text, newspaper, screenshot, document&#10;&#10;Description automatically generated">
            <a:extLst>
              <a:ext uri="{FF2B5EF4-FFF2-40B4-BE49-F238E27FC236}">
                <a16:creationId xmlns:a16="http://schemas.microsoft.com/office/drawing/2014/main" id="{A97FD43F-EB76-4D9F-98C3-47E07DC4D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6781800" cy="4724400"/>
          </a:xfrm>
        </p:spPr>
      </p:pic>
    </p:spTree>
    <p:extLst>
      <p:ext uri="{BB962C8B-B14F-4D97-AF65-F5344CB8AC3E}">
        <p14:creationId xmlns:p14="http://schemas.microsoft.com/office/powerpoint/2010/main" val="231906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C908-DC24-4D42-9621-79113823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4720-A100-4C9D-82D5-71DD855E9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66D64-964A-41C7-A915-C229F83773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35430-CFBD-4092-9A15-D630D6825FE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51131"/>
      </p:ext>
    </p:extLst>
  </p:cSld>
  <p:clrMapOvr>
    <a:masterClrMapping/>
  </p:clrMapOvr>
</p:sld>
</file>

<file path=ppt/theme/theme1.xml><?xml version="1.0" encoding="utf-8"?>
<a:theme xmlns:a="http://schemas.openxmlformats.org/drawingml/2006/main" name="IEEE Master Brand Template with tagline 2-2013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17421</TotalTime>
  <Words>95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Lucida Grande</vt:lpstr>
      <vt:lpstr>Verdana</vt:lpstr>
      <vt:lpstr>Wingdings</vt:lpstr>
      <vt:lpstr>IEEE Master Brand Template with tagline 2-2013</vt:lpstr>
      <vt:lpstr>Accounting Update IEEE MGA Treasurer Training</vt:lpstr>
      <vt:lpstr>IEEE Consolidated Statement of Financial Position</vt:lpstr>
      <vt:lpstr>IEEE Statement of Financial Position Total Assets, Liabilities, and Net Assets as of December 31, 2021 and 2020</vt:lpstr>
      <vt:lpstr>IEEE Consolidated Statement of Activities</vt:lpstr>
      <vt:lpstr>The Statement of Activities: Line of Operations (“LoO”) Format</vt:lpstr>
      <vt:lpstr>IEEE Consolidated Statement of Cash Flows for the Year Ended December 31, 2021 and 2020</vt:lpstr>
      <vt:lpstr>2021 Auditors Opinion</vt:lpstr>
      <vt:lpstr>Questions?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Financial Orientation &amp; Training  Audit Committee</dc:title>
  <dc:creator>IEEE</dc:creator>
  <cp:lastModifiedBy>Lori R Keller</cp:lastModifiedBy>
  <cp:revision>827</cp:revision>
  <cp:lastPrinted>2022-05-10T15:28:35Z</cp:lastPrinted>
  <dcterms:created xsi:type="dcterms:W3CDTF">2009-03-31T13:18:45Z</dcterms:created>
  <dcterms:modified xsi:type="dcterms:W3CDTF">2022-10-04T16:14:42Z</dcterms:modified>
</cp:coreProperties>
</file>