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4344" r:id="rId2"/>
    <p:sldMasterId id="2147484995" r:id="rId3"/>
  </p:sldMasterIdLst>
  <p:notesMasterIdLst>
    <p:notesMasterId r:id="rId25"/>
  </p:notesMasterIdLst>
  <p:sldIdLst>
    <p:sldId id="256" r:id="rId4"/>
    <p:sldId id="426" r:id="rId5"/>
    <p:sldId id="432" r:id="rId6"/>
    <p:sldId id="449" r:id="rId7"/>
    <p:sldId id="450" r:id="rId8"/>
    <p:sldId id="326" r:id="rId9"/>
    <p:sldId id="327" r:id="rId10"/>
    <p:sldId id="328" r:id="rId11"/>
    <p:sldId id="331" r:id="rId12"/>
    <p:sldId id="329" r:id="rId13"/>
    <p:sldId id="330" r:id="rId14"/>
    <p:sldId id="334" r:id="rId15"/>
    <p:sldId id="332" r:id="rId16"/>
    <p:sldId id="333" r:id="rId17"/>
    <p:sldId id="335" r:id="rId18"/>
    <p:sldId id="537" r:id="rId19"/>
    <p:sldId id="543" r:id="rId20"/>
    <p:sldId id="545" r:id="rId21"/>
    <p:sldId id="536" r:id="rId22"/>
    <p:sldId id="544" r:id="rId23"/>
    <p:sldId id="320" r:id="rId24"/>
  </p:sldIdLst>
  <p:sldSz cx="9144000" cy="5143500" type="screen16x9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Stiles" initials="SS" lastIdx="8" clrIdx="0">
    <p:extLst>
      <p:ext uri="{19B8F6BF-5375-455C-9EA6-DF929625EA0E}">
        <p15:presenceInfo xmlns:p15="http://schemas.microsoft.com/office/powerpoint/2012/main" userId="S::s.stiles@ieee.org::3d4066c5-243a-40b3-b755-631bf424727a" providerId="AD"/>
      </p:ext>
    </p:extLst>
  </p:cmAuthor>
  <p:cmAuthor id="2" name="Frank M Giannattasio" initials="FMG" lastIdx="2" clrIdx="1">
    <p:extLst>
      <p:ext uri="{19B8F6BF-5375-455C-9EA6-DF929625EA0E}">
        <p15:presenceInfo xmlns:p15="http://schemas.microsoft.com/office/powerpoint/2012/main" userId="S::f.giannattasio@ieee.org::0c7a175a-126f-41e5-ab8f-4bda8e27dd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85" autoAdjust="0"/>
  </p:normalViewPr>
  <p:slideViewPr>
    <p:cSldViewPr snapToGrid="0">
      <p:cViewPr varScale="1">
        <p:scale>
          <a:sx n="130" d="100"/>
          <a:sy n="130" d="100"/>
        </p:scale>
        <p:origin x="672" y="114"/>
      </p:cViewPr>
      <p:guideLst/>
    </p:cSldViewPr>
  </p:slideViewPr>
  <p:outlineViewPr>
    <p:cViewPr>
      <p:scale>
        <a:sx n="33" d="100"/>
        <a:sy n="33" d="100"/>
      </p:scale>
      <p:origin x="0" y="-232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09T13:10:45.103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96913"/>
            <a:ext cx="6208712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  <a:noFill/>
          <a:ln>
            <a:noFill/>
          </a:ln>
        </p:spPr>
        <p:txBody>
          <a:bodyPr wrap="square" lIns="92920" tIns="92920" rIns="92920" bIns="92920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95485" y="4421823"/>
            <a:ext cx="5563870" cy="4189095"/>
          </a:xfrm>
          <a:prstGeom prst="rect">
            <a:avLst/>
          </a:prstGeom>
          <a:noFill/>
          <a:ln>
            <a:noFill/>
          </a:ln>
        </p:spPr>
        <p:txBody>
          <a:bodyPr wrap="square" lIns="92920" tIns="92920" rIns="92920" bIns="92920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96913"/>
            <a:ext cx="6208712" cy="349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936" tIns="46468" rIns="92936" bIns="46468"/>
          <a:lstStyle/>
          <a:p>
            <a:pPr algn="r" defTabSz="92935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A7033E-4135-4261-9E72-BF6959EDBAFD}" type="slidenum">
              <a:rPr lang="en-US" sz="1200" kern="1200">
                <a:solidFill>
                  <a:prstClr val="black"/>
                </a:solidFill>
                <a:latin typeface="Arial" charset="0"/>
                <a:ea typeface="ＭＳ Ｐゴシック" pitchFamily="-112" charset="-128"/>
                <a:cs typeface="+mn-cs"/>
              </a:rPr>
              <a:pPr algn="r" defTabSz="92935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 kern="1200" dirty="0">
              <a:solidFill>
                <a:prstClr val="black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2936" tIns="46468" rIns="92936" bIns="46468"/>
          <a:lstStyle/>
          <a:p>
            <a:pPr algn="r" defTabSz="92935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A7033E-4135-4261-9E72-BF6959EDBAFD}" type="slidenum">
              <a:rPr lang="en-US" sz="1200" kern="1200">
                <a:solidFill>
                  <a:prstClr val="black"/>
                </a:solidFill>
                <a:latin typeface="Arial" charset="0"/>
                <a:ea typeface="ＭＳ Ｐゴシック" pitchFamily="-112" charset="-128"/>
                <a:cs typeface="+mn-cs"/>
              </a:rPr>
              <a:pPr algn="r" defTabSz="92935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200" kern="1200" dirty="0">
              <a:solidFill>
                <a:prstClr val="black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8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9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2936" tIns="46468" rIns="92936" bIns="46468"/>
          <a:lstStyle/>
          <a:p>
            <a:pPr algn="r" defTabSz="92935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F362D4-5DD5-1441-A093-8EF5773AF7CF}" type="slidenum">
              <a:rPr lang="en-US" sz="1200" kern="1200">
                <a:solidFill>
                  <a:prstClr val="black"/>
                </a:solidFill>
                <a:latin typeface="Arial" charset="0"/>
                <a:ea typeface="ＭＳ Ｐゴシック" pitchFamily="-112" charset="-128"/>
                <a:cs typeface="+mn-cs"/>
              </a:rPr>
              <a:pPr algn="r" defTabSz="92935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200" kern="1200" dirty="0">
              <a:solidFill>
                <a:prstClr val="black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64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 Image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71499" y="2571990"/>
            <a:ext cx="7917983" cy="677941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3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71499" y="3318987"/>
            <a:ext cx="7917983" cy="933212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SzPct val="100000"/>
              <a:buFont typeface="Arial"/>
              <a:buNone/>
              <a:defRPr sz="21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891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674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457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349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24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131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0" y="595954"/>
            <a:ext cx="9141075" cy="1835951"/>
            <a:chOff x="0" y="1074510"/>
            <a:chExt cx="9141074" cy="1835951"/>
          </a:xfrm>
        </p:grpSpPr>
        <p:pic>
          <p:nvPicPr>
            <p:cNvPr id="60" name="Shape 6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1084587"/>
              <a:ext cx="1823679" cy="1823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6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1074510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Shape 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76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864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15200" y="1084587"/>
              <a:ext cx="1825874" cy="18258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514852"/>
            <a:ext cx="1143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864108"/>
            <a:ext cx="7964424" cy="857250"/>
          </a:xfrm>
        </p:spPr>
        <p:txBody>
          <a:bodyPr/>
          <a:lstStyle>
            <a:lvl1pPr>
              <a:lnSpc>
                <a:spcPct val="90000"/>
              </a:lnSpc>
              <a:defRPr sz="33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4" y="2472978"/>
            <a:ext cx="6760391" cy="92583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651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514850"/>
            <a:ext cx="1143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616744"/>
            <a:ext cx="7162800" cy="857250"/>
          </a:xfrm>
        </p:spPr>
        <p:txBody>
          <a:bodyPr/>
          <a:lstStyle>
            <a:lvl1pPr>
              <a:lnSpc>
                <a:spcPct val="900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9" y="2971800"/>
            <a:ext cx="3919537" cy="131445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165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09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332D-9E48-4C5F-8434-C6C01A7FF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10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BE-7588-4B8F-BDDF-6018A28A2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0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6251-D35F-4FD5-883F-791FFA405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900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2EB-78FC-4CCE-A9CA-E1CB4D9F8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43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3B28-7430-489E-B039-EB1366F7B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729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F912-56A0-49E8-BA3E-40687717F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219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8752-40A9-4076-ADE6-5018CD3AD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54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618E-1FE8-4729-AEC5-BFDBF78D1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30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332D-9E48-4C5F-8434-C6C01A7FF8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672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3440-849B-4ED4-82C6-4CC638430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78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7B11-94DC-4FEA-85EF-DE1CCACE9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065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5801-CC2A-486F-83A5-29B4CEFFA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459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457200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1500188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1500188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3100388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842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442913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859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4859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0861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0861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90708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2913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4859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3086100"/>
            <a:ext cx="38481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18034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457200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30B27-1914-49A4-80BA-BD60DF380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3068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50" y="829650"/>
            <a:ext cx="7886700" cy="267632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75AA-F9E8-4D14-A692-884F4374B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77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28E87-53FE-BD40-AA49-763B6C7EE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163" y="273627"/>
            <a:ext cx="6087207" cy="45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BE-7588-4B8F-BDDF-6018A28A2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791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3B28-7430-489E-B039-EB1366F7B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73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2EB-78FC-4CCE-A9CA-E1CB4D9F8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98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50" y="829650"/>
            <a:ext cx="7886700" cy="267632"/>
          </a:xfrm>
        </p:spPr>
        <p:txBody>
          <a:bodyPr/>
          <a:lstStyle>
            <a:lvl1pPr marL="0" indent="0">
              <a:buNone/>
              <a:defRPr sz="135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75AA-F9E8-4D14-A692-884F4374B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3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28E87-53FE-BD40-AA49-763B6C7EE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163" y="273627"/>
            <a:ext cx="6087207" cy="45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F912-56A0-49E8-BA3E-40687717F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082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457200"/>
            <a:ext cx="7848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485900"/>
            <a:ext cx="38481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F30B27-1914-49A4-80BA-BD60DF380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440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3" cy="51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3760858"/>
            <a:ext cx="9144000" cy="138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2"/>
            <a:ext cx="9144000" cy="69105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284909" y="4628375"/>
            <a:ext cx="1543051" cy="273844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14">
            <a:alphaModFix/>
          </a:blip>
          <a:srcRect r="2161"/>
          <a:stretch/>
        </p:blipFill>
        <p:spPr>
          <a:xfrm>
            <a:off x="8038947" y="4560579"/>
            <a:ext cx="857755" cy="4994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4629150"/>
            <a:ext cx="3124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4629150"/>
            <a:ext cx="685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B73202-4F79-4435-8A45-C004AE672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443413"/>
            <a:ext cx="914400" cy="3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5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4629150"/>
            <a:ext cx="3124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4629150"/>
            <a:ext cx="6858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F30B27-1914-49A4-80BA-BD60DF380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01000" y="4443413"/>
            <a:ext cx="914400" cy="3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6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  <p:sldLayoutId id="2147485008" r:id="rId13"/>
    <p:sldLayoutId id="2147485009" r:id="rId14"/>
    <p:sldLayoutId id="2147485010" r:id="rId15"/>
    <p:sldLayoutId id="2147485011" r:id="rId16"/>
    <p:sldLayoutId id="2147485012" r:id="rId17"/>
    <p:sldLayoutId id="2147485013" r:id="rId1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2"/>
        </a:buBlip>
        <a:defRPr sz="21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1950">
          <a:solidFill>
            <a:schemeClr val="tx1"/>
          </a:solidFill>
          <a:latin typeface="+mn-lt"/>
          <a:ea typeface="ＭＳ Ｐゴシック" pitchFamily="-112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 sz="1650">
          <a:solidFill>
            <a:schemeClr val="tx1"/>
          </a:solidFill>
          <a:latin typeface="+mn-lt"/>
          <a:ea typeface="ＭＳ Ｐゴシック" pitchFamily="-112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Char char="–"/>
        <a:defRPr sz="1500">
          <a:solidFill>
            <a:schemeClr val="tx1"/>
          </a:solidFill>
          <a:latin typeface="+mn-lt"/>
          <a:ea typeface="ＭＳ Ｐゴシック" pitchFamily="-112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595959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orims@ieee.org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5DC4-2AF5-43D0-A5CF-C3C98F871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61" y="2571990"/>
            <a:ext cx="8295968" cy="677941"/>
          </a:xfrm>
        </p:spPr>
        <p:txBody>
          <a:bodyPr/>
          <a:lstStyle/>
          <a:p>
            <a:pPr algn="ctr"/>
            <a:r>
              <a:rPr lang="en-US" dirty="0"/>
              <a:t>How to Conduct a Risk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1C3FD-A73C-42D7-9A53-25F800232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225" y="3318987"/>
            <a:ext cx="8355258" cy="9332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Developed by: Frank M Giannattasio, MBA, ARM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         Senior Manager, Enterprise Risk &amp; Business Continuity Management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         ORIMS (Office of Risk &amp; Insurance Management Services)	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733"/>
            <a:ext cx="7772400" cy="973717"/>
          </a:xfrm>
        </p:spPr>
        <p:txBody>
          <a:bodyPr/>
          <a:lstStyle/>
          <a:p>
            <a:r>
              <a:rPr lang="en-US" dirty="0"/>
              <a:t>Risk in the Business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00953"/>
            <a:ext cx="7886700" cy="34257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Let’s review where we find risk in the business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External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Exposure to uncertainty affecting the communities served by IEEE (Members, Volunteers)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Financial risks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Exposure to uncertainly regarding the management and control of the finances of the organization  (Conference Banking, Cash Reserves)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Exposure to loss arising from damage to property or from fortuitous acts typically include the perils covered by insurance (Fire in Building, Injury to Visitors in Offices)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81" y="212287"/>
            <a:ext cx="1270038" cy="772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2960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0945"/>
            <a:ext cx="7772400" cy="385823"/>
          </a:xfrm>
        </p:spPr>
        <p:txBody>
          <a:bodyPr/>
          <a:lstStyle/>
          <a:p>
            <a:r>
              <a:rPr lang="en-US" dirty="0"/>
              <a:t>Risk Categories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816768"/>
            <a:ext cx="7886700" cy="37619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Human Assets:   Exposure to uncertainty related to compliance with personnel policies and procedures, employee morale, and organizational 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Legal/Regulatory Compliance: Exposure to uncertainty related to laws, statues, and administrative regulations that govern how IEEE operates. (PCI compliance issues, State and Federal Laws)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Operational: Exposure to uncertainty related to day-to-day business activities (Reduced membership, Loss of sales of publications)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Reputational: Exposure to uncertainty related to brand, perceived value, organizational status, and public perception and trust (Media related issues)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Strategic: Exposure to uncertainty related to long-term policy directions of the organization. These are ‘big picture’ risks (Electronic publishing, handheld delivery of products)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19075"/>
            <a:ext cx="1960715" cy="389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33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Characteristics of Risk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178701"/>
            <a:ext cx="7886700" cy="31480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two characteristics of risk: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Probability and severity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Probability ranges from Unlikely to Definite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Severity ranges from Insignificant to Catastrophic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16" y="345301"/>
            <a:ext cx="2379000" cy="72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3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0338"/>
            <a:ext cx="7772400" cy="605681"/>
          </a:xfrm>
        </p:spPr>
        <p:txBody>
          <a:bodyPr/>
          <a:lstStyle/>
          <a:p>
            <a:r>
              <a:rPr lang="en-US" dirty="0"/>
              <a:t>Risk Probability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66019"/>
            <a:ext cx="7886700" cy="33607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risk can be classified under one of the five categories:</a:t>
            </a:r>
          </a:p>
          <a:p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Definite: Almost certain, high probability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Likely: Something that may happen, better than 50/50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Occasional: Risks which have a near 50/50 chance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Seldom: Risks that have a low chance of occurrence but still can not be ruled out completely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Unlikely:  Rare and exceptional risks, less than 10% chance.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6438"/>
            <a:ext cx="7772400" cy="420329"/>
          </a:xfrm>
        </p:spPr>
        <p:txBody>
          <a:bodyPr/>
          <a:lstStyle/>
          <a:p>
            <a:r>
              <a:rPr lang="en-US" dirty="0"/>
              <a:t>Risk Severity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41295"/>
            <a:ext cx="7886700" cy="33854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consequences of a risk define its severity and can fall into five categories: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Catastrophic: highest level, deal breakers, priority #1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Critical: Significantly large consequences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Moderate: Not a great threat, but considerable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Marginal: Some risk, not too significant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Insignificant Near negligible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09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Risk Management Matrix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968189"/>
            <a:ext cx="7886700" cy="33585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Using the estimated probability and severity,</a:t>
            </a:r>
          </a:p>
          <a:p>
            <a:pPr marL="0" indent="0">
              <a:buNone/>
            </a:pPr>
            <a:r>
              <a:rPr lang="en-US" dirty="0"/>
              <a:t>we are able to identify potential risk impact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56" y="2072081"/>
            <a:ext cx="4899171" cy="25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69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6EFA-763D-447E-9F28-9D248350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 Universe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EDD2-CC3B-4F68-A000-CF77769A8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Risk Universe was designed to present the IEEE risk portfolio in the form of risk statements, grouped by major categories: Strategic, Operations, Financial/Reporting and Legal/Compliance.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Risk Universe was revised to include a visual indicator of the estimated probability &amp; severity and the Heat Map was developed.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50AE6-4184-4CF4-A9B7-065ED3F07B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6475AA-F9E8-4D14-A692-884F4374B84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6EFA-763D-447E-9F28-9D248350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90756"/>
          </a:xfrm>
        </p:spPr>
        <p:txBody>
          <a:bodyPr/>
          <a:lstStyle/>
          <a:p>
            <a:r>
              <a:rPr lang="en-US" dirty="0"/>
              <a:t>How to perform a risk assessment?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EDD2-CC3B-4F68-A000-CF77769A8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947956"/>
            <a:ext cx="7886700" cy="3738343"/>
          </a:xfrm>
        </p:spPr>
        <p:txBody>
          <a:bodyPr/>
          <a:lstStyle/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Review the Risk Universe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Are there any risks to the business that could negatively impact the achievement of our strategic goals?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Are those risks identified in the Risk Universe?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Is there a risk that is not identified?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What is that risk?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50AE6-4184-4CF4-A9B7-065ED3F07B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6475AA-F9E8-4D14-A692-884F4374B8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6EFA-763D-447E-9F28-9D248350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90756"/>
          </a:xfrm>
        </p:spPr>
        <p:txBody>
          <a:bodyPr/>
          <a:lstStyle/>
          <a:p>
            <a:r>
              <a:rPr lang="en-US" dirty="0"/>
              <a:t>How to complete the Risk Universe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EDD2-CC3B-4F68-A000-CF77769A8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947956"/>
            <a:ext cx="7886700" cy="3738343"/>
          </a:xfrm>
        </p:spPr>
        <p:txBody>
          <a:bodyPr/>
          <a:lstStyle/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Review each statement in the risk uni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verse and decide if it is a risk to your unit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 each statement that is a risk, determine the severity of the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risk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Apply the heat map color to signify the risks that pose the greatest impact to your unit versus those have the least impact</a:t>
            </a: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Not every statement may apply to your unit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604520" marR="0" indent="-285750" algn="l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18770" marR="0" indent="0" algn="l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50AE6-4184-4CF4-A9B7-065ED3F07B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6475AA-F9E8-4D14-A692-884F4374B84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AAD6C-D738-4DE0-9839-8661407D2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75895"/>
              </p:ext>
            </p:extLst>
          </p:nvPr>
        </p:nvGraphicFramePr>
        <p:xfrm>
          <a:off x="982435" y="3617357"/>
          <a:ext cx="4546600" cy="1177290"/>
        </p:xfrm>
        <a:graphic>
          <a:graphicData uri="http://schemas.openxmlformats.org/drawingml/2006/table">
            <a:tbl>
              <a:tblPr/>
              <a:tblGrid>
                <a:gridCol w="4025900">
                  <a:extLst>
                    <a:ext uri="{9D8B030D-6E8A-4147-A177-3AD203B41FA5}">
                      <a16:colId xmlns:a16="http://schemas.microsoft.com/office/drawing/2014/main" val="4005725189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1706416718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66CC"/>
                          </a:solidFill>
                          <a:effectLst/>
                          <a:latin typeface="Verdana" panose="020B0604030504040204" pitchFamily="34" charset="0"/>
                        </a:rPr>
                        <a:t>HEAT MAP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7849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mission critical, high risk impact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996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significant impact, requires attention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74806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715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moderate impact, needs attention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408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least impact, lower priority than top 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21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6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0C8E-45E0-4589-AC89-4E14640B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9283"/>
            <a:ext cx="7772400" cy="507486"/>
          </a:xfrm>
        </p:spPr>
        <p:txBody>
          <a:bodyPr/>
          <a:lstStyle/>
          <a:p>
            <a:r>
              <a:rPr lang="en-US" dirty="0"/>
              <a:t>IEEE Risk Universe for (unit name here)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D71F0-8F9C-463C-BADD-DED34A60A2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6475AA-F9E8-4D14-A692-884F4374B8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D11E5-5ED2-48AC-8172-8537E0DA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78" y="725558"/>
            <a:ext cx="8507896" cy="36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7772400" cy="625288"/>
          </a:xfrm>
        </p:spPr>
        <p:txBody>
          <a:bodyPr/>
          <a:lstStyle/>
          <a:p>
            <a:r>
              <a:rPr lang="en-US" dirty="0"/>
              <a:t>Workshop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56345"/>
            <a:ext cx="7772400" cy="36156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learn what risk is,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to classify risk,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risk categories and characteristics,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how to conduct a risk assessment.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73C94-FC7B-45A7-8E65-D084EED3F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07332D-9E48-4C5F-8434-C6C01A7FF80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CD30-B315-441A-9ED3-23D92E7F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A8A3D-C298-4899-9015-AE168DBD3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If you have any questions or wish to discuss this in greater detail, please contact:</a:t>
            </a:r>
          </a:p>
          <a:p>
            <a:pPr marL="0" indent="0">
              <a:buNone/>
            </a:pPr>
            <a:endParaRPr lang="en-US" sz="2400" dirty="0"/>
          </a:p>
          <a:p>
            <a:pPr marL="1028700" lvl="3" indent="0">
              <a:buNone/>
            </a:pPr>
            <a:r>
              <a:rPr lang="en-US" sz="2400" dirty="0">
                <a:hlinkClick r:id="rId2"/>
              </a:rPr>
              <a:t>orims@ieee.org</a:t>
            </a:r>
            <a:endParaRPr lang="en-US" sz="2400" dirty="0"/>
          </a:p>
          <a:p>
            <a:pPr marL="1028700" lvl="3" indent="0">
              <a:buNone/>
            </a:pPr>
            <a:endParaRPr lang="en-US" sz="2400" dirty="0"/>
          </a:p>
          <a:p>
            <a:pPr marL="10287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07078-D187-497F-BBFE-4C442C836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07332D-9E48-4C5F-8434-C6C01A7FF80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388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CC4B86-1D66-3F41-AA89-5A4B1E7674E2}"/>
              </a:ext>
            </a:extLst>
          </p:cNvPr>
          <p:cNvCxnSpPr>
            <a:cxnSpLocks/>
          </p:cNvCxnSpPr>
          <p:nvPr/>
        </p:nvCxnSpPr>
        <p:spPr>
          <a:xfrm>
            <a:off x="2470604" y="4243639"/>
            <a:ext cx="0" cy="138500"/>
          </a:xfrm>
          <a:prstGeom prst="line">
            <a:avLst/>
          </a:prstGeom>
          <a:ln>
            <a:solidFill>
              <a:srgbClr val="EE7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073A5E-030A-4DDC-A568-EBBF13A34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85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An interesting thought…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81635"/>
            <a:ext cx="7772400" cy="35903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cost of responding to unanticipated problems is always much larger than the cost of risk responses planned well in advance.”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/>
              <a:t>Author Unknown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“It ain’t what you don’t know that gets you into trouble, it’s what you know for sure that just ain’t so.”  </a:t>
            </a:r>
          </a:p>
          <a:p>
            <a:pPr marL="685800" lvl="2" indent="0">
              <a:buNone/>
            </a:pPr>
            <a:r>
              <a:rPr lang="en-US" dirty="0"/>
              <a:t>   Mark Twain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354F8-4A61-45B0-93B6-131896FBD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07332D-9E48-4C5F-8434-C6C01A7FF80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Risk Assessment Workshop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what is the first step? Where do we begin?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 need to start with an explanation of what we mean by “risk.”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B4B4C-7AD5-478C-8FE4-0B0DDCCAF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07332D-9E48-4C5F-8434-C6C01A7FF8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144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Risk Assessment Workshop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is a risk?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Any ideas?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do you think it is?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D0622-1AD6-4256-B5F2-3AC178F611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07332D-9E48-4C5F-8434-C6C01A7FF80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295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What is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Merriam Webster, risk can be identified as: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Possibility of loss or injury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Someone or something that creates or suggests a hazard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chance of loss or perils in an insurance contract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9747"/>
            <a:ext cx="3050000" cy="925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6131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What is the IEEE Definition of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IEEE definition of risk include: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combination of the probability of an event and its consequences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opportunities, uncertainties, threats, and barriers to which IEEE must respond in order to achieve its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24" y="457200"/>
            <a:ext cx="1239926" cy="1234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7279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Where Can We Find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Risk is inherent in all types of undertaking and may carry the potential for benefit or be a threat to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81" y="300178"/>
            <a:ext cx="1239119" cy="1171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30164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dirty="0"/>
              <a:t>How Do We Classify Risk?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Risk can be defined as: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combination of the probability of an event and its consequences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opportunities, uncertainties, threats, or barriers to which IEEE must respond in order to achieve its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533400" y="4629150"/>
            <a:ext cx="685800" cy="273844"/>
          </a:xfrm>
        </p:spPr>
        <p:txBody>
          <a:bodyPr/>
          <a:lstStyle/>
          <a:p>
            <a:fld id="{046475AA-F9E8-4D14-A692-884F4374B840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98" y="351834"/>
            <a:ext cx="985715" cy="921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5385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981</Words>
  <Application>Microsoft Office PowerPoint</Application>
  <PresentationFormat>On-screen Show (16:9)</PresentationFormat>
  <Paragraphs>159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Title Slides</vt:lpstr>
      <vt:lpstr>IEEE_customSlides</vt:lpstr>
      <vt:lpstr>ieee_corporate_template_1</vt:lpstr>
      <vt:lpstr>How to Conduct a Risk Assessment</vt:lpstr>
      <vt:lpstr>Workshop Objective</vt:lpstr>
      <vt:lpstr>An interesting thought…</vt:lpstr>
      <vt:lpstr>Risk Assessment Workshop  </vt:lpstr>
      <vt:lpstr>Risk Assessment Workshop   </vt:lpstr>
      <vt:lpstr>What is Risk?</vt:lpstr>
      <vt:lpstr>What is the IEEE Definition of Risk?</vt:lpstr>
      <vt:lpstr>Where Can We Find Risk?</vt:lpstr>
      <vt:lpstr>How Do We Classify Risk?</vt:lpstr>
      <vt:lpstr>Risk in the Business World</vt:lpstr>
      <vt:lpstr>Risk Categories </vt:lpstr>
      <vt:lpstr>Characteristics of Risk</vt:lpstr>
      <vt:lpstr>Risk Probability</vt:lpstr>
      <vt:lpstr>Risk Severity</vt:lpstr>
      <vt:lpstr>Risk Management Matrix</vt:lpstr>
      <vt:lpstr>The Risk Universe</vt:lpstr>
      <vt:lpstr>How to perform a risk assessment?</vt:lpstr>
      <vt:lpstr>How to complete the Risk Universe</vt:lpstr>
      <vt:lpstr>IEEE Risk Universe for (unit name here)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 Giannattasio</dc:creator>
  <cp:lastModifiedBy>Lori R Keller</cp:lastModifiedBy>
  <cp:revision>45</cp:revision>
  <cp:lastPrinted>2022-06-06T13:17:45Z</cp:lastPrinted>
  <dcterms:modified xsi:type="dcterms:W3CDTF">2022-10-17T13:03:17Z</dcterms:modified>
</cp:coreProperties>
</file>