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1611" r:id="rId4"/>
    <p:sldId id="262" r:id="rId5"/>
    <p:sldId id="263" r:id="rId6"/>
    <p:sldId id="261" r:id="rId7"/>
    <p:sldId id="419" r:id="rId8"/>
    <p:sldId id="417" r:id="rId9"/>
    <p:sldId id="420" r:id="rId10"/>
    <p:sldId id="418" r:id="rId11"/>
    <p:sldId id="260" r:id="rId12"/>
    <p:sldId id="415" r:id="rId13"/>
    <p:sldId id="423" r:id="rId14"/>
    <p:sldId id="422" r:id="rId15"/>
    <p:sldId id="1612" r:id="rId16"/>
    <p:sldId id="271" r:id="rId17"/>
    <p:sldId id="1613" r:id="rId18"/>
    <p:sldId id="1614" r:id="rId19"/>
    <p:sldId id="1616" r:id="rId20"/>
    <p:sldId id="296" r:id="rId21"/>
    <p:sldId id="1615" r:id="rId22"/>
    <p:sldId id="340" r:id="rId23"/>
    <p:sldId id="272" r:id="rId24"/>
    <p:sldId id="277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38"/>
    <p:restoredTop sz="94658"/>
  </p:normalViewPr>
  <p:slideViewPr>
    <p:cSldViewPr snapToGrid="0" snapToObjects="1">
      <p:cViewPr varScale="1">
        <p:scale>
          <a:sx n="88" d="100"/>
          <a:sy n="88" d="100"/>
        </p:scale>
        <p:origin x="9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 Categories are: Professional, Technical, Non-Technical, Administrative, Humanitarian, Pre-U STEM</a:t>
            </a:r>
          </a:p>
          <a:p>
            <a:r>
              <a:rPr lang="en-US" dirty="0"/>
              <a:t>Breakdown will show activity for all subunits in one view.  Screenshot on following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983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794d777e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794d777e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794d777e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794d777e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73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794d777e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794d777e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7192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71f260b1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b71f260b10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b71f260b10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835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0922cebe4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30922cebe4_0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130922cebe4_0_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44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DEB64A4-1CDC-0443-8D2F-5A18F6F39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495" cy="5143500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C436F9FE-50EC-2C46-97A3-1830AC6480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pic>
        <p:nvPicPr>
          <p:cNvPr id="21" name="Picture 20" descr="A picture containing dark&#10;&#10;Description automatically generated">
            <a:extLst>
              <a:ext uri="{FF2B5EF4-FFF2-40B4-BE49-F238E27FC236}">
                <a16:creationId xmlns:a16="http://schemas.microsoft.com/office/drawing/2014/main" id="{B9A00AF6-40F7-E240-8C69-1C4E703B1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00F83256-B21E-8048-87B7-53DD474B06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4400" y="652552"/>
            <a:ext cx="1828800" cy="1828800"/>
          </a:xfrm>
          <a:prstGeom prst="rect">
            <a:avLst/>
          </a:prstGeom>
        </p:spPr>
      </p:pic>
      <p:pic>
        <p:nvPicPr>
          <p:cNvPr id="8" name="Picture 7" descr="A computer mouse on a keyboard&#10;&#10;Description automatically generated with medium confidence">
            <a:extLst>
              <a:ext uri="{FF2B5EF4-FFF2-40B4-BE49-F238E27FC236}">
                <a16:creationId xmlns:a16="http://schemas.microsoft.com/office/drawing/2014/main" id="{6850D204-F2F5-6B46-9C7F-F7D889311D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18000" y="652552"/>
            <a:ext cx="1828800" cy="1828800"/>
          </a:xfrm>
          <a:prstGeom prst="rect">
            <a:avLst/>
          </a:prstGeom>
        </p:spPr>
      </p:pic>
      <p:pic>
        <p:nvPicPr>
          <p:cNvPr id="15" name="Picture 14" descr="Chart&#10;&#10;Description automatically generated with medium confidence">
            <a:extLst>
              <a:ext uri="{FF2B5EF4-FFF2-40B4-BE49-F238E27FC236}">
                <a16:creationId xmlns:a16="http://schemas.microsoft.com/office/drawing/2014/main" id="{68BF19B7-8C88-C44D-BAA1-3692A39258A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50400" y="652552"/>
            <a:ext cx="1828800" cy="1828800"/>
          </a:xfrm>
          <a:prstGeom prst="rect">
            <a:avLst/>
          </a:prstGeom>
        </p:spPr>
      </p:pic>
      <p:pic>
        <p:nvPicPr>
          <p:cNvPr id="18" name="Picture 1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C7137AC-9392-A242-8E03-D3CBB3AEA82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82800" y="652552"/>
            <a:ext cx="1828800" cy="1828800"/>
          </a:xfrm>
          <a:prstGeom prst="rect">
            <a:avLst/>
          </a:prstGeom>
        </p:spPr>
      </p:pic>
      <p:pic>
        <p:nvPicPr>
          <p:cNvPr id="20" name="Picture 19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EDE41C3E-2F0D-8241-B88A-C7102979066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5200" y="65255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495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8B1C9B-6FB7-5C45-8CDC-E3ED2B72F2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D764F4-5BAE-324B-80B5-FDAEFED99D34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33B3E754-F331-5745-9F82-46EB52AB62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pic>
        <p:nvPicPr>
          <p:cNvPr id="27" name="Picture 26" descr="A picture containing dark&#10;&#10;Description automatically generated">
            <a:extLst>
              <a:ext uri="{FF2B5EF4-FFF2-40B4-BE49-F238E27FC236}">
                <a16:creationId xmlns:a16="http://schemas.microsoft.com/office/drawing/2014/main" id="{99D8D6C9-C795-0D4C-A9B8-18A071F69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1_Title Only 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561625" y="54278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277"/>
              </a:buClr>
              <a:buSzPts val="2550"/>
              <a:buFont typeface="Calibri"/>
              <a:buNone/>
              <a:defRPr>
                <a:solidFill>
                  <a:srgbClr val="01727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628650" y="1369220"/>
            <a:ext cx="7886700" cy="29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4289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378" lvl="1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566" lvl="2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5943" lvl="4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132" lvl="5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378" lvl="1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566" lvl="2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5943" lvl="4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132" lvl="5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808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OneColumnBullets">
  <p:cSld name="Content Slide_OneColumnBulle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>
            <a:spLocks noGrp="1"/>
          </p:cNvSpPr>
          <p:nvPr>
            <p:ph type="ctrTitle"/>
          </p:nvPr>
        </p:nvSpPr>
        <p:spPr>
          <a:xfrm>
            <a:off x="396816" y="424066"/>
            <a:ext cx="84195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subTitle" idx="1"/>
          </p:nvPr>
        </p:nvSpPr>
        <p:spPr>
          <a:xfrm>
            <a:off x="396816" y="899332"/>
            <a:ext cx="84195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body" idx="2"/>
          </p:nvPr>
        </p:nvSpPr>
        <p:spPr>
          <a:xfrm>
            <a:off x="396816" y="1369219"/>
            <a:ext cx="8419500" cy="3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14313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3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2145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05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2145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05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3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3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3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3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sldNum" idx="12"/>
          </p:nvPr>
        </p:nvSpPr>
        <p:spPr>
          <a:xfrm>
            <a:off x="396816" y="4630004"/>
            <a:ext cx="27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79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body" idx="1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2367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564950" y="534411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27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2"/>
          </p:nvPr>
        </p:nvSpPr>
        <p:spPr>
          <a:xfrm>
            <a:off x="628650" y="873193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139416" y="4726364"/>
            <a:ext cx="425532" cy="3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066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AFF3472-DB7B-B54F-8F70-D79479CF8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3"/>
            <a:ext cx="9162288" cy="5143501"/>
          </a:xfrm>
          <a:prstGeom prst="rect">
            <a:avLst/>
          </a:prstGeom>
        </p:spPr>
      </p:pic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3D680E22-988A-FE48-A345-DE858D8B0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4378E027-2462-384F-AE01-95EBDDBAED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8F7240-542E-E14E-B105-DD9957779C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772123" y="891468"/>
            <a:ext cx="1151164" cy="115116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688BAC-4973-5A42-9901-27588A73DB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966177" y="454131"/>
            <a:ext cx="749808" cy="749808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934D9D-F3DB-9D42-88D0-0DF5187277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572952" y="2174020"/>
            <a:ext cx="1724396" cy="172439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24A2CA-3767-394F-80C8-B17C68C46AAF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8FBFC-8382-4E4F-9A24-D2782D5F80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-476314" y="-443433"/>
            <a:ext cx="2706624" cy="270662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24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67FED82-1974-F549-B0FE-39B851F02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3"/>
            <a:ext cx="9162288" cy="5143501"/>
          </a:xfrm>
          <a:prstGeom prst="rect">
            <a:avLst/>
          </a:prstGeom>
        </p:spPr>
      </p:pic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3DA45F17-2A9A-C441-835C-841FF36E9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pic>
        <p:nvPicPr>
          <p:cNvPr id="23" name="Picture 22" descr="A picture containing dark&#10;&#10;Description automatically generated">
            <a:extLst>
              <a:ext uri="{FF2B5EF4-FFF2-40B4-BE49-F238E27FC236}">
                <a16:creationId xmlns:a16="http://schemas.microsoft.com/office/drawing/2014/main" id="{B24D86B2-EB88-664F-A0E7-EF54B6C84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20" name="Picture Placeholder 49">
            <a:extLst>
              <a:ext uri="{FF2B5EF4-FFF2-40B4-BE49-F238E27FC236}">
                <a16:creationId xmlns:a16="http://schemas.microsoft.com/office/drawing/2014/main" id="{A0E0C358-90C6-5849-B09F-C6E02A42F7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72182" y="891468"/>
            <a:ext cx="1151163" cy="115116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16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>
            <a:extLst>
              <a:ext uri="{FF2B5EF4-FFF2-40B4-BE49-F238E27FC236}">
                <a16:creationId xmlns:a16="http://schemas.microsoft.com/office/drawing/2014/main" id="{A9EAC87C-C44A-874E-B19C-2A724B0784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66191" y="454131"/>
            <a:ext cx="753517" cy="75351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9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IMAGE </a:t>
            </a:r>
          </a:p>
        </p:txBody>
      </p:sp>
      <p:sp>
        <p:nvSpPr>
          <p:cNvPr id="22" name="Picture Placeholder 49">
            <a:extLst>
              <a:ext uri="{FF2B5EF4-FFF2-40B4-BE49-F238E27FC236}">
                <a16:creationId xmlns:a16="http://schemas.microsoft.com/office/drawing/2014/main" id="{498C6841-CB91-0B4F-BDAD-34BCB663BB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72952" y="2177462"/>
            <a:ext cx="1720954" cy="1720954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4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61301-D528-D54E-9AF3-C5CCCC429BA7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Picture Placeholder 49">
            <a:extLst>
              <a:ext uri="{FF2B5EF4-FFF2-40B4-BE49-F238E27FC236}">
                <a16:creationId xmlns:a16="http://schemas.microsoft.com/office/drawing/2014/main" id="{821BD880-A41A-004E-A1EC-F253F3489F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476351" y="-445272"/>
            <a:ext cx="2709874" cy="270987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6" y="0"/>
            <a:ext cx="91514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FBEB6-2594-7243-9F6F-C775E747D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26FE1-5A22-FF48-98B1-348F27A5BCD3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8812EC3A-B654-1243-81C1-689476C1F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pic>
        <p:nvPicPr>
          <p:cNvPr id="17" name="Picture 16" descr="A picture containing dark&#10;&#10;Description automatically generated">
            <a:extLst>
              <a:ext uri="{FF2B5EF4-FFF2-40B4-BE49-F238E27FC236}">
                <a16:creationId xmlns:a16="http://schemas.microsoft.com/office/drawing/2014/main" id="{8CC58D67-CD78-2A4E-9EF2-DA7151038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3"/>
            <a:ext cx="9162288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E7962-DE4A-1F44-B31F-A9B2F28DD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9A00B9-4FF1-E648-A2F0-A928260AB604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picture containing dark&#10;&#10;Description automatically generated">
            <a:extLst>
              <a:ext uri="{FF2B5EF4-FFF2-40B4-BE49-F238E27FC236}">
                <a16:creationId xmlns:a16="http://schemas.microsoft.com/office/drawing/2014/main" id="{991BB745-A10D-C34A-9C19-BA8C37FEF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pic>
        <p:nvPicPr>
          <p:cNvPr id="13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9A63E606-CE2B-B34A-AF99-65D1E6457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1EAC3AEE-335B-5546-A193-823A18392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3460" t="27086" r="3577"/>
          <a:stretch/>
        </p:blipFill>
        <p:spPr>
          <a:xfrm rot="10800000">
            <a:off x="-10793" y="4185401"/>
            <a:ext cx="9162288" cy="9655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8" name="Picture 7" descr="A picture containing dark&#10;&#10;Description automatically generated">
            <a:extLst>
              <a:ext uri="{FF2B5EF4-FFF2-40B4-BE49-F238E27FC236}">
                <a16:creationId xmlns:a16="http://schemas.microsoft.com/office/drawing/2014/main" id="{313606D5-009A-4049-84A3-61286D672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3460" t="27086" r="3577"/>
          <a:stretch/>
        </p:blipFill>
        <p:spPr>
          <a:xfrm>
            <a:off x="-10793" y="-13717"/>
            <a:ext cx="9162288" cy="9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4" r:id="rId4"/>
    <p:sldLayoutId id="2147483663" r:id="rId5"/>
    <p:sldLayoutId id="2147483673" r:id="rId6"/>
    <p:sldLayoutId id="2147483662" r:id="rId7"/>
    <p:sldLayoutId id="2147483675" r:id="rId8"/>
    <p:sldLayoutId id="2147483664" r:id="rId9"/>
    <p:sldLayoutId id="2147483674" r:id="rId10"/>
    <p:sldLayoutId id="2147483665" r:id="rId11"/>
    <p:sldLayoutId id="2147483676" r:id="rId12"/>
    <p:sldLayoutId id="2147483677" r:id="rId13"/>
    <p:sldLayoutId id="2147483678" r:id="rId14"/>
    <p:sldLayoutId id="2147483679" r:id="rId15"/>
    <p:sldLayoutId id="2147483667" r:id="rId16"/>
    <p:sldLayoutId id="2147483680" r:id="rId17"/>
    <p:sldLayoutId id="2147483682" r:id="rId18"/>
    <p:sldLayoutId id="2147483681" r:id="rId19"/>
    <p:sldLayoutId id="2147483688" r:id="rId20"/>
    <p:sldLayoutId id="2147483689" r:id="rId21"/>
    <p:sldLayoutId id="2147483690" r:id="rId22"/>
    <p:sldLayoutId id="2147483691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vents.vtools.ieee.or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vents.vtools.iee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vents.vtools.ieee.org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vents.vtools.ieee.org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ee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schulman@ieee.org" TargetMode="External"/><Relationship Id="rId3" Type="http://schemas.openxmlformats.org/officeDocument/2006/relationships/hyperlink" Target="mailto:avw@ieee.org" TargetMode="External"/><Relationship Id="rId7" Type="http://schemas.openxmlformats.org/officeDocument/2006/relationships/hyperlink" Target="mailto:usman.munawar.pk@ieee.org" TargetMode="External"/><Relationship Id="rId12" Type="http://schemas.openxmlformats.org/officeDocument/2006/relationships/hyperlink" Target="mailto:murtyp@ieee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mailto:ipazos@ieee.org" TargetMode="External"/><Relationship Id="rId11" Type="http://schemas.openxmlformats.org/officeDocument/2006/relationships/hyperlink" Target="mailto:c.loi@ieee.org" TargetMode="External"/><Relationship Id="rId5" Type="http://schemas.openxmlformats.org/officeDocument/2006/relationships/hyperlink" Target="mailto:nagy.peter@hte.hu" TargetMode="External"/><Relationship Id="rId10" Type="http://schemas.openxmlformats.org/officeDocument/2006/relationships/hyperlink" Target="mailto:gmixail@gmail.com" TargetMode="External"/><Relationship Id="rId4" Type="http://schemas.openxmlformats.org/officeDocument/2006/relationships/hyperlink" Target="mailto:r.jensen@ieee.org" TargetMode="External"/><Relationship Id="rId9" Type="http://schemas.openxmlformats.org/officeDocument/2006/relationships/hyperlink" Target="mailto:ian.macmillan@ieee.or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jpg"/><Relationship Id="rId11" Type="http://schemas.openxmlformats.org/officeDocument/2006/relationships/image" Target="../media/image33.png"/><Relationship Id="rId5" Type="http://schemas.openxmlformats.org/officeDocument/2006/relationships/image" Target="../media/image27.jp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ee.org/oua" TargetMode="External"/><Relationship Id="rId3" Type="http://schemas.openxmlformats.org/officeDocument/2006/relationships/hyperlink" Target="https://kb.ieee.org/vtools/blog/kbtopic/vtools/" TargetMode="External"/><Relationship Id="rId7" Type="http://schemas.openxmlformats.org/officeDocument/2006/relationships/hyperlink" Target="http://www.ieee.org/stats" TargetMode="External"/><Relationship Id="rId2" Type="http://schemas.openxmlformats.org/officeDocument/2006/relationships/hyperlink" Target="https://vtools.ieee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ee.org/rosters" TargetMode="External"/><Relationship Id="rId5" Type="http://schemas.openxmlformats.org/officeDocument/2006/relationships/hyperlink" Target="https://mga.ieee.org/" TargetMode="External"/><Relationship Id="rId4" Type="http://schemas.openxmlformats.org/officeDocument/2006/relationships/hyperlink" Target="https://vtools.ieee.org/blog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tools.ieee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vents.vtools.ieee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vtools.ieee.or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vtools.ieee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4EAF1A-90A4-3F46-A741-BC72D4504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45145"/>
            <a:ext cx="7772400" cy="522983"/>
          </a:xfrm>
        </p:spPr>
        <p:txBody>
          <a:bodyPr>
            <a:normAutofit fontScale="90000"/>
          </a:bodyPr>
          <a:lstStyle/>
          <a:p>
            <a:r>
              <a:rPr lang="en-US" dirty="0"/>
              <a:t>Information Management Update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158B635-2B57-D04C-87A9-35560B8CD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527635"/>
            <a:ext cx="7772400" cy="866902"/>
          </a:xfrm>
        </p:spPr>
        <p:txBody>
          <a:bodyPr>
            <a:normAutofit/>
          </a:bodyPr>
          <a:lstStyle/>
          <a:p>
            <a:r>
              <a:rPr lang="en-US" sz="1400" dirty="0"/>
              <a:t>21 October 2023</a:t>
            </a:r>
            <a:br>
              <a:rPr lang="en-US" sz="1400" dirty="0"/>
            </a:br>
            <a:r>
              <a:rPr lang="en-US" sz="1400" dirty="0"/>
              <a:t>Vera Lee Sharoff</a:t>
            </a:r>
            <a:br>
              <a:rPr lang="en-US" sz="1400" dirty="0"/>
            </a:br>
            <a:r>
              <a:rPr lang="en-US" sz="1400" dirty="0"/>
              <a:t>Sr. Director Information management</a:t>
            </a:r>
            <a:br>
              <a:rPr lang="en-US" sz="1400" dirty="0"/>
            </a:br>
            <a:r>
              <a:rPr lang="en-US" sz="1400" dirty="0"/>
              <a:t>v.sharoff@ieee.org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32D3-77B5-448B-B3FC-DE73A86D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B5C6C-AF33-47C9-A110-830388956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4174085" cy="33571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Send eNotice Invitations</a:t>
            </a:r>
          </a:p>
          <a:p>
            <a:pPr lvl="1"/>
            <a:r>
              <a:rPr lang="en-US" dirty="0"/>
              <a:t>Generates an eNotice from Event information</a:t>
            </a:r>
          </a:p>
          <a:p>
            <a:pPr lvl="1"/>
            <a:r>
              <a:rPr lang="en-US" dirty="0"/>
              <a:t>Can send email to the entire OU or just to registered guests</a:t>
            </a:r>
          </a:p>
          <a:p>
            <a:pPr lvl="1"/>
            <a:r>
              <a:rPr lang="en-US" dirty="0"/>
              <a:t>eNotices are not automatically sent to all Co-Host OUs,  but are moderated by staff to limit spamming</a:t>
            </a:r>
          </a:p>
          <a:p>
            <a:r>
              <a:rPr lang="en-US" dirty="0"/>
              <a:t>Manage Event </a:t>
            </a:r>
          </a:p>
          <a:p>
            <a:pPr lvl="1"/>
            <a:r>
              <a:rPr lang="en-US" dirty="0"/>
              <a:t>Search Events (and download)</a:t>
            </a:r>
          </a:p>
          <a:p>
            <a:pPr lvl="1"/>
            <a:r>
              <a:rPr lang="en-US" dirty="0"/>
              <a:t>On Site: Take attendance, Print Meal Tickets, Name Tags</a:t>
            </a:r>
          </a:p>
          <a:p>
            <a:pPr lvl="1"/>
            <a:r>
              <a:rPr lang="en-US" dirty="0"/>
              <a:t>View Event Activities</a:t>
            </a:r>
          </a:p>
          <a:p>
            <a:pPr lvl="2"/>
            <a:r>
              <a:rPr lang="en-US" dirty="0"/>
              <a:t>By Category</a:t>
            </a:r>
          </a:p>
          <a:p>
            <a:pPr lvl="2"/>
            <a:r>
              <a:rPr lang="en-US" dirty="0"/>
              <a:t>Popular day of the week</a:t>
            </a:r>
          </a:p>
          <a:p>
            <a:pPr lvl="2"/>
            <a:r>
              <a:rPr lang="en-US" dirty="0"/>
              <a:t>Report Filed or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D92FD-EA2A-4FAD-9998-883040031F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0E832-7BE5-402F-8AEC-C919AAEE0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https://events.vtools.ieee.org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D5D1D5-B8A2-4B43-9760-5048FA65F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36" y="914401"/>
            <a:ext cx="4148773" cy="25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1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68B7F-C69A-41EA-8AC8-0971F62F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vTools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99698-04CD-4F04-B460-71E2CEA2F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131887"/>
            <a:ext cx="6638931" cy="26101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Select any geographic organizational unit or Society and year to filter event activities</a:t>
            </a:r>
          </a:p>
          <a:p>
            <a:r>
              <a:rPr lang="en-US" dirty="0"/>
              <a:t>Initial result includes a composite of all activity of the OU</a:t>
            </a:r>
          </a:p>
          <a:p>
            <a:pPr lvl="1"/>
            <a:r>
              <a:rPr lang="en-US" dirty="0"/>
              <a:t>Section plus all related OUs (Chapters, Affinity Groups, Student Branches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pPr lvl="1"/>
            <a:r>
              <a:rPr lang="en-US" dirty="0"/>
              <a:t>Events by category, Virtual  events, by day of week and by week across one year</a:t>
            </a:r>
          </a:p>
          <a:p>
            <a:r>
              <a:rPr lang="en-US" dirty="0"/>
              <a:t>Breakdown information below includes: </a:t>
            </a:r>
          </a:p>
          <a:p>
            <a:pPr lvl="1"/>
            <a:r>
              <a:rPr lang="en-US" dirty="0"/>
              <a:t>Event category count (Professional, Technical, Non-Technical, Administrative, Humanitarian, Pre-U STEM)</a:t>
            </a:r>
          </a:p>
          <a:p>
            <a:pPr lvl="1"/>
            <a:r>
              <a:rPr lang="en-US" dirty="0"/>
              <a:t>Drill to the same available views as seen on the parent view</a:t>
            </a:r>
          </a:p>
          <a:p>
            <a:r>
              <a:rPr lang="en-US" dirty="0">
                <a:hlinkClick r:id="rId3"/>
              </a:rPr>
              <a:t>http://events.vtools.ieee.org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03AC8-1AFF-44C2-A8E3-CCA6C4266A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82290" y="4654044"/>
            <a:ext cx="486659" cy="273844"/>
          </a:xfrm>
        </p:spPr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AD9FA-09E8-4CA6-9977-7FECA27FB7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829648"/>
            <a:ext cx="7886700" cy="2676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Event Activity Dashboard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8D0F30-10A3-46F9-8A64-FA2E2776C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030" y="303358"/>
            <a:ext cx="1083219" cy="391848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6C53AFA-EEA6-49EA-84AA-B35A7863E23B}"/>
              </a:ext>
            </a:extLst>
          </p:cNvPr>
          <p:cNvSpPr/>
          <p:nvPr/>
        </p:nvSpPr>
        <p:spPr>
          <a:xfrm>
            <a:off x="7306116" y="1010529"/>
            <a:ext cx="1385668" cy="2738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FEB3C8-6713-4E55-B681-10C8A9758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49" y="3776613"/>
            <a:ext cx="5206435" cy="65842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413787-E882-4704-B57B-DC623196C677}"/>
              </a:ext>
            </a:extLst>
          </p:cNvPr>
          <p:cNvCxnSpPr>
            <a:cxnSpLocks/>
          </p:cNvCxnSpPr>
          <p:nvPr/>
        </p:nvCxnSpPr>
        <p:spPr>
          <a:xfrm flipV="1">
            <a:off x="3527403" y="1241663"/>
            <a:ext cx="4023360" cy="28641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15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0F562-8C67-41BE-AF57-9402AC27373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19EBC-D313-4AEB-B7F8-25EA1FF5E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6" t="9154" r="27077" b="10894"/>
          <a:stretch/>
        </p:blipFill>
        <p:spPr>
          <a:xfrm>
            <a:off x="267285" y="400930"/>
            <a:ext cx="4424289" cy="407005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8FAC0A-C26B-4FD4-8DF0-4A51A602C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546" y="1226326"/>
            <a:ext cx="4153309" cy="37015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C3A217-0A3D-4DA6-ACF7-6B05266EF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306" y="540397"/>
            <a:ext cx="3842215" cy="4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2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32D3-77B5-448B-B3FC-DE73A86D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B5C6C-AF33-47C9-A110-830388956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4174085" cy="3357145"/>
          </a:xfrm>
        </p:spPr>
        <p:txBody>
          <a:bodyPr>
            <a:normAutofit/>
          </a:bodyPr>
          <a:lstStyle/>
          <a:p>
            <a:r>
              <a:rPr lang="en-US" dirty="0"/>
              <a:t>Report meetings/events to IEEE headquarters (L31)</a:t>
            </a:r>
          </a:p>
          <a:p>
            <a:pPr lvl="1"/>
            <a:r>
              <a:rPr lang="en-US" dirty="0"/>
              <a:t>If Event was scheduled in the vTools Events, simply add the number of members and guests.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D92FD-EA2A-4FAD-9998-883040031F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0E832-7BE5-402F-8AEC-C919AAEE0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https://events.vtools.ieee.org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71202-0641-4A07-9E0A-D1A9C8B2D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154" y="193518"/>
            <a:ext cx="3966634" cy="47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2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32D3-77B5-448B-B3FC-DE73A86D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B5C6C-AF33-47C9-A110-830388956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4174085" cy="3357145"/>
          </a:xfrm>
        </p:spPr>
        <p:txBody>
          <a:bodyPr>
            <a:normAutofit/>
          </a:bodyPr>
          <a:lstStyle/>
          <a:p>
            <a:r>
              <a:rPr lang="en-US" dirty="0"/>
              <a:t>Utilize data Feeds</a:t>
            </a:r>
          </a:p>
          <a:p>
            <a:pPr lvl="1"/>
            <a:r>
              <a:rPr lang="en-US" dirty="0"/>
              <a:t>Automatically, all events are feed to Collabratec and the IEEE App</a:t>
            </a:r>
          </a:p>
          <a:p>
            <a:pPr lvl="1"/>
            <a:r>
              <a:rPr lang="en-US" dirty="0"/>
              <a:t>Data feeds are available in HTML and RSS to be consumed by local website calendars and </a:t>
            </a:r>
            <a:r>
              <a:rPr lang="en-US" dirty="0" err="1"/>
              <a:t>Webinabox</a:t>
            </a:r>
            <a:endParaRPr lang="en-US" dirty="0"/>
          </a:p>
          <a:p>
            <a:r>
              <a:rPr lang="en-US" dirty="0"/>
              <a:t>Promote on Twitter, Facebook, LinkedIn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D92FD-EA2A-4FAD-9998-883040031F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0E832-7BE5-402F-8AEC-C919AAEE0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https://events.vtools.ieee.org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726C0-5BAE-424B-932D-0FFA8CC3F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39" y="3205849"/>
            <a:ext cx="1610386" cy="22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81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6A5CA-129F-4A6B-BCDE-95830FF6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G-Suite Transition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50B3C-3008-40D2-BFD9-E82D9F945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7D4B0-351F-4A9A-A4EA-19478D9A25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5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794d777eb2_0_0"/>
          <p:cNvSpPr txBox="1">
            <a:spLocks noGrp="1"/>
          </p:cNvSpPr>
          <p:nvPr>
            <p:ph type="ctrTitle"/>
          </p:nvPr>
        </p:nvSpPr>
        <p:spPr>
          <a:xfrm>
            <a:off x="396479" y="423863"/>
            <a:ext cx="8420100" cy="391716"/>
          </a:xfr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lvl="0"/>
            <a:r>
              <a:rPr lang="en-US"/>
              <a:t>GoogleApps@IEEE with Additional Storage</a:t>
            </a:r>
          </a:p>
        </p:txBody>
      </p:sp>
      <p:sp>
        <p:nvSpPr>
          <p:cNvPr id="404" name="Google Shape;404;g2794d777eb2_0_0"/>
          <p:cNvSpPr txBox="1">
            <a:spLocks noGrp="1"/>
          </p:cNvSpPr>
          <p:nvPr>
            <p:ph type="body" idx="2"/>
          </p:nvPr>
        </p:nvSpPr>
        <p:spPr>
          <a:xfrm>
            <a:off x="361950" y="1017984"/>
            <a:ext cx="8420100" cy="3107531"/>
          </a:xfr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en-US" sz="1650" dirty="0"/>
              <a:t>All IEEE members, including student members, can request an IEEE managed and branded version of Google account (country restrictions apply) </a:t>
            </a:r>
          </a:p>
          <a:p>
            <a:r>
              <a:rPr lang="en-US" sz="1650" dirty="0"/>
              <a:t>This includes access to a ieee.org email address, Google Calendar, Google Drive, Google office tool suite, Video Conferencing, and other tools.</a:t>
            </a:r>
          </a:p>
          <a:p>
            <a:r>
              <a:rPr lang="en-US" sz="1650" dirty="0"/>
              <a:t>Approximately 120,000 active members have IEEE Google accounts</a:t>
            </a:r>
          </a:p>
          <a:p>
            <a:pPr lvl="1"/>
            <a:r>
              <a:rPr lang="en-US" sz="1400" dirty="0"/>
              <a:t>GoogleApps@IEEE </a:t>
            </a:r>
            <a:endParaRPr lang="en-US" sz="1600" dirty="0"/>
          </a:p>
          <a:p>
            <a:r>
              <a:rPr lang="en-US" sz="1650" dirty="0"/>
              <a:t>IEEE’s past utilization of Google accounts has been free under Google’s Non-Profit pricing.</a:t>
            </a:r>
          </a:p>
          <a:p>
            <a:pPr lvl="0"/>
            <a:r>
              <a:rPr lang="en-US" sz="1650" dirty="0"/>
              <a:t>In 2022, Google changed its policy regarding nonprofit email accounts and is now charging IEEE an annual fee per account.  </a:t>
            </a:r>
          </a:p>
        </p:txBody>
      </p:sp>
      <p:sp>
        <p:nvSpPr>
          <p:cNvPr id="405" name="Google Shape;405;g2794d777eb2_0_0"/>
          <p:cNvSpPr txBox="1">
            <a:spLocks noGrp="1"/>
          </p:cNvSpPr>
          <p:nvPr>
            <p:ph type="sldNum" idx="12"/>
          </p:nvPr>
        </p:nvSpPr>
        <p:spPr>
          <a:xfrm>
            <a:off x="396479" y="4630341"/>
            <a:ext cx="277415" cy="273844"/>
          </a:xfr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lvl="0"/>
            <a:fld id="{00000000-1234-1234-1234-123412341234}" type="slidenum">
              <a:rPr lang="en-US" noProof="0">
                <a:sym typeface="Calibri"/>
              </a:rPr>
              <a:pPr lvl="0"/>
              <a:t>16</a:t>
            </a:fld>
            <a:endParaRPr lang="en-US" noProof="0">
              <a:sym typeface="Calibri"/>
            </a:endParaRPr>
          </a:p>
        </p:txBody>
      </p:sp>
      <p:pic>
        <p:nvPicPr>
          <p:cNvPr id="406" name="Google Shape;406;g2794d777e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969" y="230756"/>
            <a:ext cx="968063" cy="71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794d777eb2_0_0"/>
          <p:cNvSpPr txBox="1">
            <a:spLocks noGrp="1"/>
          </p:cNvSpPr>
          <p:nvPr>
            <p:ph type="ctrTitle"/>
          </p:nvPr>
        </p:nvSpPr>
        <p:spPr>
          <a:xfrm>
            <a:off x="396816" y="424066"/>
            <a:ext cx="8419500" cy="391200"/>
          </a:xfr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en-US"/>
              <a:t>GoogleApps@IEEE with Additional Storage</a:t>
            </a:r>
          </a:p>
        </p:txBody>
      </p:sp>
      <p:sp>
        <p:nvSpPr>
          <p:cNvPr id="404" name="Google Shape;404;g2794d777eb2_0_0"/>
          <p:cNvSpPr txBox="1">
            <a:spLocks noGrp="1"/>
          </p:cNvSpPr>
          <p:nvPr>
            <p:ph type="body" idx="2"/>
          </p:nvPr>
        </p:nvSpPr>
        <p:spPr>
          <a:xfrm>
            <a:off x="361950" y="1012750"/>
            <a:ext cx="8161940" cy="3891038"/>
          </a:xfr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lvl="0"/>
            <a:r>
              <a:rPr lang="en-US" sz="1650" dirty="0"/>
              <a:t>With 120K+ member </a:t>
            </a:r>
            <a:r>
              <a:rPr lang="en-US" sz="1650" dirty="0">
                <a:hlinkClick r:id="rId3"/>
              </a:rPr>
              <a:t>ieee.org</a:t>
            </a:r>
            <a:r>
              <a:rPr lang="en-US" sz="1650" dirty="0"/>
              <a:t> google accounts, this has had a significant financial impact to MGA.</a:t>
            </a:r>
          </a:p>
          <a:p>
            <a:pPr lvl="0"/>
            <a:r>
              <a:rPr lang="en-US" sz="1650" dirty="0"/>
              <a:t>As a result of Google’s actions, the </a:t>
            </a:r>
            <a:r>
              <a:rPr lang="en-US" sz="1650" b="1" dirty="0"/>
              <a:t>GoogleApps@IEEE</a:t>
            </a:r>
            <a:r>
              <a:rPr lang="en-US" sz="1650" dirty="0"/>
              <a:t> offering continues, but the free subscription that is provided has a 5GB storage limit.</a:t>
            </a:r>
          </a:p>
          <a:p>
            <a:r>
              <a:rPr lang="en-US" sz="1650" dirty="0"/>
              <a:t>There are approximately 4,500 members/volunteers that were utilizing 5GB or more of storage.  </a:t>
            </a:r>
          </a:p>
          <a:p>
            <a:r>
              <a:rPr lang="en-US" sz="1650" dirty="0"/>
              <a:t>Many email message were sent advising of the change, with instructions on how to reduce storage or move email to another account or provider before October 2023.</a:t>
            </a:r>
          </a:p>
          <a:p>
            <a:r>
              <a:rPr lang="en-US" sz="1650" dirty="0"/>
              <a:t>On 1 October, the accounts that remained near or over the limit started to receive warning messages from Google.</a:t>
            </a:r>
          </a:p>
          <a:p>
            <a:r>
              <a:rPr lang="en-US" sz="1650" dirty="0"/>
              <a:t>Ultimately, the accounts that are over the limit are not able to send or receive email from the </a:t>
            </a:r>
            <a:r>
              <a:rPr lang="en-US" sz="1650" dirty="0">
                <a:hlinkClick r:id="rId3"/>
              </a:rPr>
              <a:t>ieee.org</a:t>
            </a:r>
            <a:r>
              <a:rPr lang="en-US" sz="1650" dirty="0"/>
              <a:t> account.  </a:t>
            </a:r>
          </a:p>
          <a:p>
            <a:r>
              <a:rPr lang="en-US" sz="1650" dirty="0"/>
              <a:t>We do not believe any data is lost.</a:t>
            </a:r>
          </a:p>
        </p:txBody>
      </p:sp>
      <p:sp>
        <p:nvSpPr>
          <p:cNvPr id="405" name="Google Shape;405;g2794d777eb2_0_0"/>
          <p:cNvSpPr txBox="1">
            <a:spLocks noGrp="1"/>
          </p:cNvSpPr>
          <p:nvPr>
            <p:ph type="sldNum" idx="12"/>
          </p:nvPr>
        </p:nvSpPr>
        <p:spPr>
          <a:xfrm>
            <a:off x="396816" y="4630004"/>
            <a:ext cx="276600" cy="273900"/>
          </a:xfr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17</a:t>
            </a:fld>
            <a:endParaRPr lang="en-US"/>
          </a:p>
        </p:txBody>
      </p:sp>
      <p:pic>
        <p:nvPicPr>
          <p:cNvPr id="406" name="Google Shape;406;g2794d777eb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7969" y="230756"/>
            <a:ext cx="968063" cy="716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64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794d777eb2_0_0"/>
          <p:cNvSpPr txBox="1">
            <a:spLocks noGrp="1"/>
          </p:cNvSpPr>
          <p:nvPr>
            <p:ph type="ctrTitle"/>
          </p:nvPr>
        </p:nvSpPr>
        <p:spPr>
          <a:xfrm>
            <a:off x="396816" y="424066"/>
            <a:ext cx="8419500" cy="391200"/>
          </a:xfr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en-US"/>
              <a:t>GoogleApps@IEEE with Additional Storage</a:t>
            </a:r>
          </a:p>
        </p:txBody>
      </p:sp>
      <p:sp>
        <p:nvSpPr>
          <p:cNvPr id="404" name="Google Shape;404;g2794d777eb2_0_0"/>
          <p:cNvSpPr txBox="1">
            <a:spLocks noGrp="1"/>
          </p:cNvSpPr>
          <p:nvPr>
            <p:ph type="body" idx="2"/>
          </p:nvPr>
        </p:nvSpPr>
        <p:spPr>
          <a:xfrm>
            <a:off x="396875" y="972013"/>
            <a:ext cx="8420100" cy="3106737"/>
          </a:xfr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en-US" sz="1650" dirty="0"/>
              <a:t>There is no ability for members/volunteers to buy additional storage directly from Google.  </a:t>
            </a:r>
          </a:p>
          <a:p>
            <a:r>
              <a:rPr lang="en-US" sz="1650" dirty="0"/>
              <a:t>As such, we have developed a process which enables members/volunteers to have additional time to reduce storage or find other storage options.   </a:t>
            </a:r>
          </a:p>
          <a:p>
            <a:r>
              <a:rPr lang="en-US" sz="1650" dirty="0"/>
              <a:t>The cost to maintain the additional storage for the upcoming year is $48 USD plus any applicable tax per member.</a:t>
            </a:r>
          </a:p>
          <a:p>
            <a:r>
              <a:rPr lang="en-US" sz="1650" dirty="0"/>
              <a:t>If selected by the member, we will offer the previous same access and storage capacity.</a:t>
            </a:r>
          </a:p>
          <a:p>
            <a:r>
              <a:rPr lang="en-US" sz="1650" dirty="0"/>
              <a:t>This can be purchased with IEEE Renewal or through the IEEE Contact Center</a:t>
            </a:r>
          </a:p>
          <a:p>
            <a:r>
              <a:rPr lang="en-US" sz="1650" dirty="0"/>
              <a:t>However, there is a significant increase in cost if we are to continue to offer this option next year.</a:t>
            </a:r>
          </a:p>
          <a:p>
            <a:r>
              <a:rPr lang="en-US" sz="1650" dirty="0"/>
              <a:t>As of 20 October, 461 members have subscribed.</a:t>
            </a:r>
          </a:p>
          <a:p>
            <a:endParaRPr lang="en-US" sz="1650" dirty="0"/>
          </a:p>
        </p:txBody>
      </p:sp>
      <p:sp>
        <p:nvSpPr>
          <p:cNvPr id="405" name="Google Shape;405;g2794d777eb2_0_0"/>
          <p:cNvSpPr txBox="1">
            <a:spLocks noGrp="1"/>
          </p:cNvSpPr>
          <p:nvPr>
            <p:ph type="sldNum" idx="12"/>
          </p:nvPr>
        </p:nvSpPr>
        <p:spPr>
          <a:xfrm>
            <a:off x="396816" y="4630004"/>
            <a:ext cx="276600" cy="273900"/>
          </a:xfr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18</a:t>
            </a:fld>
            <a:endParaRPr lang="en-US"/>
          </a:p>
        </p:txBody>
      </p:sp>
      <p:pic>
        <p:nvPicPr>
          <p:cNvPr id="406" name="Google Shape;406;g2794d777e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969" y="230756"/>
            <a:ext cx="968063" cy="716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951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6A5CA-129F-4A6B-BCDE-95830FF6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50B3C-3008-40D2-BFD9-E82D9F945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7D4B0-351F-4A9A-A4EA-19478D9A25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510-A603-E547-975A-B6891567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490F5-A330-C64F-B83F-4FB6B0DD0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vTools Home Page</a:t>
            </a:r>
          </a:p>
          <a:p>
            <a:r>
              <a:rPr lang="en-US" dirty="0"/>
              <a:t>vTools Events</a:t>
            </a:r>
          </a:p>
          <a:p>
            <a:r>
              <a:rPr lang="en-US" dirty="0"/>
              <a:t>Changes to the GoogleApps@ieee offering</a:t>
            </a:r>
          </a:p>
          <a:p>
            <a:r>
              <a:rPr lang="en-US" dirty="0"/>
              <a:t>Who we are</a:t>
            </a:r>
          </a:p>
          <a:p>
            <a:r>
              <a:rPr lang="en-US" dirty="0"/>
              <a:t>Resources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4A43-821E-7147-8014-F1E1AD70B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23C68-7C0A-4942-AC23-90DB5F1E4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5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-457200"/>
            <a:r>
              <a:rPr lang="en-US" dirty="0"/>
              <a:t>ITCO and vTools Chairs</a:t>
            </a:r>
          </a:p>
        </p:txBody>
      </p:sp>
      <p:sp>
        <p:nvSpPr>
          <p:cNvPr id="241" name="Google Shape;241;p33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20</a:t>
            </a:fld>
            <a:endParaRPr lang="en-US"/>
          </a:p>
        </p:txBody>
      </p:sp>
      <p:sp>
        <p:nvSpPr>
          <p:cNvPr id="244" name="Google Shape;244;p33"/>
          <p:cNvSpPr txBox="1"/>
          <p:nvPr/>
        </p:nvSpPr>
        <p:spPr>
          <a:xfrm>
            <a:off x="4502780" y="3038887"/>
            <a:ext cx="29365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 b="1" dirty="0"/>
              <a:t>Marty Schulman</a:t>
            </a:r>
            <a:br>
              <a:rPr lang="en-US" sz="1200" b="1" dirty="0"/>
            </a:br>
            <a:r>
              <a:rPr lang="en-US" sz="1200" b="1" i="1" dirty="0"/>
              <a:t>vTools Committee Chair</a:t>
            </a:r>
            <a:endParaRPr lang="en-US" sz="1200" b="1" i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950" y="3038888"/>
            <a:ext cx="3118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ea typeface="Calibri"/>
                <a:cs typeface="Calibri"/>
                <a:sym typeface="Calibri"/>
              </a:rPr>
              <a:t>Adriaan </a:t>
            </a:r>
            <a:r>
              <a:rPr lang="en-US" sz="1200" b="1" dirty="0"/>
              <a:t>Van Wijngaarden</a:t>
            </a:r>
            <a:br>
              <a:rPr lang="en-US" sz="1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12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MGA Vice Chair – Information Management </a:t>
            </a:r>
            <a:br>
              <a:rPr lang="en-US" sz="12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12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&amp; ITCO Committee Chair</a:t>
            </a:r>
            <a:endParaRPr lang="en-US" sz="1200" dirty="0"/>
          </a:p>
        </p:txBody>
      </p:sp>
      <p:pic>
        <p:nvPicPr>
          <p:cNvPr id="2" name="Google Shape;245;p33">
            <a:extLst>
              <a:ext uri="{FF2B5EF4-FFF2-40B4-BE49-F238E27FC236}">
                <a16:creationId xmlns:a16="http://schemas.microsoft.com/office/drawing/2014/main" id="{66F804EE-D0E0-45C4-12A7-9FA735B246F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063" y="1457246"/>
            <a:ext cx="1461275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ED7C61-BEE9-0C37-D703-FF21EAA80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24881"/>
            <a:ext cx="1181436" cy="15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48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0922cebe4_0_2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40" name="Google Shape;240;g130922cebe4_0_2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Committee Members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E1F5EA-B404-4974-6767-2560995C996D}"/>
              </a:ext>
            </a:extLst>
          </p:cNvPr>
          <p:cNvGraphicFramePr>
            <a:graphicFrameLocks noGrp="1"/>
          </p:cNvGraphicFramePr>
          <p:nvPr/>
        </p:nvGraphicFramePr>
        <p:xfrm>
          <a:off x="628649" y="970818"/>
          <a:ext cx="8153212" cy="1421130"/>
        </p:xfrm>
        <a:graphic>
          <a:graphicData uri="http://schemas.openxmlformats.org/drawingml/2006/table">
            <a:tbl>
              <a:tblPr/>
              <a:tblGrid>
                <a:gridCol w="2531322">
                  <a:extLst>
                    <a:ext uri="{9D8B030D-6E8A-4147-A177-3AD203B41FA5}">
                      <a16:colId xmlns:a16="http://schemas.microsoft.com/office/drawing/2014/main" val="3634110154"/>
                    </a:ext>
                  </a:extLst>
                </a:gridCol>
                <a:gridCol w="1280378">
                  <a:extLst>
                    <a:ext uri="{9D8B030D-6E8A-4147-A177-3AD203B41FA5}">
                      <a16:colId xmlns:a16="http://schemas.microsoft.com/office/drawing/2014/main" val="3484685921"/>
                    </a:ext>
                  </a:extLst>
                </a:gridCol>
                <a:gridCol w="2869813">
                  <a:extLst>
                    <a:ext uri="{9D8B030D-6E8A-4147-A177-3AD203B41FA5}">
                      <a16:colId xmlns:a16="http://schemas.microsoft.com/office/drawing/2014/main" val="4024289597"/>
                    </a:ext>
                  </a:extLst>
                </a:gridCol>
                <a:gridCol w="1471699">
                  <a:extLst>
                    <a:ext uri="{9D8B030D-6E8A-4147-A177-3AD203B41FA5}">
                      <a16:colId xmlns:a16="http://schemas.microsoft.com/office/drawing/2014/main" val="2311643096"/>
                    </a:ext>
                  </a:extLst>
                </a:gridCol>
              </a:tblGrid>
              <a:tr h="200025">
                <a:tc gridSpan="4">
                  <a:txBody>
                    <a:bodyPr/>
                    <a:lstStyle/>
                    <a:p>
                      <a:pPr algn="l" rtl="0" fontAlgn="t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IT Coordination and Oversight Committee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039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Adriaan van Wijngaarden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Chair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avw@ieee.org</a:t>
                      </a:r>
                      <a:endParaRPr lang="en-US" sz="1000" b="0" u="sng">
                        <a:solidFill>
                          <a:srgbClr val="1155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North Jersey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3344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Ron Jensen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Past Chair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r.jensen@ieee.org</a:t>
                      </a:r>
                      <a:endParaRPr lang="en-US" sz="1000" b="0" u="sng">
                        <a:solidFill>
                          <a:srgbClr val="1155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Minnesota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9292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Peter Nagy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Member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nagy.peter@hte.hu</a:t>
                      </a:r>
                      <a:endParaRPr lang="en-US" sz="1000" b="0" u="sng">
                        <a:solidFill>
                          <a:srgbClr val="1155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Hungary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7356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Irene Viana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Member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ipazos@ieee.org</a:t>
                      </a:r>
                      <a:endParaRPr lang="en-US" sz="1000" b="0" u="sng">
                        <a:solidFill>
                          <a:srgbClr val="1155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Uruguay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6832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Usman Munanwar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Member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usman.munawar.pk@ieee.org</a:t>
                      </a:r>
                      <a:endParaRPr lang="en-US" sz="1000" b="0" u="sng">
                        <a:solidFill>
                          <a:srgbClr val="1155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Canada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8352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Martin Schulman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vTools Chair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schulman@ieee.org</a:t>
                      </a:r>
                      <a:endParaRPr lang="en-US" sz="1000" b="0" u="sng">
                        <a:solidFill>
                          <a:srgbClr val="1155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Virginia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05487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1D2F039-19ED-E05D-D933-F32331643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978254"/>
              </p:ext>
            </p:extLst>
          </p:nvPr>
        </p:nvGraphicFramePr>
        <p:xfrm>
          <a:off x="628648" y="2530730"/>
          <a:ext cx="8153213" cy="1764030"/>
        </p:xfrm>
        <a:graphic>
          <a:graphicData uri="http://schemas.openxmlformats.org/drawingml/2006/table">
            <a:tbl>
              <a:tblPr/>
              <a:tblGrid>
                <a:gridCol w="2363865">
                  <a:extLst>
                    <a:ext uri="{9D8B030D-6E8A-4147-A177-3AD203B41FA5}">
                      <a16:colId xmlns:a16="http://schemas.microsoft.com/office/drawing/2014/main" val="326544664"/>
                    </a:ext>
                  </a:extLst>
                </a:gridCol>
                <a:gridCol w="1712741">
                  <a:extLst>
                    <a:ext uri="{9D8B030D-6E8A-4147-A177-3AD203B41FA5}">
                      <a16:colId xmlns:a16="http://schemas.microsoft.com/office/drawing/2014/main" val="405797172"/>
                    </a:ext>
                  </a:extLst>
                </a:gridCol>
                <a:gridCol w="2661118">
                  <a:extLst>
                    <a:ext uri="{9D8B030D-6E8A-4147-A177-3AD203B41FA5}">
                      <a16:colId xmlns:a16="http://schemas.microsoft.com/office/drawing/2014/main" val="2308961539"/>
                    </a:ext>
                  </a:extLst>
                </a:gridCol>
                <a:gridCol w="1415489">
                  <a:extLst>
                    <a:ext uri="{9D8B030D-6E8A-4147-A177-3AD203B41FA5}">
                      <a16:colId xmlns:a16="http://schemas.microsoft.com/office/drawing/2014/main" val="1448321449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200" b="1" dirty="0">
                          <a:effectLst/>
                        </a:rPr>
                        <a:t>vTools Committee</a:t>
                      </a:r>
                      <a:endParaRPr lang="en-US" sz="1100" b="1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b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4806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Martin Schulman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Chair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schulman@ieee.org</a:t>
                      </a:r>
                      <a:endParaRPr lang="en-US" sz="1000" b="0" u="sng">
                        <a:solidFill>
                          <a:srgbClr val="1155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Virginia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317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Adriaan van Wijngaarden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Past Chair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avw@ieee.org</a:t>
                      </a:r>
                      <a:endParaRPr lang="en-US" sz="1000" b="0" u="sng">
                        <a:solidFill>
                          <a:srgbClr val="1155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North Jersey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2410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Ian MacMillan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Member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ian.macmillan@ieee.org</a:t>
                      </a:r>
                      <a:endParaRPr lang="en-US" sz="1000" b="0" u="sng">
                        <a:solidFill>
                          <a:srgbClr val="1155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Colorado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5063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George Michael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Member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gmixail@gmail.com</a:t>
                      </a:r>
                      <a:endParaRPr lang="en-US" sz="1000" b="0" u="sng">
                        <a:solidFill>
                          <a:srgbClr val="1155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Egypt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4777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Kung Chi Cinnati Loi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c.loi@ieee.org</a:t>
                      </a:r>
                      <a:endParaRPr lang="en-US" sz="1000" b="0" u="sng">
                        <a:solidFill>
                          <a:srgbClr val="1155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Canada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9887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Murty Polavarapu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GUOS Liaison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murtyp@ieee.org</a:t>
                      </a:r>
                      <a:endParaRPr lang="en-US" sz="1000" b="0" u="sng">
                        <a:solidFill>
                          <a:srgbClr val="1155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Virginia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997588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rtl="0" fontAlgn="t"/>
                      <a:b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10 non-voting Regional Information Management Coordinators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t"/>
                      <a:endParaRPr lang="en-US" sz="10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0" u="sng" dirty="0">
                        <a:solidFill>
                          <a:srgbClr val="1155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0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1586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sldNum" idx="12"/>
          </p:nvPr>
        </p:nvSpPr>
        <p:spPr>
          <a:xfrm>
            <a:off x="282289" y="4650396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sp>
        <p:nvSpPr>
          <p:cNvPr id="216" name="Google Shape;21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277"/>
              </a:buClr>
              <a:buSzPts val="2500"/>
              <a:buFont typeface="Calibri"/>
              <a:buNone/>
            </a:pPr>
            <a:r>
              <a:rPr lang="en-US"/>
              <a:t>Your IEEE Staff Support</a:t>
            </a:r>
            <a:endParaRPr lang="en-US" dirty="0"/>
          </a:p>
        </p:txBody>
      </p:sp>
      <p:pic>
        <p:nvPicPr>
          <p:cNvPr id="219" name="Google Shape;219;p32"/>
          <p:cNvPicPr preferRelativeResize="0"/>
          <p:nvPr/>
        </p:nvPicPr>
        <p:blipFill rotWithShape="1">
          <a:blip r:embed="rId3">
            <a:alphaModFix/>
          </a:blip>
          <a:srcRect b="33941"/>
          <a:stretch/>
        </p:blipFill>
        <p:spPr>
          <a:xfrm>
            <a:off x="1121303" y="1214638"/>
            <a:ext cx="1272896" cy="125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2"/>
          <p:cNvPicPr preferRelativeResize="0"/>
          <p:nvPr/>
        </p:nvPicPr>
        <p:blipFill rotWithShape="1">
          <a:blip r:embed="rId4">
            <a:alphaModFix/>
          </a:blip>
          <a:srcRect l="21954" r="15549" b="25144"/>
          <a:stretch/>
        </p:blipFill>
        <p:spPr>
          <a:xfrm>
            <a:off x="1344681" y="323611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7462" y="3249372"/>
            <a:ext cx="914400" cy="91058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362091" y="4117338"/>
            <a:ext cx="949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   Aubrey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1291843" y="4110807"/>
            <a:ext cx="949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Eugene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5116553" y="4132879"/>
            <a:ext cx="949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Terence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4117579" y="4132177"/>
            <a:ext cx="949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Jesse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2268487" y="4136931"/>
            <a:ext cx="949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Mona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1254285" y="2567553"/>
            <a:ext cx="949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Vera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2" name="Google Shape;232;p32"/>
          <p:cNvGraphicFramePr/>
          <p:nvPr>
            <p:extLst>
              <p:ext uri="{D42A27DB-BD31-4B8C-83A1-F6EECF244321}">
                <p14:modId xmlns:p14="http://schemas.microsoft.com/office/powerpoint/2010/main" val="3531620398"/>
              </p:ext>
            </p:extLst>
          </p:nvPr>
        </p:nvGraphicFramePr>
        <p:xfrm>
          <a:off x="3197728" y="774284"/>
          <a:ext cx="5065164" cy="22848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3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123">
                  <a:extLst>
                    <a:ext uri="{9D8B030D-6E8A-4147-A177-3AD203B41FA5}">
                      <a16:colId xmlns:a16="http://schemas.microsoft.com/office/drawing/2014/main" val="2087939799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1727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Vera Sharoff</a:t>
                      </a:r>
                      <a:br>
                        <a:rPr lang="en-US" sz="1200" dirty="0">
                          <a:solidFill>
                            <a:srgbClr val="01727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 dirty="0">
                          <a:solidFill>
                            <a:srgbClr val="01727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Senior Director MGA Information Management</a:t>
                      </a:r>
                      <a:endParaRPr sz="1200" dirty="0">
                        <a:solidFill>
                          <a:srgbClr val="017277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Aubrey Walter</a:t>
                      </a:r>
                      <a:b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vTools Project Manager</a:t>
                      </a:r>
                      <a:endParaRPr sz="11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Ray Umali</a:t>
                      </a:r>
                      <a:b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EWH, Surveys, Open Water</a:t>
                      </a:r>
                      <a:endParaRPr sz="11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Kimberly Dante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Oracle Service Cloud</a:t>
                      </a:r>
                      <a:endParaRPr sz="11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Eugene Khusid – ITCO Staff Support,</a:t>
                      </a:r>
                      <a:r>
                        <a:rPr lang="en-US" sz="1100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IBP, Collabratec</a:t>
                      </a:r>
                      <a:endParaRPr sz="11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Jesse Mueller </a:t>
                      </a:r>
                      <a:b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vTools Developer</a:t>
                      </a:r>
                      <a:endParaRPr sz="11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Dorothy Norman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Operations Specialist</a:t>
                      </a:r>
                      <a:endParaRPr sz="11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Mona Li </a:t>
                      </a:r>
                      <a:b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Manager</a:t>
                      </a:r>
                      <a:endParaRPr sz="11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Terence Martinez </a:t>
                      </a:r>
                      <a:b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 Analytics, eNotice,</a:t>
                      </a:r>
                      <a:r>
                        <a:rPr lang="en-US" sz="1100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WebEx</a:t>
                      </a:r>
                      <a:endParaRPr sz="11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Stacey Waters</a:t>
                      </a:r>
                      <a:br>
                        <a:rPr lang="en-US" sz="1100" dirty="0"/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Manager</a:t>
                      </a:r>
                      <a:endParaRPr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48" y="3240931"/>
            <a:ext cx="886768" cy="909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C9C23-A3C8-D595-7FD8-F80763CAC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921" y="3208560"/>
            <a:ext cx="928446" cy="944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E1469C-6261-B8DD-3635-AC0F33ACDA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5274" y="3249372"/>
            <a:ext cx="903195" cy="903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1CC4B7-B998-A8AA-0A4C-1357326564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9584" y="3249372"/>
            <a:ext cx="901143" cy="901143"/>
          </a:xfrm>
          <a:prstGeom prst="rect">
            <a:avLst/>
          </a:prstGeom>
        </p:spPr>
      </p:pic>
      <p:sp>
        <p:nvSpPr>
          <p:cNvPr id="9" name="Google Shape;227;p32">
            <a:extLst>
              <a:ext uri="{FF2B5EF4-FFF2-40B4-BE49-F238E27FC236}">
                <a16:creationId xmlns:a16="http://schemas.microsoft.com/office/drawing/2014/main" id="{4F864347-9FB4-6F2D-F1B5-F16F015AA664}"/>
              </a:ext>
            </a:extLst>
          </p:cNvPr>
          <p:cNvSpPr txBox="1"/>
          <p:nvPr/>
        </p:nvSpPr>
        <p:spPr>
          <a:xfrm>
            <a:off x="5949774" y="4145941"/>
            <a:ext cx="949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Kim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27;p32">
            <a:extLst>
              <a:ext uri="{FF2B5EF4-FFF2-40B4-BE49-F238E27FC236}">
                <a16:creationId xmlns:a16="http://schemas.microsoft.com/office/drawing/2014/main" id="{A6243F54-209C-0783-BA36-EFE5BBA5FCBD}"/>
              </a:ext>
            </a:extLst>
          </p:cNvPr>
          <p:cNvSpPr txBox="1"/>
          <p:nvPr/>
        </p:nvSpPr>
        <p:spPr>
          <a:xfrm>
            <a:off x="6936067" y="4161616"/>
            <a:ext cx="949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Dorothy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E0F8B4-6241-D5E2-B112-5A9FC48124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1360" y="3249372"/>
            <a:ext cx="708430" cy="901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9CC1C8-BC08-377D-3104-5F7FC4F0B0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7546" y="3266120"/>
            <a:ext cx="886447" cy="886447"/>
          </a:xfrm>
          <a:prstGeom prst="rect">
            <a:avLst/>
          </a:prstGeom>
        </p:spPr>
      </p:pic>
      <p:sp>
        <p:nvSpPr>
          <p:cNvPr id="13" name="Google Shape;230;p32">
            <a:extLst>
              <a:ext uri="{FF2B5EF4-FFF2-40B4-BE49-F238E27FC236}">
                <a16:creationId xmlns:a16="http://schemas.microsoft.com/office/drawing/2014/main" id="{4BF15484-63F0-07BE-0476-5381519C82A1}"/>
              </a:ext>
            </a:extLst>
          </p:cNvPr>
          <p:cNvSpPr txBox="1"/>
          <p:nvPr/>
        </p:nvSpPr>
        <p:spPr>
          <a:xfrm>
            <a:off x="3105820" y="4144736"/>
            <a:ext cx="949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Ray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D0A9B-9DFB-C5F4-B8C5-BD93B02561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14943" y="3227080"/>
            <a:ext cx="708430" cy="917656"/>
          </a:xfrm>
          <a:prstGeom prst="rect">
            <a:avLst/>
          </a:prstGeom>
        </p:spPr>
      </p:pic>
      <p:sp>
        <p:nvSpPr>
          <p:cNvPr id="4" name="Google Shape;227;p32">
            <a:extLst>
              <a:ext uri="{FF2B5EF4-FFF2-40B4-BE49-F238E27FC236}">
                <a16:creationId xmlns:a16="http://schemas.microsoft.com/office/drawing/2014/main" id="{322D92F5-B397-B7F6-3C6A-AA18071B4117}"/>
              </a:ext>
            </a:extLst>
          </p:cNvPr>
          <p:cNvSpPr txBox="1"/>
          <p:nvPr/>
        </p:nvSpPr>
        <p:spPr>
          <a:xfrm>
            <a:off x="7694258" y="4155874"/>
            <a:ext cx="949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Stacey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707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BF67-8718-42D6-B7D9-9497D564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D7B25-445D-4CE2-9CA3-EB9E33156C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linkClick r:id="rId2"/>
              </a:rPr>
              <a:t>vTools Homepage</a:t>
            </a:r>
            <a:r>
              <a:rPr lang="en-US" dirty="0"/>
              <a:t> - information about vTools and other services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linkClick r:id="rId3"/>
              </a:rPr>
              <a:t>vTools Knowledgebase</a:t>
            </a:r>
            <a:r>
              <a:rPr lang="en-US" dirty="0"/>
              <a:t> - tutorials and FAQs related to each vTools application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linkClick r:id="rId4"/>
              </a:rPr>
              <a:t>vTools Blog</a:t>
            </a:r>
            <a:r>
              <a:rPr lang="en-US" dirty="0"/>
              <a:t> - information regarding releases, patching, and outages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linkClick r:id="rId5"/>
              </a:rPr>
              <a:t>MGA Home Page</a:t>
            </a:r>
            <a:r>
              <a:rPr lang="en-US" dirty="0"/>
              <a:t> - information about MGA, operations, volunteer resources, and lots of other helpful things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linkClick r:id="rId6"/>
              </a:rPr>
              <a:t>Section Roster</a:t>
            </a:r>
            <a:r>
              <a:rPr lang="en-US" dirty="0"/>
              <a:t> - access to IEEE committee and board membership rosters throughout the organization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linkClick r:id="rId7"/>
              </a:rPr>
              <a:t>IEEE Annual Statistics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hlinkClick r:id="rId8"/>
              </a:rPr>
              <a:t>IEEE OU Analytics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Includes membership and subscriptions monthly statistics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Extensive map aggregate data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DD041-998D-4899-BB9B-EE59273223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B0F68-929D-461B-B90E-6BF4B98FE6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Some helpful websites/other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403805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4A2463-41F7-4779-ACB7-64A5D2795A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7F2D9-C6F3-473A-A807-D4B84A026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842963"/>
            <a:ext cx="69151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1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6A5CA-129F-4A6B-BCDE-95830FF6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vTools Home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50B3C-3008-40D2-BFD9-E82D9F945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7D4B0-351F-4A9A-A4EA-19478D9A25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4222C-90B0-7BE2-C040-B49CD12A5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279" y="487682"/>
            <a:ext cx="1731414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6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3DAF4-3C2A-4D67-9790-E3D052E14B4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82290" y="4654044"/>
            <a:ext cx="486659" cy="273844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3CD0A-4436-7038-C6C9-FE4F4351A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23" y="348869"/>
            <a:ext cx="5972579" cy="4518556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0C1236B8-C019-B780-7337-24E48530AE27}"/>
              </a:ext>
            </a:extLst>
          </p:cNvPr>
          <p:cNvSpPr txBox="1">
            <a:spLocks/>
          </p:cNvSpPr>
          <p:nvPr/>
        </p:nvSpPr>
        <p:spPr>
          <a:xfrm>
            <a:off x="6730044" y="252675"/>
            <a:ext cx="2163103" cy="266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1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https://vtools.ieee.org/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79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6A5CA-129F-4A6B-BCDE-95830FF6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vTools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50B3C-3008-40D2-BFD9-E82D9F945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7D4B0-351F-4A9A-A4EA-19478D9A25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5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165E-7DBC-4512-BE01-3B16DDDD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Access vTools Events?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0B2B1-6C4A-4C81-9A20-DA91CB2C37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 Executive Committee Members </a:t>
            </a:r>
          </a:p>
          <a:p>
            <a:r>
              <a:rPr lang="en-US" dirty="0"/>
              <a:t>Region Directors</a:t>
            </a:r>
          </a:p>
          <a:p>
            <a:r>
              <a:rPr lang="en-US" dirty="0"/>
              <a:t>Region-level Representatives (e.g. Students, YP, WIE)</a:t>
            </a:r>
          </a:p>
          <a:p>
            <a:r>
              <a:rPr lang="en-US" dirty="0"/>
              <a:t>Section Officers</a:t>
            </a:r>
          </a:p>
          <a:p>
            <a:pPr lvl="1"/>
            <a:r>
              <a:rPr lang="en-US" dirty="0"/>
              <a:t>Chair, Vice Chair, Secretary, Treasurer</a:t>
            </a:r>
          </a:p>
          <a:p>
            <a:pPr lvl="1"/>
            <a:r>
              <a:rPr lang="en-US" dirty="0"/>
              <a:t>Membership Development (MD) Chair</a:t>
            </a:r>
          </a:p>
          <a:p>
            <a:pPr lvl="1"/>
            <a:r>
              <a:rPr lang="en-US" dirty="0"/>
              <a:t>Newsletter Editors</a:t>
            </a:r>
          </a:p>
          <a:p>
            <a:pPr lvl="1"/>
            <a:r>
              <a:rPr lang="en-US" dirty="0"/>
              <a:t>SAMIEEE Recipient</a:t>
            </a:r>
          </a:p>
          <a:p>
            <a:pPr lvl="1"/>
            <a:r>
              <a:rPr lang="en-US" dirty="0"/>
              <a:t>Webmasters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275D0-0F56-42CA-BBBE-1027D7EAF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Council Officers</a:t>
            </a:r>
          </a:p>
          <a:p>
            <a:pPr lvl="1"/>
            <a:r>
              <a:rPr lang="en-US" dirty="0"/>
              <a:t>Chair, Vice Chair, Secretary, Treasurer</a:t>
            </a:r>
          </a:p>
          <a:p>
            <a:pPr lvl="1"/>
            <a:r>
              <a:rPr lang="en-US" dirty="0"/>
              <a:t>Membership Development (MD) Chair</a:t>
            </a:r>
          </a:p>
          <a:p>
            <a:r>
              <a:rPr lang="en-US" dirty="0"/>
              <a:t>Chapter Chairs</a:t>
            </a:r>
          </a:p>
          <a:p>
            <a:r>
              <a:rPr lang="en-US" dirty="0"/>
              <a:t>Student Branch Chairs and Branch Chapter Chairs</a:t>
            </a:r>
          </a:p>
          <a:p>
            <a:r>
              <a:rPr lang="en-US" dirty="0"/>
              <a:t>HKN Executive Committee Members (includes Advisor, Counselor)</a:t>
            </a:r>
          </a:p>
          <a:p>
            <a:r>
              <a:rPr lang="en-US" dirty="0"/>
              <a:t>vTools Coordinators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DA629-9BED-4654-86F4-DCD0B5C3DD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4F7B20-2311-4B1D-BDEF-D36174E10D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Automatic access is granted for the following roles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ED16A-4D6D-46ED-ACD5-A1475D7933D8}"/>
              </a:ext>
            </a:extLst>
          </p:cNvPr>
          <p:cNvSpPr txBox="1"/>
          <p:nvPr/>
        </p:nvSpPr>
        <p:spPr>
          <a:xfrm>
            <a:off x="768949" y="4674860"/>
            <a:ext cx="3187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* Does not require active IEEE membership</a:t>
            </a:r>
          </a:p>
        </p:txBody>
      </p:sp>
    </p:spTree>
    <p:extLst>
      <p:ext uri="{BB962C8B-B14F-4D97-AF65-F5344CB8AC3E}">
        <p14:creationId xmlns:p14="http://schemas.microsoft.com/office/powerpoint/2010/main" val="255863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32D3-77B5-448B-B3FC-DE73A86D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B5C6C-AF33-47C9-A110-830388956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4533010" cy="3357145"/>
          </a:xfrm>
        </p:spPr>
        <p:txBody>
          <a:bodyPr>
            <a:normAutofit/>
          </a:bodyPr>
          <a:lstStyle/>
          <a:p>
            <a:r>
              <a:rPr lang="en-US" dirty="0"/>
              <a:t>Create and Promote Local Meetings and Events</a:t>
            </a:r>
          </a:p>
          <a:p>
            <a:r>
              <a:rPr lang="en-US" dirty="0"/>
              <a:t>Send eNotice Invitations</a:t>
            </a:r>
          </a:p>
          <a:p>
            <a:r>
              <a:rPr lang="en-US" dirty="0"/>
              <a:t>Search / Manage Events</a:t>
            </a:r>
          </a:p>
          <a:p>
            <a:r>
              <a:rPr lang="en-US" dirty="0"/>
              <a:t>Report meetings/events to IEEE headquarters (L31)</a:t>
            </a:r>
          </a:p>
          <a:p>
            <a:r>
              <a:rPr lang="en-US" dirty="0"/>
              <a:t>Utilize data feeds for website calendars</a:t>
            </a:r>
          </a:p>
          <a:p>
            <a:r>
              <a:rPr lang="en-US" dirty="0"/>
              <a:t>Promote on Twitter, Facebook, LinkedIn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D92FD-EA2A-4FAD-9998-883040031F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0E832-7BE5-402F-8AEC-C919AAEE0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https://events.vtools.ieee.org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2BA3C-C207-48D6-B147-6DF7D5912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595" y="1129936"/>
            <a:ext cx="3879851" cy="2848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73A10E-596D-47B9-AA00-38259606E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39" y="3639754"/>
            <a:ext cx="1610386" cy="22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32D3-77B5-448B-B3FC-DE73A86D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B5C6C-AF33-47C9-A110-830388956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5168901" cy="33571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 and Promote Local Meetings and Events</a:t>
            </a:r>
          </a:p>
          <a:p>
            <a:pPr lvl="1"/>
            <a:r>
              <a:rPr lang="en-US" dirty="0"/>
              <a:t>Sign in</a:t>
            </a:r>
          </a:p>
          <a:p>
            <a:pPr lvl="2"/>
            <a:r>
              <a:rPr lang="en-US" dirty="0"/>
              <a:t>You must be signed in to schedule an event</a:t>
            </a:r>
          </a:p>
          <a:p>
            <a:r>
              <a:rPr lang="en-US" dirty="0"/>
              <a:t>The list of Organizational Units is Presented</a:t>
            </a:r>
          </a:p>
          <a:p>
            <a:r>
              <a:rPr lang="en-US" dirty="0"/>
              <a:t>You can choose other OUs as co-hosts</a:t>
            </a:r>
          </a:p>
          <a:p>
            <a:r>
              <a:rPr lang="en-US" dirty="0"/>
              <a:t>Enter meeting details</a:t>
            </a:r>
          </a:p>
          <a:p>
            <a:pPr lvl="1"/>
            <a:r>
              <a:rPr lang="en-US" dirty="0"/>
              <a:t>Start and end time</a:t>
            </a:r>
          </a:p>
          <a:p>
            <a:pPr lvl="1"/>
            <a:r>
              <a:rPr lang="en-US" dirty="0"/>
              <a:t>Time Zone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Agenda</a:t>
            </a:r>
          </a:p>
          <a:p>
            <a:pPr lvl="1"/>
            <a:r>
              <a:rPr lang="en-US" dirty="0"/>
              <a:t>Key Words*</a:t>
            </a:r>
          </a:p>
          <a:p>
            <a:pPr lvl="1"/>
            <a:r>
              <a:rPr lang="en-US" dirty="0"/>
              <a:t>Location / Virtual Meeting Information</a:t>
            </a:r>
          </a:p>
          <a:p>
            <a:pPr lvl="1"/>
            <a:r>
              <a:rPr lang="en-US" dirty="0"/>
              <a:t>Speaker Information (new – add multiple speakers!)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D92FD-EA2A-4FAD-9998-883040031F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0E832-7BE5-402F-8AEC-C919AAEE0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https://events.vtools.ieee.org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73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32D3-77B5-448B-B3FC-DE73A86D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B5C6C-AF33-47C9-A110-830388956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Setup Registration</a:t>
            </a:r>
          </a:p>
          <a:p>
            <a:pPr lvl="1"/>
            <a:r>
              <a:rPr lang="en-US" dirty="0"/>
              <a:t>With or Without Fees</a:t>
            </a:r>
          </a:p>
          <a:p>
            <a:r>
              <a:rPr lang="en-US" dirty="0"/>
              <a:t>Collect registration fees</a:t>
            </a:r>
          </a:p>
          <a:p>
            <a:pPr lvl="1"/>
            <a:r>
              <a:rPr lang="en-US" dirty="0"/>
              <a:t>Connected to Concentration Banking Accounts (NextGen)</a:t>
            </a:r>
          </a:p>
          <a:p>
            <a:pPr lvl="1"/>
            <a:r>
              <a:rPr lang="en-US" dirty="0"/>
              <a:t>Monies collected are automatically deposited in the OU’s Concentration banking account</a:t>
            </a:r>
            <a:br>
              <a:rPr lang="en-US" dirty="0"/>
            </a:br>
            <a:r>
              <a:rPr lang="en-US" dirty="0"/>
              <a:t>Can be connected to local accounts outside of US and Canada</a:t>
            </a:r>
          </a:p>
          <a:p>
            <a:pPr lvl="1"/>
            <a:r>
              <a:rPr lang="en-US" dirty="0"/>
              <a:t>Both methods use PayPal as the Payment Processor </a:t>
            </a:r>
          </a:p>
          <a:p>
            <a:pPr lvl="1"/>
            <a:r>
              <a:rPr lang="en-US" dirty="0"/>
              <a:t>Fees can be based on member grade</a:t>
            </a:r>
          </a:p>
          <a:p>
            <a:pPr lvl="1"/>
            <a:r>
              <a:rPr lang="en-US" dirty="0"/>
              <a:t>Offer Early Bird period with special rates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D92FD-EA2A-4FAD-9998-883040031F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0E832-7BE5-402F-8AEC-C919AAEE0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https://events.vtools.ieee.org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99410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1674</TotalTime>
  <Words>1411</Words>
  <Application>Microsoft Office PowerPoint</Application>
  <PresentationFormat>On-screen Show (16:9)</PresentationFormat>
  <Paragraphs>240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LucidaGrande</vt:lpstr>
      <vt:lpstr>Merriweather Sans</vt:lpstr>
      <vt:lpstr>Noto Sans Symbols</vt:lpstr>
      <vt:lpstr>Wingdings</vt:lpstr>
      <vt:lpstr>Theme 1</vt:lpstr>
      <vt:lpstr>Information Management Update</vt:lpstr>
      <vt:lpstr>Agenda</vt:lpstr>
      <vt:lpstr>vTools Home Page</vt:lpstr>
      <vt:lpstr>PowerPoint Presentation</vt:lpstr>
      <vt:lpstr>vTools Events</vt:lpstr>
      <vt:lpstr>Who Can Access vTools Events?</vt:lpstr>
      <vt:lpstr>Events</vt:lpstr>
      <vt:lpstr>Events</vt:lpstr>
      <vt:lpstr>Events</vt:lpstr>
      <vt:lpstr>Events</vt:lpstr>
      <vt:lpstr>vTools</vt:lpstr>
      <vt:lpstr>PowerPoint Presentation</vt:lpstr>
      <vt:lpstr>Events</vt:lpstr>
      <vt:lpstr>Events</vt:lpstr>
      <vt:lpstr>G-Suite Transition</vt:lpstr>
      <vt:lpstr>GoogleApps@IEEE with Additional Storage</vt:lpstr>
      <vt:lpstr>GoogleApps@IEEE with Additional Storage</vt:lpstr>
      <vt:lpstr>GoogleApps@IEEE with Additional Storage</vt:lpstr>
      <vt:lpstr>Who We Are</vt:lpstr>
      <vt:lpstr>ITCO and vTools Chairs</vt:lpstr>
      <vt:lpstr>Committee Members</vt:lpstr>
      <vt:lpstr>Your IEEE Staff Support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Lori R Keller</cp:lastModifiedBy>
  <cp:revision>69</cp:revision>
  <dcterms:created xsi:type="dcterms:W3CDTF">2016-10-24T19:40:55Z</dcterms:created>
  <dcterms:modified xsi:type="dcterms:W3CDTF">2023-10-21T15:28:56Z</dcterms:modified>
</cp:coreProperties>
</file>