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24"/>
  </p:notesMasterIdLst>
  <p:sldIdLst>
    <p:sldId id="264" r:id="rId3"/>
    <p:sldId id="310" r:id="rId4"/>
    <p:sldId id="335" r:id="rId5"/>
    <p:sldId id="309" r:id="rId6"/>
    <p:sldId id="343" r:id="rId7"/>
    <p:sldId id="313" r:id="rId8"/>
    <p:sldId id="320" r:id="rId9"/>
    <p:sldId id="322" r:id="rId10"/>
    <p:sldId id="363" r:id="rId11"/>
    <p:sldId id="319" r:id="rId12"/>
    <p:sldId id="365" r:id="rId13"/>
    <p:sldId id="337" r:id="rId14"/>
    <p:sldId id="344" r:id="rId15"/>
    <p:sldId id="295" r:id="rId16"/>
    <p:sldId id="364" r:id="rId17"/>
    <p:sldId id="338" r:id="rId18"/>
    <p:sldId id="341" r:id="rId19"/>
    <p:sldId id="331" r:id="rId20"/>
    <p:sldId id="342" r:id="rId21"/>
    <p:sldId id="296" r:id="rId22"/>
    <p:sldId id="340"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B4E3"/>
    <a:srgbClr val="0066A1"/>
    <a:srgbClr val="0066FF"/>
    <a:srgbClr val="CC0033"/>
    <a:srgbClr val="75BD1C"/>
    <a:srgbClr val="2CB6C0"/>
    <a:srgbClr val="843380"/>
    <a:srgbClr val="00833C"/>
    <a:srgbClr val="004578"/>
    <a:srgbClr val="017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3945" autoAdjust="0"/>
  </p:normalViewPr>
  <p:slideViewPr>
    <p:cSldViewPr snapToGrid="0" snapToObjects="1">
      <p:cViewPr varScale="1">
        <p:scale>
          <a:sx n="88" d="100"/>
          <a:sy n="88" d="100"/>
        </p:scale>
        <p:origin x="776" y="64"/>
      </p:cViewPr>
      <p:guideLst>
        <p:guide orient="horz" pos="1620"/>
        <p:guide pos="2880"/>
      </p:guideLst>
    </p:cSldViewPr>
  </p:slideViewPr>
  <p:outlineViewPr>
    <p:cViewPr>
      <p:scale>
        <a:sx n="33" d="100"/>
        <a:sy n="33" d="100"/>
      </p:scale>
      <p:origin x="0" y="-20214"/>
    </p:cViewPr>
  </p:outlineViewPr>
  <p:notesTextViewPr>
    <p:cViewPr>
      <p:scale>
        <a:sx n="3" d="2"/>
        <a:sy n="3" d="2"/>
      </p:scale>
      <p:origin x="0" y="0"/>
    </p:cViewPr>
  </p:notesTextViewPr>
  <p:sorterViewPr>
    <p:cViewPr>
      <p:scale>
        <a:sx n="100" d="100"/>
        <a:sy n="100" d="100"/>
      </p:scale>
      <p:origin x="0" y="-2256"/>
    </p:cViewPr>
  </p:sorterViewPr>
  <p:notesViewPr>
    <p:cSldViewPr snapToGrid="0" snapToObjects="1" showGuides="1">
      <p:cViewPr varScale="1">
        <p:scale>
          <a:sx n="59" d="100"/>
          <a:sy n="59" d="100"/>
        </p:scale>
        <p:origin x="191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230922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87417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14</a:t>
            </a:fld>
            <a:endParaRPr lang="en-US"/>
          </a:p>
        </p:txBody>
      </p:sp>
    </p:spTree>
    <p:extLst>
      <p:ext uri="{BB962C8B-B14F-4D97-AF65-F5344CB8AC3E}">
        <p14:creationId xmlns:p14="http://schemas.microsoft.com/office/powerpoint/2010/main" val="383289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15</a:t>
            </a:fld>
            <a:endParaRPr lang="en-US"/>
          </a:p>
        </p:txBody>
      </p:sp>
    </p:spTree>
    <p:extLst>
      <p:ext uri="{BB962C8B-B14F-4D97-AF65-F5344CB8AC3E}">
        <p14:creationId xmlns:p14="http://schemas.microsoft.com/office/powerpoint/2010/main" val="2264061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2135012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3535866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20</a:t>
            </a:fld>
            <a:endParaRPr lang="en-US"/>
          </a:p>
        </p:txBody>
      </p:sp>
    </p:spTree>
    <p:extLst>
      <p:ext uri="{BB962C8B-B14F-4D97-AF65-F5344CB8AC3E}">
        <p14:creationId xmlns:p14="http://schemas.microsoft.com/office/powerpoint/2010/main" val="1100911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53745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2196462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170702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151046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3955017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259705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243226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7802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23175322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gif"/><Relationship Id="rId7"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gif"/><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99C26815-9CE1-844B-8E85-0B6571ED0AFC}"/>
              </a:ext>
            </a:extLst>
          </p:cNvPr>
          <p:cNvPicPr>
            <a:picLocks noChangeAspect="1"/>
          </p:cNvPicPr>
          <p:nvPr userDrawn="1"/>
        </p:nvPicPr>
        <p:blipFill>
          <a:blip r:embed="rId2"/>
          <a:stretch>
            <a:fillRect/>
          </a:stretch>
        </p:blipFill>
        <p:spPr>
          <a:xfrm>
            <a:off x="0" y="0"/>
            <a:ext cx="9143999" cy="5143500"/>
          </a:xfrm>
          <a:prstGeom prst="rect">
            <a:avLst/>
          </a:prstGeom>
        </p:spPr>
      </p:pic>
      <p:pic>
        <p:nvPicPr>
          <p:cNvPr id="57" name="Picture 56">
            <a:extLst>
              <a:ext uri="{FF2B5EF4-FFF2-40B4-BE49-F238E27FC236}">
                <a16:creationId xmlns:a16="http://schemas.microsoft.com/office/drawing/2014/main" id="{6C9818EA-C7C5-B340-BA13-888C90168C9B}"/>
              </a:ext>
            </a:extLst>
          </p:cNvPr>
          <p:cNvPicPr>
            <a:picLocks noChangeAspect="1"/>
          </p:cNvPicPr>
          <p:nvPr userDrawn="1"/>
        </p:nvPicPr>
        <p:blipFill>
          <a:blip r:embed="rId3"/>
          <a:stretch>
            <a:fillRect/>
          </a:stretch>
        </p:blipFill>
        <p:spPr>
          <a:xfrm>
            <a:off x="0" y="0"/>
            <a:ext cx="9143986" cy="511678"/>
          </a:xfrm>
          <a:prstGeom prst="rect">
            <a:avLst/>
          </a:prstGeom>
        </p:spPr>
      </p:pic>
      <p:pic>
        <p:nvPicPr>
          <p:cNvPr id="58" name="Picture 57">
            <a:extLst>
              <a:ext uri="{FF2B5EF4-FFF2-40B4-BE49-F238E27FC236}">
                <a16:creationId xmlns:a16="http://schemas.microsoft.com/office/drawing/2014/main" id="{C05105E2-8BF4-7740-B0BA-4A97B351A9F6}"/>
              </a:ext>
            </a:extLst>
          </p:cNvPr>
          <p:cNvPicPr>
            <a:picLocks noChangeAspect="1"/>
          </p:cNvPicPr>
          <p:nvPr userDrawn="1"/>
        </p:nvPicPr>
        <p:blipFill>
          <a:blip r:embed="rId3"/>
          <a:stretch>
            <a:fillRect/>
          </a:stretch>
        </p:blipFill>
        <p:spPr>
          <a:xfrm flipH="1" flipV="1">
            <a:off x="7" y="4638352"/>
            <a:ext cx="9143986" cy="511678"/>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1B4E3"/>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marR="0" indent="0" algn="l" defTabSz="685800" rtl="0" eaLnBrk="1" fontAlgn="auto" latinLnBrk="0" hangingPunct="1">
              <a:lnSpc>
                <a:spcPct val="90000"/>
              </a:lnSpc>
              <a:spcBef>
                <a:spcPts val="750"/>
              </a:spcBef>
              <a:spcAft>
                <a:spcPts val="0"/>
              </a:spcAft>
              <a:buClr>
                <a:srgbClr val="0066A1"/>
              </a:buClr>
              <a:buSzTx/>
              <a:buFont typeface="LucidaGrande" charset="0"/>
              <a:buNone/>
              <a:tabLst/>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0000"/>
              </a:lnSpc>
              <a:spcBef>
                <a:spcPts val="750"/>
              </a:spcBef>
              <a:spcAft>
                <a:spcPts val="0"/>
              </a:spcAft>
              <a:buClr>
                <a:srgbClr val="0066A1"/>
              </a:buClr>
              <a:buSzTx/>
              <a:buFont typeface="LucidaGrande" charset="0"/>
              <a:buNone/>
              <a:tabLst/>
              <a:defRPr/>
            </a:pPr>
            <a:r>
              <a:rPr lang="en-US" dirty="0">
                <a:effectLst/>
              </a:rPr>
              <a:t>Subtitle here — Delete this slide and use the next slide shown if you would like to edit the cover slide imagery.</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2500" y="4298205"/>
            <a:ext cx="912799" cy="509469"/>
          </a:xfrm>
          <a:prstGeom prst="rect">
            <a:avLst/>
          </a:prstGeom>
        </p:spPr>
      </p:pic>
      <p:pic>
        <p:nvPicPr>
          <p:cNvPr id="3" name="Picture 2">
            <a:extLst>
              <a:ext uri="{FF2B5EF4-FFF2-40B4-BE49-F238E27FC236}">
                <a16:creationId xmlns:a16="http://schemas.microsoft.com/office/drawing/2014/main" id="{08E6F537-CB6D-4946-B2D3-5EC07A1AE5E3}"/>
              </a:ext>
            </a:extLst>
          </p:cNvPr>
          <p:cNvPicPr>
            <a:picLocks noChangeAspect="1"/>
          </p:cNvPicPr>
          <p:nvPr userDrawn="1"/>
        </p:nvPicPr>
        <p:blipFill rotWithShape="1">
          <a:blip r:embed="rId5"/>
          <a:srcRect t="1285"/>
          <a:stretch/>
        </p:blipFill>
        <p:spPr>
          <a:xfrm>
            <a:off x="0" y="652462"/>
            <a:ext cx="1828800" cy="1828801"/>
          </a:xfrm>
          <a:prstGeom prst="rect">
            <a:avLst/>
          </a:prstGeom>
        </p:spPr>
      </p:pic>
      <p:pic>
        <p:nvPicPr>
          <p:cNvPr id="6" name="Picture 5">
            <a:extLst>
              <a:ext uri="{FF2B5EF4-FFF2-40B4-BE49-F238E27FC236}">
                <a16:creationId xmlns:a16="http://schemas.microsoft.com/office/drawing/2014/main" id="{D690931C-D1F2-C24E-8908-FED3A26EA5B2}"/>
              </a:ext>
            </a:extLst>
          </p:cNvPr>
          <p:cNvPicPr>
            <a:picLocks noChangeAspect="1"/>
          </p:cNvPicPr>
          <p:nvPr userDrawn="1"/>
        </p:nvPicPr>
        <p:blipFill>
          <a:blip r:embed="rId6"/>
          <a:stretch>
            <a:fillRect/>
          </a:stretch>
        </p:blipFill>
        <p:spPr>
          <a:xfrm>
            <a:off x="1828800" y="652463"/>
            <a:ext cx="1828800" cy="1828800"/>
          </a:xfrm>
          <a:prstGeom prst="rect">
            <a:avLst/>
          </a:prstGeom>
        </p:spPr>
      </p:pic>
      <p:pic>
        <p:nvPicPr>
          <p:cNvPr id="8" name="Picture 7">
            <a:extLst>
              <a:ext uri="{FF2B5EF4-FFF2-40B4-BE49-F238E27FC236}">
                <a16:creationId xmlns:a16="http://schemas.microsoft.com/office/drawing/2014/main" id="{5CBF4B2C-B9CE-E842-BD70-628CD0187AAD}"/>
              </a:ext>
            </a:extLst>
          </p:cNvPr>
          <p:cNvPicPr>
            <a:picLocks noChangeAspect="1"/>
          </p:cNvPicPr>
          <p:nvPr userDrawn="1"/>
        </p:nvPicPr>
        <p:blipFill>
          <a:blip r:embed="rId7"/>
          <a:stretch>
            <a:fillRect/>
          </a:stretch>
        </p:blipFill>
        <p:spPr>
          <a:xfrm>
            <a:off x="3657600" y="652463"/>
            <a:ext cx="1828800" cy="1828800"/>
          </a:xfrm>
          <a:prstGeom prst="rect">
            <a:avLst/>
          </a:prstGeom>
        </p:spPr>
      </p:pic>
      <p:pic>
        <p:nvPicPr>
          <p:cNvPr id="11" name="Picture 10">
            <a:extLst>
              <a:ext uri="{FF2B5EF4-FFF2-40B4-BE49-F238E27FC236}">
                <a16:creationId xmlns:a16="http://schemas.microsoft.com/office/drawing/2014/main" id="{850CF4F8-6A02-4541-B687-D4AAC8F7B3CF}"/>
              </a:ext>
            </a:extLst>
          </p:cNvPr>
          <p:cNvPicPr>
            <a:picLocks noChangeAspect="1"/>
          </p:cNvPicPr>
          <p:nvPr userDrawn="1"/>
        </p:nvPicPr>
        <p:blipFill>
          <a:blip r:embed="rId8"/>
          <a:stretch>
            <a:fillRect/>
          </a:stretch>
        </p:blipFill>
        <p:spPr>
          <a:xfrm>
            <a:off x="5486400" y="652463"/>
            <a:ext cx="1828800" cy="1828800"/>
          </a:xfrm>
          <a:prstGeom prst="rect">
            <a:avLst/>
          </a:prstGeom>
        </p:spPr>
      </p:pic>
      <p:pic>
        <p:nvPicPr>
          <p:cNvPr id="13" name="Picture 12">
            <a:extLst>
              <a:ext uri="{FF2B5EF4-FFF2-40B4-BE49-F238E27FC236}">
                <a16:creationId xmlns:a16="http://schemas.microsoft.com/office/drawing/2014/main" id="{7617BE73-2939-684E-B343-D8198ED821B5}"/>
              </a:ext>
            </a:extLst>
          </p:cNvPr>
          <p:cNvPicPr>
            <a:picLocks noChangeAspect="1"/>
          </p:cNvPicPr>
          <p:nvPr userDrawn="1"/>
        </p:nvPicPr>
        <p:blipFill>
          <a:blip r:embed="rId9"/>
          <a:stretch>
            <a:fillRect/>
          </a:stretch>
        </p:blipFill>
        <p:spPr>
          <a:xfrm>
            <a:off x="7315200" y="652463"/>
            <a:ext cx="1828800" cy="1828800"/>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C0CE-E6CE-3040-B5F2-85A9AF8B366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708E01-3956-5D44-9C10-09B792EF836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A37813-0E6A-BA41-A23A-6BEBA7200615}"/>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FBA14547-7657-644A-BACE-E97059040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3C4CC-1DD7-FB4F-91D1-C14471F0C90B}"/>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95893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5EB6-A2A4-D648-BE72-6C13FC1E5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721AB-254F-814A-80ED-EEDE6EE94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79E1-619E-8B43-B8AD-7F5A6A167FE2}"/>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95E47B88-C4FB-0E4F-93B0-37AD336A3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9BF06-57D9-404B-8E37-6001FC1A31D0}"/>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81190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6CFE-B8E8-7842-9D22-8DC8B877B9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B1F98E-95A9-6D4D-A996-C6D91FE7508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C66F66-1EB7-0640-B127-10DCC1327AD8}"/>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E35C4636-FC41-5246-90B9-CAED154BD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9F1B-29F0-8949-BDB7-F49EFEC67E0F}"/>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43997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Editable Imagery Cyan">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99C26815-9CE1-844B-8E85-0B6571ED0AFC}"/>
              </a:ext>
            </a:extLst>
          </p:cNvPr>
          <p:cNvPicPr>
            <a:picLocks noChangeAspect="1"/>
          </p:cNvPicPr>
          <p:nvPr userDrawn="1"/>
        </p:nvPicPr>
        <p:blipFill>
          <a:blip r:embed="rId2"/>
          <a:stretch>
            <a:fillRect/>
          </a:stretch>
        </p:blipFill>
        <p:spPr>
          <a:xfrm>
            <a:off x="0" y="-90487"/>
            <a:ext cx="9143999" cy="5143500"/>
          </a:xfrm>
          <a:prstGeom prst="rect">
            <a:avLst/>
          </a:prstGeom>
        </p:spPr>
      </p:pic>
      <p:pic>
        <p:nvPicPr>
          <p:cNvPr id="57" name="Picture 56">
            <a:extLst>
              <a:ext uri="{FF2B5EF4-FFF2-40B4-BE49-F238E27FC236}">
                <a16:creationId xmlns:a16="http://schemas.microsoft.com/office/drawing/2014/main" id="{6C9818EA-C7C5-B340-BA13-888C90168C9B}"/>
              </a:ext>
            </a:extLst>
          </p:cNvPr>
          <p:cNvPicPr>
            <a:picLocks noChangeAspect="1"/>
          </p:cNvPicPr>
          <p:nvPr userDrawn="1"/>
        </p:nvPicPr>
        <p:blipFill>
          <a:blip r:embed="rId3"/>
          <a:stretch>
            <a:fillRect/>
          </a:stretch>
        </p:blipFill>
        <p:spPr>
          <a:xfrm>
            <a:off x="0" y="0"/>
            <a:ext cx="9143986" cy="511678"/>
          </a:xfrm>
          <a:prstGeom prst="rect">
            <a:avLst/>
          </a:prstGeom>
        </p:spPr>
      </p:pic>
      <p:pic>
        <p:nvPicPr>
          <p:cNvPr id="58" name="Picture 57">
            <a:extLst>
              <a:ext uri="{FF2B5EF4-FFF2-40B4-BE49-F238E27FC236}">
                <a16:creationId xmlns:a16="http://schemas.microsoft.com/office/drawing/2014/main" id="{C05105E2-8BF4-7740-B0BA-4A97B351A9F6}"/>
              </a:ext>
            </a:extLst>
          </p:cNvPr>
          <p:cNvPicPr>
            <a:picLocks noChangeAspect="1"/>
          </p:cNvPicPr>
          <p:nvPr userDrawn="1"/>
        </p:nvPicPr>
        <p:blipFill>
          <a:blip r:embed="rId3"/>
          <a:stretch>
            <a:fillRect/>
          </a:stretch>
        </p:blipFill>
        <p:spPr>
          <a:xfrm flipH="1" flipV="1">
            <a:off x="7" y="4638352"/>
            <a:ext cx="9143986" cy="511678"/>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1B4E3"/>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2500" y="4298205"/>
            <a:ext cx="912799" cy="509469"/>
          </a:xfrm>
          <a:prstGeom prst="rect">
            <a:avLst/>
          </a:prstGeom>
        </p:spPr>
      </p:pic>
      <p:sp>
        <p:nvSpPr>
          <p:cNvPr id="5" name="Picture Placeholder 4">
            <a:extLst>
              <a:ext uri="{FF2B5EF4-FFF2-40B4-BE49-F238E27FC236}">
                <a16:creationId xmlns:a16="http://schemas.microsoft.com/office/drawing/2014/main" id="{FEC0097D-5F65-7645-A2BB-015056BB7ED0}"/>
              </a:ext>
            </a:extLst>
          </p:cNvPr>
          <p:cNvSpPr>
            <a:spLocks noGrp="1"/>
          </p:cNvSpPr>
          <p:nvPr>
            <p:ph type="pic" sz="quarter" idx="19" hasCustomPrompt="1"/>
          </p:nvPr>
        </p:nvSpPr>
        <p:spPr>
          <a:xfrm>
            <a:off x="0" y="652463"/>
            <a:ext cx="1828800" cy="1828800"/>
          </a:xfrm>
          <a:blipFill dpi="0" rotWithShape="1">
            <a:blip r:embed="rId5">
              <a:extLst>
                <a:ext uri="{28A0092B-C50C-407E-A947-70E740481C1C}">
                  <a14:useLocalDpi xmlns:a14="http://schemas.microsoft.com/office/drawing/2010/main" val="0"/>
                </a:ext>
              </a:extLst>
            </a:blip>
            <a:srcRect/>
            <a:stretch>
              <a:fillRect t="-2750"/>
            </a:stretch>
          </a:blipFill>
        </p:spPr>
        <p:txBody>
          <a:bodyPr anchor="ctr"/>
          <a:lstStyle>
            <a:lvl1pPr marL="0" indent="0" algn="ctr">
              <a:buNone/>
              <a:defRPr>
                <a:solidFill>
                  <a:schemeClr val="bg1"/>
                </a:solidFill>
              </a:defRPr>
            </a:lvl1pPr>
          </a:lstStyle>
          <a:p>
            <a:r>
              <a:rPr lang="en-US" dirty="0"/>
              <a:t>Insert Picture</a:t>
            </a:r>
          </a:p>
        </p:txBody>
      </p:sp>
      <p:sp>
        <p:nvSpPr>
          <p:cNvPr id="29" name="Picture Placeholder 4">
            <a:extLst>
              <a:ext uri="{FF2B5EF4-FFF2-40B4-BE49-F238E27FC236}">
                <a16:creationId xmlns:a16="http://schemas.microsoft.com/office/drawing/2014/main" id="{2C259DA1-93DC-574F-861E-628F6AC00D08}"/>
              </a:ext>
            </a:extLst>
          </p:cNvPr>
          <p:cNvSpPr>
            <a:spLocks noGrp="1"/>
          </p:cNvSpPr>
          <p:nvPr>
            <p:ph type="pic" sz="quarter" idx="21" hasCustomPrompt="1"/>
          </p:nvPr>
        </p:nvSpPr>
        <p:spPr>
          <a:xfrm>
            <a:off x="3657600" y="652463"/>
            <a:ext cx="1828800" cy="1828800"/>
          </a:xfrm>
          <a:blipFill dpi="0" rotWithShape="1">
            <a:blip r:embed="rId6">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30" name="Picture Placeholder 4">
            <a:extLst>
              <a:ext uri="{FF2B5EF4-FFF2-40B4-BE49-F238E27FC236}">
                <a16:creationId xmlns:a16="http://schemas.microsoft.com/office/drawing/2014/main" id="{003A422B-25BA-C842-827B-4326025CE40B}"/>
              </a:ext>
            </a:extLst>
          </p:cNvPr>
          <p:cNvSpPr>
            <a:spLocks noGrp="1"/>
          </p:cNvSpPr>
          <p:nvPr>
            <p:ph type="pic" sz="quarter" idx="22" hasCustomPrompt="1"/>
          </p:nvPr>
        </p:nvSpPr>
        <p:spPr>
          <a:xfrm>
            <a:off x="5486400" y="652463"/>
            <a:ext cx="1828800" cy="1828800"/>
          </a:xfrm>
          <a:blipFill dpi="0" rotWithShape="1">
            <a:blip r:embed="rId7">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31" name="Picture Placeholder 4">
            <a:extLst>
              <a:ext uri="{FF2B5EF4-FFF2-40B4-BE49-F238E27FC236}">
                <a16:creationId xmlns:a16="http://schemas.microsoft.com/office/drawing/2014/main" id="{82A4746B-00E8-BB49-8136-B20C952F6CEF}"/>
              </a:ext>
            </a:extLst>
          </p:cNvPr>
          <p:cNvSpPr>
            <a:spLocks noGrp="1"/>
          </p:cNvSpPr>
          <p:nvPr>
            <p:ph type="pic" sz="quarter" idx="23" hasCustomPrompt="1"/>
          </p:nvPr>
        </p:nvSpPr>
        <p:spPr>
          <a:xfrm>
            <a:off x="7315200" y="652463"/>
            <a:ext cx="1828800" cy="1828800"/>
          </a:xfrm>
          <a:blipFill dpi="0" rotWithShape="1">
            <a:blip r:embed="rId8">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15" name="Picture Placeholder 4">
            <a:extLst>
              <a:ext uri="{FF2B5EF4-FFF2-40B4-BE49-F238E27FC236}">
                <a16:creationId xmlns:a16="http://schemas.microsoft.com/office/drawing/2014/main" id="{566CCF21-146F-0A46-9B8E-3AB08080BCB5}"/>
              </a:ext>
            </a:extLst>
          </p:cNvPr>
          <p:cNvSpPr>
            <a:spLocks noGrp="1"/>
          </p:cNvSpPr>
          <p:nvPr>
            <p:ph type="pic" sz="quarter" idx="24" hasCustomPrompt="1"/>
          </p:nvPr>
        </p:nvSpPr>
        <p:spPr>
          <a:xfrm>
            <a:off x="1828800" y="655280"/>
            <a:ext cx="1828800" cy="1828800"/>
          </a:xfrm>
          <a:blipFill dpi="0" rotWithShape="1">
            <a:blip r:embed="rId9">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Tree>
    <p:extLst>
      <p:ext uri="{BB962C8B-B14F-4D97-AF65-F5344CB8AC3E}">
        <p14:creationId xmlns:p14="http://schemas.microsoft.com/office/powerpoint/2010/main" val="357544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D519-B564-3646-BD5F-1DEF5A726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1133C-4158-4347-B6D8-26003E2AD5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3A2AF-1927-5946-A05D-26EF98FAC86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658D21-9CBE-2A4B-980C-B7F46507D2AB}"/>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6" name="Footer Placeholder 5">
            <a:extLst>
              <a:ext uri="{FF2B5EF4-FFF2-40B4-BE49-F238E27FC236}">
                <a16:creationId xmlns:a16="http://schemas.microsoft.com/office/drawing/2014/main" id="{9BD3138D-412E-9F4A-BEF5-A31CCEEEA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E3217-BC8C-D24B-8F02-CDB9DCB7C9EE}"/>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530892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6C48-165C-E149-B1C4-BE0650E6ADF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02EDD1-7753-FA43-9EC7-56A024F8CCC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DCC7B9A-51E6-9C47-BCA3-59BBF566371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530E2D-A4DF-4F48-9B0A-4879E2D844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91947-62BB-0C40-BF20-91B637810E4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9D551-BAD1-A947-A23C-2F1F24227006}"/>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8" name="Footer Placeholder 7">
            <a:extLst>
              <a:ext uri="{FF2B5EF4-FFF2-40B4-BE49-F238E27FC236}">
                <a16:creationId xmlns:a16="http://schemas.microsoft.com/office/drawing/2014/main" id="{7D045999-CC52-F54C-AC31-8025D6CD6E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AB1B2-82A0-4440-BA48-46DD20EE1EFB}"/>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566448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ACDA-2B13-A14E-A2FB-0A584C2A0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FF0808-1171-3546-B982-21DA91BE0AC4}"/>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4" name="Footer Placeholder 3">
            <a:extLst>
              <a:ext uri="{FF2B5EF4-FFF2-40B4-BE49-F238E27FC236}">
                <a16:creationId xmlns:a16="http://schemas.microsoft.com/office/drawing/2014/main" id="{82E094DE-0F9B-4645-A845-36AA3D5E34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293B5-961A-7C40-BFC2-60A14661A02E}"/>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347062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92FD87-A286-554C-AF43-445C0AB7AD2B}"/>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3" name="Footer Placeholder 2">
            <a:extLst>
              <a:ext uri="{FF2B5EF4-FFF2-40B4-BE49-F238E27FC236}">
                <a16:creationId xmlns:a16="http://schemas.microsoft.com/office/drawing/2014/main" id="{8C8EDDBF-74BA-3C4F-B105-133309561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84FCD-2874-E543-AD0E-FBFD32CA314D}"/>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931794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8827-D187-4644-B949-4924A4CCBB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16FCDB-297B-3143-B423-8DC5BCEA0A7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E99E9-B0A3-1E4B-8E68-A1744D5E394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6F7AE6-4768-9246-A2D3-664F1D503F2C}"/>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6" name="Footer Placeholder 5">
            <a:extLst>
              <a:ext uri="{FF2B5EF4-FFF2-40B4-BE49-F238E27FC236}">
                <a16:creationId xmlns:a16="http://schemas.microsoft.com/office/drawing/2014/main" id="{17DC2BD4-B5FD-B442-9667-86B74C7E2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66A5D-1145-C44B-BF54-AB3DEE97993C}"/>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651600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565D-B56A-7C46-A449-7F76686330B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000BB0E-E146-5B43-89C1-58EC06DDCDA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B439938-5EBB-F147-819C-47C0196365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393425-7DD3-2B47-8519-CEDFADB386E4}"/>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6" name="Footer Placeholder 5">
            <a:extLst>
              <a:ext uri="{FF2B5EF4-FFF2-40B4-BE49-F238E27FC236}">
                <a16:creationId xmlns:a16="http://schemas.microsoft.com/office/drawing/2014/main" id="{4E8A7894-8BD9-2745-A8B7-3005DF3AA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450C2-AF28-354E-BD11-1391F75C8C6D}"/>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19749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E31C-8050-0641-B126-9B8028DBD9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62D7C-6B57-084B-A3BA-AEA470360A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7FB4-ED77-DA48-B3AC-FDD433251550}"/>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B1F88CCA-5866-5044-82C0-B0503FE6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57AD6-E1A3-264F-A302-14CC966FC662}"/>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647682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D3B2B-82A9-B047-A53E-057282D5597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BB725A-050A-0C4B-AE39-CC078846E32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894D7-B79E-A245-ADAC-0893BA96B62E}"/>
              </a:ext>
            </a:extLst>
          </p:cNvPr>
          <p:cNvSpPr>
            <a:spLocks noGrp="1"/>
          </p:cNvSpPr>
          <p:nvPr>
            <p:ph type="dt" sz="half" idx="10"/>
          </p:nvPr>
        </p:nvSpPr>
        <p:spPr/>
        <p:txBody>
          <a:body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BCF65713-8AB8-414A-B540-E6BD76447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8A27-4344-1940-91EF-932A9381C9E0}"/>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985895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069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Cya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0E60EF-3C4F-D348-AA1A-A5AEA08F7250}"/>
              </a:ext>
            </a:extLst>
          </p:cNvPr>
          <p:cNvPicPr>
            <a:picLocks noChangeAspect="1"/>
          </p:cNvPicPr>
          <p:nvPr userDrawn="1"/>
        </p:nvPicPr>
        <p:blipFill>
          <a:blip r:embed="rId2"/>
          <a:stretch>
            <a:fillRect/>
          </a:stretch>
        </p:blipFill>
        <p:spPr>
          <a:xfrm>
            <a:off x="0" y="0"/>
            <a:ext cx="9143999"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solidFill>
                  <a:srgbClr val="01B4E3"/>
                </a:solidFill>
              </a:defRPr>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a:extLst>
              <a:ext uri="{FF2B5EF4-FFF2-40B4-BE49-F238E27FC236}">
                <a16:creationId xmlns:a16="http://schemas.microsoft.com/office/drawing/2014/main" id="{3BBA2620-05E1-B341-AB9A-0BDD1E06D3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4800" y="4554213"/>
            <a:ext cx="904875" cy="264224"/>
          </a:xfrm>
          <a:prstGeom prst="rect">
            <a:avLst/>
          </a:prstGeom>
        </p:spPr>
      </p:pic>
      <p:pic>
        <p:nvPicPr>
          <p:cNvPr id="7" name="Picture 6">
            <a:extLst>
              <a:ext uri="{FF2B5EF4-FFF2-40B4-BE49-F238E27FC236}">
                <a16:creationId xmlns:a16="http://schemas.microsoft.com/office/drawing/2014/main" id="{90FFA711-7CD0-BC41-BB75-06D25BAF74DC}"/>
              </a:ext>
            </a:extLst>
          </p:cNvPr>
          <p:cNvPicPr>
            <a:picLocks noChangeAspect="1"/>
          </p:cNvPicPr>
          <p:nvPr userDrawn="1"/>
        </p:nvPicPr>
        <p:blipFill>
          <a:blip r:embed="rId4"/>
          <a:stretch>
            <a:fillRect/>
          </a:stretch>
        </p:blipFill>
        <p:spPr>
          <a:xfrm>
            <a:off x="0" y="0"/>
            <a:ext cx="9143986" cy="511678"/>
          </a:xfrm>
          <a:prstGeom prst="rect">
            <a:avLst/>
          </a:prstGeom>
        </p:spPr>
      </p:pic>
      <p:pic>
        <p:nvPicPr>
          <p:cNvPr id="8" name="Picture 7">
            <a:extLst>
              <a:ext uri="{FF2B5EF4-FFF2-40B4-BE49-F238E27FC236}">
                <a16:creationId xmlns:a16="http://schemas.microsoft.com/office/drawing/2014/main" id="{22581404-BB12-4545-9458-A5EC74D0046D}"/>
              </a:ext>
            </a:extLst>
          </p:cNvPr>
          <p:cNvPicPr>
            <a:picLocks noChangeAspect="1"/>
          </p:cNvPicPr>
          <p:nvPr userDrawn="1"/>
        </p:nvPicPr>
        <p:blipFill>
          <a:blip r:embed="rId4"/>
          <a:stretch>
            <a:fillRect/>
          </a:stretch>
        </p:blipFill>
        <p:spPr>
          <a:xfrm flipH="1" flipV="1">
            <a:off x="7" y="4638352"/>
            <a:ext cx="9143986" cy="511678"/>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924800" y="4554213"/>
            <a:ext cx="904875" cy="264224"/>
          </a:xfrm>
          <a:prstGeom prst="rect">
            <a:avLst/>
          </a:prstGeom>
        </p:spPr>
      </p:pic>
      <p:pic>
        <p:nvPicPr>
          <p:cNvPr id="25" name="Picture 24">
            <a:extLst>
              <a:ext uri="{FF2B5EF4-FFF2-40B4-BE49-F238E27FC236}">
                <a16:creationId xmlns:a16="http://schemas.microsoft.com/office/drawing/2014/main" id="{CE896709-C9F4-8143-99C2-3E63C3E23290}"/>
              </a:ext>
            </a:extLst>
          </p:cNvPr>
          <p:cNvPicPr>
            <a:picLocks noChangeAspect="1"/>
          </p:cNvPicPr>
          <p:nvPr userDrawn="1"/>
        </p:nvPicPr>
        <p:blipFill>
          <a:blip r:embed="rId19"/>
          <a:stretch>
            <a:fillRect/>
          </a:stretch>
        </p:blipFill>
        <p:spPr>
          <a:xfrm>
            <a:off x="-1" y="0"/>
            <a:ext cx="9143986" cy="511678"/>
          </a:xfrm>
          <a:prstGeom prst="rect">
            <a:avLst/>
          </a:prstGeom>
        </p:spPr>
      </p:pic>
      <p:pic>
        <p:nvPicPr>
          <p:cNvPr id="27" name="Picture 26">
            <a:extLst>
              <a:ext uri="{FF2B5EF4-FFF2-40B4-BE49-F238E27FC236}">
                <a16:creationId xmlns:a16="http://schemas.microsoft.com/office/drawing/2014/main" id="{9BA48B12-9FDF-BA44-95F8-1818F6A7CAAB}"/>
              </a:ext>
            </a:extLst>
          </p:cNvPr>
          <p:cNvPicPr>
            <a:picLocks noChangeAspect="1"/>
          </p:cNvPicPr>
          <p:nvPr userDrawn="1"/>
        </p:nvPicPr>
        <p:blipFill>
          <a:blip r:embed="rId19"/>
          <a:stretch>
            <a:fillRect/>
          </a:stretch>
        </p:blipFill>
        <p:spPr>
          <a:xfrm flipH="1" flipV="1">
            <a:off x="7" y="4638352"/>
            <a:ext cx="9143986" cy="511678"/>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3" r:id="rId3"/>
    <p:sldLayoutId id="2147483662" r:id="rId4"/>
    <p:sldLayoutId id="2147483675" r:id="rId5"/>
    <p:sldLayoutId id="2147483664" r:id="rId6"/>
    <p:sldLayoutId id="2147483674" r:id="rId7"/>
    <p:sldLayoutId id="2147483665" r:id="rId8"/>
    <p:sldLayoutId id="2147483676" r:id="rId9"/>
    <p:sldLayoutId id="2147483677" r:id="rId10"/>
    <p:sldLayoutId id="2147483678" r:id="rId11"/>
    <p:sldLayoutId id="2147483679" r:id="rId12"/>
    <p:sldLayoutId id="2147483667" r:id="rId13"/>
    <p:sldLayoutId id="2147483680" r:id="rId14"/>
    <p:sldLayoutId id="2147483682" r:id="rId15"/>
    <p:sldLayoutId id="2147483681" r:id="rId16"/>
  </p:sldLayoutIdLst>
  <p:hf hdr="0" ftr="0" dt="0"/>
  <p:txStyles>
    <p:titleStyle>
      <a:lvl1pPr algn="l" defTabSz="685800" rtl="0" eaLnBrk="1" latinLnBrk="0" hangingPunct="1">
        <a:lnSpc>
          <a:spcPct val="90000"/>
        </a:lnSpc>
        <a:spcBef>
          <a:spcPct val="0"/>
        </a:spcBef>
        <a:buNone/>
        <a:defRPr sz="2550" b="1" i="0" kern="1200">
          <a:solidFill>
            <a:srgbClr val="01B4E3"/>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525223-55E4-6A45-8273-053746A80667}"/>
              </a:ext>
            </a:extLst>
          </p:cNvPr>
          <p:cNvPicPr>
            <a:picLocks noChangeAspect="1"/>
          </p:cNvPicPr>
          <p:nvPr userDrawn="1"/>
        </p:nvPicPr>
        <p:blipFill>
          <a:blip r:embed="rId14"/>
          <a:srcRect/>
          <a:stretch/>
        </p:blipFill>
        <p:spPr>
          <a:xfrm>
            <a:off x="1" y="2145"/>
            <a:ext cx="9141287" cy="5141354"/>
          </a:xfrm>
          <a:prstGeom prst="rect">
            <a:avLst/>
          </a:prstGeom>
        </p:spPr>
      </p:pic>
      <p:sp>
        <p:nvSpPr>
          <p:cNvPr id="2" name="Title Placeholder 1">
            <a:extLst>
              <a:ext uri="{FF2B5EF4-FFF2-40B4-BE49-F238E27FC236}">
                <a16:creationId xmlns:a16="http://schemas.microsoft.com/office/drawing/2014/main" id="{053726E1-9C77-9941-888A-8AECE31B859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65AB4-744A-1346-859C-543C47E4933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48CFF-1320-3947-8A54-803EE0C2DBD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FDFA7F-AA7D-9141-A4E9-A245076E1998}" type="datetimeFigureOut">
              <a:rPr lang="en-US" smtClean="0"/>
              <a:t>10/13/2023</a:t>
            </a:fld>
            <a:endParaRPr lang="en-US"/>
          </a:p>
        </p:txBody>
      </p:sp>
      <p:sp>
        <p:nvSpPr>
          <p:cNvPr id="5" name="Footer Placeholder 4">
            <a:extLst>
              <a:ext uri="{FF2B5EF4-FFF2-40B4-BE49-F238E27FC236}">
                <a16:creationId xmlns:a16="http://schemas.microsoft.com/office/drawing/2014/main" id="{841739FB-49E0-344B-A725-F1AD58F4E9E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6B35B-42C3-CC47-A4F8-1235F15E215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56B059-8238-EF4D-8BB8-16B54A3168C4}" type="slidenum">
              <a:rPr lang="en-US" smtClean="0"/>
              <a:t>‹#›</a:t>
            </a:fld>
            <a:endParaRPr lang="en-US"/>
          </a:p>
        </p:txBody>
      </p:sp>
    </p:spTree>
    <p:extLst>
      <p:ext uri="{BB962C8B-B14F-4D97-AF65-F5344CB8AC3E}">
        <p14:creationId xmlns:p14="http://schemas.microsoft.com/office/powerpoint/2010/main" val="13622351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mailto:finance-solutions@ieee.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mailto:finance-solutions@ieee.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hyperlink" Target="mailto:mga-rebates@ieee.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eee-elearning.org/CL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t.sacks@ieee.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mailto:s.pandre@ieee.org" TargetMode="External"/><Relationship Id="rId5" Type="http://schemas.openxmlformats.org/officeDocument/2006/relationships/hyperlink" Target="mailto:v.li@ieee.org" TargetMode="External"/><Relationship Id="rId4" Type="http://schemas.openxmlformats.org/officeDocument/2006/relationships/hyperlink" Target="mailto:l.jesch@iee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ieee.org/nextgen"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finance-solutions@ieee.org" TargetMode="External"/><Relationship Id="rId5" Type="http://schemas.openxmlformats.org/officeDocument/2006/relationships/hyperlink" Target="https://docs.google.com/document/d/1TSDPgsF5rmtnVTQQyHPM51fC9sdAlNkU/edit?usp=sharing&amp;ouid=112530182410492452296&amp;rtpof=true&amp;sd=true" TargetMode="External"/><Relationship Id="rId4" Type="http://schemas.openxmlformats.org/officeDocument/2006/relationships/hyperlink" Target="https://officers.vtools.iee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officers.vtools.ieee.org/" TargetMode="External"/><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hyperlink" Target="mailto:nextgenbanking@ieee.org" TargetMode="External"/><Relationship Id="rId4" Type="http://schemas.openxmlformats.org/officeDocument/2006/relationships/hyperlink" Target="ieee.org/nextg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6;p1">
            <a:extLst>
              <a:ext uri="{FF2B5EF4-FFF2-40B4-BE49-F238E27FC236}">
                <a16:creationId xmlns:a16="http://schemas.microsoft.com/office/drawing/2014/main" id="{CB759A14-2313-45E8-9BEB-4E63F0A708D3}"/>
              </a:ext>
            </a:extLst>
          </p:cNvPr>
          <p:cNvSpPr txBox="1"/>
          <p:nvPr/>
        </p:nvSpPr>
        <p:spPr>
          <a:xfrm>
            <a:off x="436628" y="2181779"/>
            <a:ext cx="4871972" cy="38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i="0" u="none" strike="noStrike" cap="none" dirty="0">
                <a:solidFill>
                  <a:schemeClr val="accent1">
                    <a:lumMod val="75000"/>
                  </a:schemeClr>
                </a:solidFill>
                <a:latin typeface="Verdana" panose="020B0604030504040204" pitchFamily="34" charset="0"/>
                <a:ea typeface="Verdana" panose="020B0604030504040204" pitchFamily="34" charset="0"/>
                <a:cs typeface="Calibri"/>
                <a:sym typeface="Calibri"/>
              </a:rPr>
              <a:t>IEEE NextGen Financial Reporting</a:t>
            </a:r>
            <a:endParaRPr sz="1900" b="1" dirty="0">
              <a:solidFill>
                <a:schemeClr val="accent1">
                  <a:lumMod val="75000"/>
                </a:schemeClr>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E40ACF7-6F81-44C4-A4E3-CF9CFE21EEBC}"/>
              </a:ext>
            </a:extLst>
          </p:cNvPr>
          <p:cNvSpPr txBox="1"/>
          <p:nvPr/>
        </p:nvSpPr>
        <p:spPr>
          <a:xfrm>
            <a:off x="1111444" y="3790230"/>
            <a:ext cx="5120023" cy="838691"/>
          </a:xfrm>
          <a:prstGeom prst="rect">
            <a:avLst/>
          </a:prstGeom>
          <a:noFill/>
        </p:spPr>
        <p:txBody>
          <a:bodyPr wrap="square" rtlCol="0">
            <a:spAutoFit/>
          </a:bodyPr>
          <a:lstStyle/>
          <a:p>
            <a:pPr>
              <a:spcAft>
                <a:spcPts val="600"/>
              </a:spcAft>
            </a:pPr>
            <a:r>
              <a:rPr lang="en-US" sz="1350"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Lauren </a:t>
            </a:r>
            <a:r>
              <a:rPr lang="en-US" sz="1350" b="1" dirty="0" err="1">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Jesch</a:t>
            </a:r>
            <a:r>
              <a:rPr lang="en-US" sz="1350"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 </a:t>
            </a:r>
            <a:r>
              <a:rPr lang="en-US" sz="1300"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 </a:t>
            </a:r>
            <a:r>
              <a:rPr lang="en-US" sz="1150" dirty="0">
                <a:solidFill>
                  <a:schemeClr val="tx1">
                    <a:lumMod val="85000"/>
                    <a:lumOff val="15000"/>
                  </a:schemeClr>
                </a:solidFill>
                <a:latin typeface="Verdana" panose="020B0604030504040204" pitchFamily="34" charset="0"/>
                <a:ea typeface="Verdana" panose="020B0604030504040204" pitchFamily="34" charset="0"/>
                <a:cs typeface="Calibri" panose="020F0502020204030204" pitchFamily="34" charset="0"/>
              </a:rPr>
              <a:t>Financial Analyst, MGA BFS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5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Calibri" panose="020F0502020204030204" pitchFamily="34" charset="0"/>
              </a:rPr>
              <a:t>Vicky Li </a:t>
            </a:r>
            <a:r>
              <a:rPr kumimoji="0" lang="en-US" sz="13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en-US" sz="1150" b="0"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Calibri" panose="020F0502020204030204" pitchFamily="34" charset="0"/>
              </a:rPr>
              <a:t>Financial Analyst, MGA BFS</a:t>
            </a:r>
          </a:p>
          <a:p>
            <a:pPr>
              <a:spcAft>
                <a:spcPts val="600"/>
              </a:spcAft>
            </a:pPr>
            <a:endParaRPr lang="en-US" sz="1150" dirty="0">
              <a:solidFill>
                <a:schemeClr val="tx1">
                  <a:lumMod val="85000"/>
                  <a:lumOff val="15000"/>
                </a:schemeClr>
              </a:solidFill>
              <a:latin typeface="Verdana" panose="020B0604030504040204" pitchFamily="34" charset="0"/>
              <a:ea typeface="Verdana" panose="020B0604030504040204" pitchFamily="34" charset="0"/>
              <a:cs typeface="Calibri" panose="020F0502020204030204" pitchFamily="34" charset="0"/>
            </a:endParaRPr>
          </a:p>
        </p:txBody>
      </p:sp>
      <p:sp>
        <p:nvSpPr>
          <p:cNvPr id="5" name="Google Shape;216;p1">
            <a:extLst>
              <a:ext uri="{FF2B5EF4-FFF2-40B4-BE49-F238E27FC236}">
                <a16:creationId xmlns:a16="http://schemas.microsoft.com/office/drawing/2014/main" id="{DD4B9969-12C6-4CA9-93D9-52BDB4581E2B}"/>
              </a:ext>
            </a:extLst>
          </p:cNvPr>
          <p:cNvSpPr txBox="1"/>
          <p:nvPr/>
        </p:nvSpPr>
        <p:spPr>
          <a:xfrm>
            <a:off x="1959768" y="2571750"/>
            <a:ext cx="2062519" cy="38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i="0" u="none" strike="noStrike" cap="none" dirty="0">
                <a:solidFill>
                  <a:schemeClr val="accent1">
                    <a:lumMod val="75000"/>
                  </a:schemeClr>
                </a:solidFill>
                <a:latin typeface="Verdana" panose="020B0604030504040204" pitchFamily="34" charset="0"/>
                <a:ea typeface="Verdana" panose="020B0604030504040204" pitchFamily="34" charset="0"/>
                <a:cs typeface="Calibri"/>
                <a:sym typeface="Calibri"/>
              </a:rPr>
              <a:t>For </a:t>
            </a:r>
            <a:r>
              <a:rPr lang="en-US" sz="1900" b="1" dirty="0">
                <a:solidFill>
                  <a:schemeClr val="accent1">
                    <a:lumMod val="75000"/>
                  </a:schemeClr>
                </a:solidFill>
                <a:latin typeface="Verdana" panose="020B0604030504040204" pitchFamily="34" charset="0"/>
                <a:ea typeface="Verdana" panose="020B0604030504040204" pitchFamily="34" charset="0"/>
                <a:cs typeface="Calibri"/>
                <a:sym typeface="Calibri"/>
              </a:rPr>
              <a:t>Geo Units</a:t>
            </a:r>
            <a:endParaRPr sz="1900" b="1" dirty="0">
              <a:solidFill>
                <a:schemeClr val="accent1">
                  <a:lumMod val="75000"/>
                </a:schemeClr>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7C7F0C1-6189-4DB9-BBA4-75422AD29153}"/>
              </a:ext>
            </a:extLst>
          </p:cNvPr>
          <p:cNvSpPr txBox="1"/>
          <p:nvPr/>
        </p:nvSpPr>
        <p:spPr>
          <a:xfrm>
            <a:off x="4385733" y="4628921"/>
            <a:ext cx="1845734" cy="276999"/>
          </a:xfrm>
          <a:prstGeom prst="rect">
            <a:avLst/>
          </a:prstGeom>
          <a:noFill/>
        </p:spPr>
        <p:txBody>
          <a:bodyPr wrap="square">
            <a:spAutoFit/>
          </a:bodyPr>
          <a:lstStyle/>
          <a:p>
            <a:r>
              <a:rPr lang="en-US" sz="1200" b="1" dirty="0">
                <a:solidFill>
                  <a:schemeClr val="tx1">
                    <a:lumMod val="75000"/>
                    <a:lumOff val="25000"/>
                  </a:schemeClr>
                </a:solidFill>
                <a:latin typeface="Verdana" panose="020B0604030504040204" pitchFamily="34" charset="0"/>
                <a:ea typeface="Verdana" panose="020B0604030504040204" pitchFamily="34" charset="0"/>
              </a:rPr>
              <a:t>21 October 2023</a:t>
            </a:r>
          </a:p>
        </p:txBody>
      </p:sp>
    </p:spTree>
    <p:extLst>
      <p:ext uri="{BB962C8B-B14F-4D97-AF65-F5344CB8AC3E}">
        <p14:creationId xmlns:p14="http://schemas.microsoft.com/office/powerpoint/2010/main" val="103889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302381" y="295587"/>
            <a:ext cx="2539237"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10</a:t>
            </a:fld>
            <a:endParaRPr lang="en-US"/>
          </a:p>
        </p:txBody>
      </p:sp>
      <p:sp>
        <p:nvSpPr>
          <p:cNvPr id="7" name="Text Placeholder 2">
            <a:extLst>
              <a:ext uri="{FF2B5EF4-FFF2-40B4-BE49-F238E27FC236}">
                <a16:creationId xmlns:a16="http://schemas.microsoft.com/office/drawing/2014/main" id="{C79C3CA4-8CF9-4E29-9442-F58E961B66E5}"/>
              </a:ext>
            </a:extLst>
          </p:cNvPr>
          <p:cNvSpPr>
            <a:spLocks noGrp="1"/>
          </p:cNvSpPr>
          <p:nvPr>
            <p:ph type="body" idx="1"/>
          </p:nvPr>
        </p:nvSpPr>
        <p:spPr>
          <a:xfrm>
            <a:off x="4213185" y="1093662"/>
            <a:ext cx="4838461" cy="2399912"/>
          </a:xfrm>
        </p:spPr>
        <p:txBody>
          <a:bodyPr>
            <a:noAutofit/>
          </a:bodyPr>
          <a:lstStyle/>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ACH Payments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Check Payment </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Domestic Wire Payment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International Wire Payment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IC Payments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Account Balances – Cash Flows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Downloading Transactions into Excel format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Downloading Long-Term Investment Account Statements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Track Paper Checks</a:t>
            </a:r>
          </a:p>
        </p:txBody>
      </p:sp>
      <p:sp>
        <p:nvSpPr>
          <p:cNvPr id="6" name="TextBox 5">
            <a:extLst>
              <a:ext uri="{FF2B5EF4-FFF2-40B4-BE49-F238E27FC236}">
                <a16:creationId xmlns:a16="http://schemas.microsoft.com/office/drawing/2014/main" id="{5562439A-2217-41FD-8E33-6213FC7E3955}"/>
              </a:ext>
            </a:extLst>
          </p:cNvPr>
          <p:cNvSpPr txBox="1"/>
          <p:nvPr/>
        </p:nvSpPr>
        <p:spPr>
          <a:xfrm>
            <a:off x="424527" y="3916215"/>
            <a:ext cx="8627119" cy="553998"/>
          </a:xfrm>
          <a:prstGeom prst="rect">
            <a:avLst/>
          </a:prstGeom>
          <a:noFill/>
        </p:spPr>
        <p:txBody>
          <a:bodyPr wrap="square">
            <a:spAutoFit/>
          </a:bodyPr>
          <a:lstStyle/>
          <a:p>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If you need assistance with NextGen Banking, please send an email to the MGA Finance Team at </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finance-solutions@ieee.org</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We will be happy to assist you.</a:t>
            </a:r>
            <a:endParaRPr lang="en-US" sz="1500" dirty="0">
              <a:solidFill>
                <a:schemeClr val="tx1">
                  <a:lumMod val="75000"/>
                  <a:lumOff val="25000"/>
                </a:schemeClr>
              </a:solidFill>
            </a:endParaRPr>
          </a:p>
        </p:txBody>
      </p:sp>
      <p:pic>
        <p:nvPicPr>
          <p:cNvPr id="19" name="Picture 18">
            <a:extLst>
              <a:ext uri="{FF2B5EF4-FFF2-40B4-BE49-F238E27FC236}">
                <a16:creationId xmlns:a16="http://schemas.microsoft.com/office/drawing/2014/main" id="{6F17EF2F-02CA-4322-8E2A-5A71579CE28E}"/>
              </a:ext>
            </a:extLst>
          </p:cNvPr>
          <p:cNvPicPr>
            <a:picLocks noChangeAspect="1"/>
          </p:cNvPicPr>
          <p:nvPr/>
        </p:nvPicPr>
        <p:blipFill>
          <a:blip r:embed="rId4"/>
          <a:stretch>
            <a:fillRect/>
          </a:stretch>
        </p:blipFill>
        <p:spPr>
          <a:xfrm>
            <a:off x="373746" y="1093662"/>
            <a:ext cx="4058718" cy="2399912"/>
          </a:xfrm>
          <a:prstGeom prst="rect">
            <a:avLst/>
          </a:prstGeom>
        </p:spPr>
      </p:pic>
    </p:spTree>
    <p:extLst>
      <p:ext uri="{BB962C8B-B14F-4D97-AF65-F5344CB8AC3E}">
        <p14:creationId xmlns:p14="http://schemas.microsoft.com/office/powerpoint/2010/main" val="365162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302381" y="295587"/>
            <a:ext cx="2539237"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Budget Report</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11</a:t>
            </a:fld>
            <a:endParaRPr lang="en-US"/>
          </a:p>
        </p:txBody>
      </p:sp>
      <p:sp>
        <p:nvSpPr>
          <p:cNvPr id="7" name="Text Placeholder 2">
            <a:extLst>
              <a:ext uri="{FF2B5EF4-FFF2-40B4-BE49-F238E27FC236}">
                <a16:creationId xmlns:a16="http://schemas.microsoft.com/office/drawing/2014/main" id="{C79C3CA4-8CF9-4E29-9442-F58E961B66E5}"/>
              </a:ext>
            </a:extLst>
          </p:cNvPr>
          <p:cNvSpPr>
            <a:spLocks noGrp="1"/>
          </p:cNvSpPr>
          <p:nvPr>
            <p:ph type="body" idx="1"/>
          </p:nvPr>
        </p:nvSpPr>
        <p:spPr>
          <a:xfrm>
            <a:off x="4704081" y="1742749"/>
            <a:ext cx="4181477" cy="2634815"/>
          </a:xfrm>
        </p:spPr>
        <p:txBody>
          <a:bodyPr>
            <a:noAutofit/>
          </a:bodyPr>
          <a:lstStyle/>
          <a:p>
            <a:pPr marL="628650" lvl="1" indent="-285750">
              <a:buSzPct val="150000"/>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Budgets for the 2024 Reporting Period can be uploaded to the NextGen Financials Cloud starting on January 2, 2024 </a:t>
            </a:r>
          </a:p>
          <a:p>
            <a:pPr marL="628650" lvl="1" indent="-285750">
              <a:buSzPct val="150000"/>
              <a:buFont typeface="Arial" panose="020B0604020202020204" pitchFamily="34" charset="0"/>
              <a:buChar char="•"/>
            </a:pPr>
            <a:endParaRPr lang="en-US" sz="8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Due to the busy reporting season, no 2024 Budgets will be uploaded during the month of February 2024</a:t>
            </a:r>
          </a:p>
          <a:p>
            <a:pPr marL="628650" lvl="1" indent="-285750">
              <a:buSzPct val="150000"/>
              <a:buFont typeface="Arial" panose="020B0604020202020204" pitchFamily="34" charset="0"/>
              <a:buChar char="•"/>
            </a:pPr>
            <a:endParaRPr lang="en-US" sz="8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Budget uploads will resume starting on March 1, 2024</a:t>
            </a:r>
          </a:p>
        </p:txBody>
      </p:sp>
      <p:sp>
        <p:nvSpPr>
          <p:cNvPr id="6" name="TextBox 5">
            <a:extLst>
              <a:ext uri="{FF2B5EF4-FFF2-40B4-BE49-F238E27FC236}">
                <a16:creationId xmlns:a16="http://schemas.microsoft.com/office/drawing/2014/main" id="{5562439A-2217-41FD-8E33-6213FC7E3955}"/>
              </a:ext>
            </a:extLst>
          </p:cNvPr>
          <p:cNvSpPr txBox="1"/>
          <p:nvPr/>
        </p:nvSpPr>
        <p:spPr>
          <a:xfrm>
            <a:off x="258439" y="956149"/>
            <a:ext cx="8627119" cy="784830"/>
          </a:xfrm>
          <a:prstGeom prst="rect">
            <a:avLst/>
          </a:prstGeom>
          <a:noFill/>
        </p:spPr>
        <p:txBody>
          <a:bodyPr wrap="square">
            <a:spAutoFit/>
          </a:bodyPr>
          <a:lstStyle/>
          <a:p>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If you would like to upload the </a:t>
            </a:r>
            <a:r>
              <a:rPr kumimoji="0" lang="en-US" sz="15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2024</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Budget for your Geo Unit, please send an email requesting the </a:t>
            </a:r>
            <a:r>
              <a:rPr kumimoji="0" lang="en-US" sz="1500" b="1" i="0"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Budget Template</a:t>
            </a:r>
            <a:r>
              <a:rPr kumimoji="0" lang="en-US" sz="1500" b="0" i="0"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to the MGA Finance Team at </a:t>
            </a:r>
          </a:p>
          <a:p>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finance-solutions@ieee.org</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a:t>
            </a:r>
            <a:endParaRPr lang="en-US" sz="1500" dirty="0">
              <a:solidFill>
                <a:schemeClr val="tx1">
                  <a:lumMod val="75000"/>
                  <a:lumOff val="25000"/>
                </a:schemeClr>
              </a:solidFill>
            </a:endParaRPr>
          </a:p>
        </p:txBody>
      </p:sp>
      <p:pic>
        <p:nvPicPr>
          <p:cNvPr id="5" name="Picture 4">
            <a:extLst>
              <a:ext uri="{FF2B5EF4-FFF2-40B4-BE49-F238E27FC236}">
                <a16:creationId xmlns:a16="http://schemas.microsoft.com/office/drawing/2014/main" id="{0A5C302A-DA0C-CA78-E108-B92E8F1BB484}"/>
              </a:ext>
            </a:extLst>
          </p:cNvPr>
          <p:cNvPicPr>
            <a:picLocks noChangeAspect="1"/>
          </p:cNvPicPr>
          <p:nvPr/>
        </p:nvPicPr>
        <p:blipFill>
          <a:blip r:embed="rId4"/>
          <a:stretch>
            <a:fillRect/>
          </a:stretch>
        </p:blipFill>
        <p:spPr>
          <a:xfrm>
            <a:off x="547701" y="1975159"/>
            <a:ext cx="4256525" cy="2169993"/>
          </a:xfrm>
          <a:prstGeom prst="rect">
            <a:avLst/>
          </a:prstGeom>
        </p:spPr>
      </p:pic>
    </p:spTree>
    <p:extLst>
      <p:ext uri="{BB962C8B-B14F-4D97-AF65-F5344CB8AC3E}">
        <p14:creationId xmlns:p14="http://schemas.microsoft.com/office/powerpoint/2010/main" val="284600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1002961" y="277159"/>
            <a:ext cx="7138078" cy="493203"/>
          </a:xfrm>
        </p:spPr>
        <p:txBody>
          <a:bodyPr>
            <a:noAutofit/>
          </a:bodyPr>
          <a:lstStyle/>
          <a:p>
            <a:pPr marL="283464" indent="-283464" algn="ctr">
              <a:lnSpc>
                <a:spcPct val="100000"/>
              </a:lnSpc>
            </a:pPr>
            <a:r>
              <a:rPr lang="en-US" sz="2200" dirty="0">
                <a:solidFill>
                  <a:schemeClr val="accent5">
                    <a:lumMod val="75000"/>
                  </a:schemeClr>
                </a:solidFill>
                <a:latin typeface="Verdana" panose="020B0604030504040204" pitchFamily="34" charset="0"/>
                <a:ea typeface="Verdana" panose="020B0604030504040204" pitchFamily="34" charset="0"/>
              </a:rPr>
              <a:t>Bank Account Transaction Entries</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385321" y="783038"/>
            <a:ext cx="6592508" cy="1399628"/>
          </a:xfrm>
        </p:spPr>
        <p:txBody>
          <a:bodyPr>
            <a:normAutofit fontScale="92500"/>
          </a:bodyPr>
          <a:lstStyle/>
          <a:p>
            <a:pPr marL="342900" indent="-342900">
              <a:buFont typeface="Wingdings" panose="05000000000000000000" pitchFamily="2" charset="2"/>
              <a:buChar char="§"/>
            </a:pPr>
            <a:endParaRPr lang="en-US" sz="400" b="0" i="0" dirty="0">
              <a:solidFill>
                <a:schemeClr val="tx1">
                  <a:lumMod val="75000"/>
                  <a:lumOff val="25000"/>
                </a:schemeClr>
              </a:solidFill>
              <a:latin typeface="Verdana" panose="020B0604030504040204" pitchFamily="34" charset="0"/>
              <a:ea typeface="Verdana" panose="020B0604030504040204" pitchFamily="34" charset="0"/>
            </a:endParaRPr>
          </a:p>
          <a:p>
            <a:pPr marL="342900" indent="-342900">
              <a:lnSpc>
                <a:spcPct val="120000"/>
              </a:lnSpc>
              <a:buFont typeface="Wingdings" panose="05000000000000000000" pitchFamily="2" charset="2"/>
              <a:buChar char="§"/>
            </a:pPr>
            <a:r>
              <a:rPr lang="en-US" sz="1900" b="0" i="0" dirty="0">
                <a:solidFill>
                  <a:schemeClr val="tx1">
                    <a:lumMod val="75000"/>
                    <a:lumOff val="25000"/>
                  </a:schemeClr>
                </a:solidFill>
                <a:latin typeface="Verdana" panose="020B0604030504040204" pitchFamily="34" charset="0"/>
                <a:ea typeface="Verdana" panose="020B0604030504040204" pitchFamily="34" charset="0"/>
              </a:rPr>
              <a:t>The Bank Upload Template will be utilized to upload transactions from NextGen Banking and Local Bank Accounts to the NextGen Financials Cloud</a:t>
            </a:r>
          </a:p>
          <a:p>
            <a:pPr marL="342900" indent="-342900">
              <a:lnSpc>
                <a:spcPct val="120000"/>
              </a:lnSpc>
              <a:buFont typeface="Wingdings" panose="05000000000000000000" pitchFamily="2" charset="2"/>
              <a:buChar char="§"/>
            </a:pPr>
            <a:endParaRPr lang="en-US" sz="400" b="0" i="0" dirty="0">
              <a:solidFill>
                <a:schemeClr val="tx1">
                  <a:lumMod val="75000"/>
                  <a:lumOff val="25000"/>
                </a:schemeClr>
              </a:solidFill>
              <a:highlight>
                <a:srgbClr val="FFFF00"/>
              </a:highlight>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62D407-3AB3-4306-9B6E-B2F16F9D41F3}"/>
              </a:ext>
            </a:extLst>
          </p:cNvPr>
          <p:cNvSpPr txBox="1"/>
          <p:nvPr/>
        </p:nvSpPr>
        <p:spPr>
          <a:xfrm>
            <a:off x="385321" y="2296392"/>
            <a:ext cx="8485477" cy="2130199"/>
          </a:xfrm>
          <a:prstGeom prst="rect">
            <a:avLst/>
          </a:prstGeom>
          <a:noFill/>
        </p:spPr>
        <p:txBody>
          <a:bodyPr wrap="square">
            <a:spAutoFit/>
          </a:bodyPr>
          <a:lstStyle/>
          <a:p>
            <a:pPr marL="347472" marR="0" lvl="0" indent="-342900" algn="l" defTabSz="685800" rtl="0" eaLnBrk="1" fontAlgn="auto" latinLnBrk="0" hangingPunct="1">
              <a:lnSpc>
                <a:spcPct val="120000"/>
              </a:lnSpc>
              <a:spcBef>
                <a:spcPts val="750"/>
              </a:spcBef>
              <a:spcAft>
                <a:spcPts val="0"/>
              </a:spcAft>
              <a:buClr>
                <a:srgbClr val="0066A1"/>
              </a:buClr>
              <a:buSzTx/>
              <a:buFont typeface="Wingdings" panose="05000000000000000000" pitchFamily="2" charset="2"/>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CB Bank templates with all transactions as of Dec 31, 2023, and Local Bank Account templates will be sent to Geo Units starting on Jan </a:t>
            </a:r>
            <a:r>
              <a:rPr lang="en-US" dirty="0">
                <a:solidFill>
                  <a:schemeClr val="tx1">
                    <a:lumMod val="75000"/>
                    <a:lumOff val="25000"/>
                  </a:schemeClr>
                </a:solidFill>
                <a:latin typeface="Verdana" panose="020B0604030504040204" pitchFamily="34" charset="0"/>
                <a:ea typeface="Verdana" panose="020B0604030504040204" pitchFamily="34" charset="0"/>
              </a:rPr>
              <a:t>2</a:t>
            </a:r>
            <a:r>
              <a:rPr kumimoji="0" lang="en-US"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2024, including the following:</a:t>
            </a:r>
          </a:p>
          <a:p>
            <a:pPr marL="347472" marR="0" lvl="0" indent="-342900" algn="l" defTabSz="685800" rtl="0" eaLnBrk="1" fontAlgn="auto" latinLnBrk="0" hangingPunct="1">
              <a:lnSpc>
                <a:spcPct val="120000"/>
              </a:lnSpc>
              <a:spcBef>
                <a:spcPts val="750"/>
              </a:spcBef>
              <a:spcAft>
                <a:spcPts val="0"/>
              </a:spcAft>
              <a:buClr>
                <a:srgbClr val="0066A1"/>
              </a:buClr>
              <a:buSzTx/>
              <a:buFont typeface="Wingdings" panose="05000000000000000000" pitchFamily="2" charset="2"/>
              <a:buChar char="§"/>
              <a:tabLst/>
              <a:defRPr/>
            </a:pPr>
            <a:endParaRPr kumimoji="0" lang="en-US" sz="4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WBS Task &amp; Expenditure and Revenue Types Listings for each Geo Unit</a:t>
            </a: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Step-by-Step guide on how to complete the template</a:t>
            </a: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Information on where to send the complete templates</a:t>
            </a:r>
            <a:endParaRPr kumimoji="0" lang="en-US" sz="15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D8ABC44-6EEC-4272-9965-A7FF5C2B5C45}"/>
              </a:ext>
            </a:extLst>
          </p:cNvPr>
          <p:cNvPicPr>
            <a:picLocks noChangeAspect="1"/>
          </p:cNvPicPr>
          <p:nvPr/>
        </p:nvPicPr>
        <p:blipFill>
          <a:blip r:embed="rId3"/>
          <a:stretch>
            <a:fillRect/>
          </a:stretch>
        </p:blipFill>
        <p:spPr>
          <a:xfrm>
            <a:off x="7105986" y="949452"/>
            <a:ext cx="971550" cy="1066800"/>
          </a:xfrm>
          <a:prstGeom prst="rect">
            <a:avLst/>
          </a:prstGeom>
        </p:spPr>
      </p:pic>
    </p:spTree>
    <p:extLst>
      <p:ext uri="{BB962C8B-B14F-4D97-AF65-F5344CB8AC3E}">
        <p14:creationId xmlns:p14="http://schemas.microsoft.com/office/powerpoint/2010/main" val="353681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909241" y="71761"/>
            <a:ext cx="7138078" cy="493203"/>
          </a:xfrm>
        </p:spPr>
        <p:txBody>
          <a:bodyPr>
            <a:noAutofit/>
          </a:bodyPr>
          <a:lstStyle/>
          <a:p>
            <a:pPr marL="283464" indent="-283464" algn="ctr">
              <a:lnSpc>
                <a:spcPct val="100000"/>
              </a:lnSpc>
            </a:pPr>
            <a:r>
              <a:rPr lang="en-US" sz="2200" dirty="0">
                <a:solidFill>
                  <a:schemeClr val="accent5">
                    <a:lumMod val="75000"/>
                  </a:schemeClr>
                </a:solidFill>
                <a:latin typeface="Verdana" panose="020B0604030504040204" pitchFamily="34" charset="0"/>
                <a:ea typeface="Verdana" panose="020B0604030504040204" pitchFamily="34" charset="0"/>
              </a:rPr>
              <a:t>Bank Upload Template</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0C411E-4E25-4CB9-9E29-050AF9831104}"/>
              </a:ext>
            </a:extLst>
          </p:cNvPr>
          <p:cNvPicPr>
            <a:picLocks noChangeAspect="1"/>
          </p:cNvPicPr>
          <p:nvPr/>
        </p:nvPicPr>
        <p:blipFill>
          <a:blip r:embed="rId3"/>
          <a:stretch>
            <a:fillRect/>
          </a:stretch>
        </p:blipFill>
        <p:spPr>
          <a:xfrm>
            <a:off x="586183" y="719562"/>
            <a:ext cx="7784193" cy="3816819"/>
          </a:xfrm>
          <a:prstGeom prst="rect">
            <a:avLst/>
          </a:prstGeom>
        </p:spPr>
      </p:pic>
    </p:spTree>
    <p:extLst>
      <p:ext uri="{BB962C8B-B14F-4D97-AF65-F5344CB8AC3E}">
        <p14:creationId xmlns:p14="http://schemas.microsoft.com/office/powerpoint/2010/main" val="220550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400809" y="85653"/>
            <a:ext cx="2342381" cy="487016"/>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Tax Reporting</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385320" y="566684"/>
            <a:ext cx="8469313" cy="1642327"/>
          </a:xfrm>
        </p:spPr>
        <p:txBody>
          <a:bodyPr>
            <a:normAutofit fontScale="92500" lnSpcReduction="10000"/>
          </a:bodyPr>
          <a:lstStyle/>
          <a:p>
            <a:pPr>
              <a:lnSpc>
                <a:spcPct val="120000"/>
              </a:lnSpc>
              <a:spcBef>
                <a:spcPts val="0"/>
              </a:spcBef>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Payments such as awards, grants, honorariums, prizes, commission, hourly compensation, etc. must be reported to IEEE.</a:t>
            </a:r>
          </a:p>
          <a:p>
            <a:pPr marL="171450" indent="-171450">
              <a:lnSpc>
                <a:spcPct val="120000"/>
              </a:lnSpc>
              <a:spcBef>
                <a:spcPts val="0"/>
              </a:spcBef>
              <a:buClr>
                <a:schemeClr val="accent5">
                  <a:lumMod val="75000"/>
                </a:schemeClr>
              </a:buClr>
              <a:buFont typeface="Wingdings" panose="05000000000000000000" pitchFamily="2" charset="2"/>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Expense reimbursements should not be included as long as the receipts and supporting documents are attached to the expense report</a:t>
            </a:r>
          </a:p>
          <a:p>
            <a:pPr marL="171450" indent="-171450">
              <a:lnSpc>
                <a:spcPct val="120000"/>
              </a:lnSpc>
              <a:spcBef>
                <a:spcPts val="0"/>
              </a:spcBef>
              <a:buClr>
                <a:schemeClr val="accent5">
                  <a:lumMod val="75000"/>
                </a:schemeClr>
              </a:buClr>
              <a:buFont typeface="Wingdings" panose="05000000000000000000" pitchFamily="2" charset="2"/>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Each Form will have its own tile on the Volunteer Dashboard</a:t>
            </a:r>
          </a:p>
          <a:p>
            <a:pPr>
              <a:lnSpc>
                <a:spcPct val="120000"/>
              </a:lnSpc>
              <a:spcBef>
                <a:spcPts val="0"/>
              </a:spcBef>
              <a:buClr>
                <a:schemeClr val="accent5">
                  <a:lumMod val="75000"/>
                </a:schemeClr>
              </a:buCl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a:lnSpc>
                <a:spcPct val="120000"/>
              </a:lnSpc>
              <a:spcBef>
                <a:spcPts val="0"/>
              </a:spcBef>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14</a:t>
            </a:fld>
            <a:endParaRPr lang="en-US"/>
          </a:p>
        </p:txBody>
      </p:sp>
      <p:sp>
        <p:nvSpPr>
          <p:cNvPr id="6" name="TextBox 5">
            <a:extLst>
              <a:ext uri="{FF2B5EF4-FFF2-40B4-BE49-F238E27FC236}">
                <a16:creationId xmlns:a16="http://schemas.microsoft.com/office/drawing/2014/main" id="{DBC7F178-9BB4-49F8-9340-5FA8B176F1D2}"/>
              </a:ext>
            </a:extLst>
          </p:cNvPr>
          <p:cNvSpPr txBox="1"/>
          <p:nvPr/>
        </p:nvSpPr>
        <p:spPr>
          <a:xfrm>
            <a:off x="5188815" y="2352782"/>
            <a:ext cx="3746841" cy="1761893"/>
          </a:xfrm>
          <a:prstGeom prst="rect">
            <a:avLst/>
          </a:prstGeom>
          <a:noFill/>
        </p:spPr>
        <p:txBody>
          <a:bodyPr wrap="square">
            <a:spAutoFit/>
          </a:bodyPr>
          <a:lstStyle/>
          <a:p>
            <a:pPr marL="628650" marR="0" lvl="1" indent="-285750" algn="l" defTabSz="685800" rtl="0" eaLnBrk="1" fontAlgn="auto" latinLnBrk="0" hangingPunct="1">
              <a:lnSpc>
                <a:spcPct val="120000"/>
              </a:lnSpc>
              <a:spcBef>
                <a:spcPts val="0"/>
              </a:spcBef>
              <a:spcAft>
                <a:spcPts val="0"/>
              </a:spcAft>
              <a:buClr>
                <a:srgbClr val="4472C4">
                  <a:lumMod val="75000"/>
                </a:srgbClr>
              </a:buClr>
              <a:buSzTx/>
              <a:buBlip>
                <a:blip r:embed="rId3">
                  <a:extLst>
                    <a:ext uri="{96DAC541-7B7A-43D3-8B79-37D633B846F1}">
                      <asvg:svgBlip xmlns:asvg="http://schemas.microsoft.com/office/drawing/2016/SVG/main" r:embed="rId4"/>
                    </a:ext>
                  </a:extLst>
                </a:blip>
              </a:buBlip>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1099 forms should be completed by Geo Units in Regions 1-6</a:t>
            </a:r>
          </a:p>
          <a:p>
            <a:pPr marL="342900" marR="0" lvl="1" algn="l" defTabSz="685800" rtl="0" eaLnBrk="1" fontAlgn="auto" latinLnBrk="0" hangingPunct="1">
              <a:lnSpc>
                <a:spcPct val="120000"/>
              </a:lnSpc>
              <a:spcBef>
                <a:spcPts val="0"/>
              </a:spcBef>
              <a:spcAft>
                <a:spcPts val="0"/>
              </a:spcAft>
              <a:buClr>
                <a:srgbClr val="4472C4">
                  <a:lumMod val="75000"/>
                </a:srgbClr>
              </a:buClr>
              <a:buSzTx/>
              <a:tabLst/>
              <a:defRPr/>
            </a:pPr>
            <a:endParaRPr kumimoji="0" lang="en-US" sz="2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L="628650" marR="0" lvl="1" indent="-285750" algn="l" defTabSz="685800" rtl="0" eaLnBrk="1" fontAlgn="auto" latinLnBrk="0" hangingPunct="1">
              <a:lnSpc>
                <a:spcPct val="120000"/>
              </a:lnSpc>
              <a:spcBef>
                <a:spcPts val="0"/>
              </a:spcBef>
              <a:spcAft>
                <a:spcPts val="0"/>
              </a:spcAft>
              <a:buClr>
                <a:srgbClr val="4472C4">
                  <a:lumMod val="75000"/>
                </a:srgbClr>
              </a:buClr>
              <a:buSzTx/>
              <a:buBlip>
                <a:blip r:embed="rId3">
                  <a:extLst>
                    <a:ext uri="{96DAC541-7B7A-43D3-8B79-37D633B846F1}">
                      <asvg:svgBlip xmlns:asvg="http://schemas.microsoft.com/office/drawing/2016/SVG/main" r:embed="rId4"/>
                    </a:ext>
                  </a:extLst>
                </a:blip>
              </a:buBlip>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Grants &amp; Awards forms should be completed by Geo Units in Regions 7-10</a:t>
            </a:r>
          </a:p>
        </p:txBody>
      </p:sp>
      <p:sp>
        <p:nvSpPr>
          <p:cNvPr id="10" name="TextBox 9">
            <a:extLst>
              <a:ext uri="{FF2B5EF4-FFF2-40B4-BE49-F238E27FC236}">
                <a16:creationId xmlns:a16="http://schemas.microsoft.com/office/drawing/2014/main" id="{86168901-EF7A-4212-8D76-65FB5DCBBAF8}"/>
              </a:ext>
            </a:extLst>
          </p:cNvPr>
          <p:cNvSpPr txBox="1"/>
          <p:nvPr/>
        </p:nvSpPr>
        <p:spPr>
          <a:xfrm>
            <a:off x="651798" y="4385591"/>
            <a:ext cx="7280475" cy="307777"/>
          </a:xfrm>
          <a:prstGeom prst="rect">
            <a:avLst/>
          </a:prstGeom>
          <a:noFill/>
        </p:spPr>
        <p:txBody>
          <a:bodyPr wrap="square">
            <a:spAutoFit/>
          </a:bodyPr>
          <a:lstStyle/>
          <a:p>
            <a:pPr marL="283464" marR="0" lvl="0" indent="-283464"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10 January 2024 </a:t>
            </a:r>
            <a:r>
              <a:rPr kumimoji="0" lang="en-US" sz="14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is the deadline for Geo Units to submit the Tax forms</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endParaRPr>
          </a:p>
        </p:txBody>
      </p:sp>
      <p:pic>
        <p:nvPicPr>
          <p:cNvPr id="12" name="Picture 11">
            <a:extLst>
              <a:ext uri="{FF2B5EF4-FFF2-40B4-BE49-F238E27FC236}">
                <a16:creationId xmlns:a16="http://schemas.microsoft.com/office/drawing/2014/main" id="{7BE6C209-2CB4-4D32-8C38-6D5F6D9A244D}"/>
              </a:ext>
            </a:extLst>
          </p:cNvPr>
          <p:cNvPicPr>
            <a:picLocks noChangeAspect="1"/>
          </p:cNvPicPr>
          <p:nvPr/>
        </p:nvPicPr>
        <p:blipFill>
          <a:blip r:embed="rId5"/>
          <a:stretch>
            <a:fillRect/>
          </a:stretch>
        </p:blipFill>
        <p:spPr>
          <a:xfrm>
            <a:off x="497712" y="2298030"/>
            <a:ext cx="4900527" cy="1871399"/>
          </a:xfrm>
          <a:prstGeom prst="rect">
            <a:avLst/>
          </a:prstGeom>
        </p:spPr>
      </p:pic>
    </p:spTree>
    <p:extLst>
      <p:ext uri="{BB962C8B-B14F-4D97-AF65-F5344CB8AC3E}">
        <p14:creationId xmlns:p14="http://schemas.microsoft.com/office/powerpoint/2010/main" val="1549204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119952" y="107014"/>
            <a:ext cx="4904095" cy="487016"/>
          </a:xfrm>
        </p:spPr>
        <p:txBody>
          <a:bodyPr>
            <a:normAutofit fontScale="90000"/>
          </a:bodyPr>
          <a:lstStyle/>
          <a:p>
            <a:r>
              <a:rPr lang="en-US" sz="2000" dirty="0">
                <a:solidFill>
                  <a:schemeClr val="accent5">
                    <a:lumMod val="75000"/>
                  </a:schemeClr>
                </a:solidFill>
                <a:latin typeface="Verdana" panose="020B0604030504040204" pitchFamily="34" charset="0"/>
                <a:ea typeface="Verdana" panose="020B0604030504040204" pitchFamily="34" charset="0"/>
              </a:rPr>
              <a:t>MGA Compliance Documents Portal</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4240725" y="820447"/>
            <a:ext cx="4731153" cy="1920042"/>
          </a:xfrm>
        </p:spPr>
        <p:txBody>
          <a:bodyPr>
            <a:normAutofit/>
          </a:bodyPr>
          <a:lstStyle/>
          <a:p>
            <a:pPr>
              <a:lnSpc>
                <a:spcPct val="120000"/>
              </a:lnSpc>
              <a:spcBef>
                <a:spcPts val="0"/>
              </a:spcBef>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spcBef>
                <a:spcPts val="0"/>
              </a:spcBef>
              <a:buClr>
                <a:schemeClr val="accent5">
                  <a:lumMod val="75000"/>
                </a:schemeClr>
              </a:buClr>
              <a:buFont typeface="Wingdings" panose="05000000000000000000" pitchFamily="2" charset="2"/>
              <a:buChar char="§"/>
            </a:pPr>
            <a:r>
              <a:rPr lang="en-US" sz="1300" b="0" i="0" dirty="0">
                <a:solidFill>
                  <a:schemeClr val="tx1">
                    <a:lumMod val="75000"/>
                    <a:lumOff val="25000"/>
                  </a:schemeClr>
                </a:solidFill>
                <a:latin typeface="Verdana" panose="020B0604030504040204" pitchFamily="34" charset="0"/>
                <a:ea typeface="Verdana" panose="020B0604030504040204" pitchFamily="34" charset="0"/>
              </a:rPr>
              <a:t>Geo Units are required to submit the compliance documents to IEEE</a:t>
            </a:r>
          </a:p>
          <a:p>
            <a:pPr marL="285750" indent="-285750">
              <a:spcBef>
                <a:spcPts val="0"/>
              </a:spcBef>
              <a:buClr>
                <a:schemeClr val="accent5">
                  <a:lumMod val="75000"/>
                </a:schemeClr>
              </a:buClr>
              <a:buFont typeface="Wingdings" panose="05000000000000000000" pitchFamily="2" charset="2"/>
              <a:buChar char="§"/>
            </a:pPr>
            <a:endParaRPr lang="en-US" sz="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spcBef>
                <a:spcPts val="0"/>
              </a:spcBef>
              <a:buClr>
                <a:schemeClr val="accent5">
                  <a:lumMod val="75000"/>
                </a:schemeClr>
              </a:buClr>
              <a:buFont typeface="Wingdings" panose="05000000000000000000" pitchFamily="2" charset="2"/>
              <a:buChar char="§"/>
            </a:pPr>
            <a:r>
              <a:rPr lang="en-US" sz="1300" b="0" i="0" dirty="0">
                <a:solidFill>
                  <a:schemeClr val="tx1">
                    <a:lumMod val="75000"/>
                    <a:lumOff val="25000"/>
                  </a:schemeClr>
                </a:solidFill>
                <a:latin typeface="Verdana" panose="020B0604030504040204" pitchFamily="34" charset="0"/>
                <a:ea typeface="Verdana" panose="020B0604030504040204" pitchFamily="34" charset="0"/>
              </a:rPr>
              <a:t>The MGA Compliance Portal for the 2023 Financial Reporting period will be available for Geo Units from </a:t>
            </a:r>
            <a:r>
              <a:rPr lang="en-US" sz="1300" i="0" dirty="0">
                <a:solidFill>
                  <a:schemeClr val="tx1">
                    <a:lumMod val="75000"/>
                    <a:lumOff val="25000"/>
                  </a:schemeClr>
                </a:solidFill>
                <a:latin typeface="Verdana" panose="020B0604030504040204" pitchFamily="34" charset="0"/>
                <a:ea typeface="Verdana" panose="020B0604030504040204" pitchFamily="34" charset="0"/>
              </a:rPr>
              <a:t>January 1, 2024</a:t>
            </a:r>
            <a:r>
              <a:rPr lang="en-US" sz="1300" b="0" i="0" dirty="0">
                <a:solidFill>
                  <a:schemeClr val="tx1">
                    <a:lumMod val="75000"/>
                    <a:lumOff val="25000"/>
                  </a:schemeClr>
                </a:solidFill>
                <a:latin typeface="Verdana" panose="020B0604030504040204" pitchFamily="34" charset="0"/>
                <a:ea typeface="Verdana" panose="020B0604030504040204" pitchFamily="34" charset="0"/>
              </a:rPr>
              <a:t>, to </a:t>
            </a:r>
            <a:r>
              <a:rPr lang="en-US" sz="1300" i="0" dirty="0">
                <a:solidFill>
                  <a:schemeClr val="tx1">
                    <a:lumMod val="75000"/>
                    <a:lumOff val="25000"/>
                  </a:schemeClr>
                </a:solidFill>
                <a:latin typeface="Verdana" panose="020B0604030504040204" pitchFamily="34" charset="0"/>
                <a:ea typeface="Verdana" panose="020B0604030504040204" pitchFamily="34" charset="0"/>
              </a:rPr>
              <a:t>March 15, 2024</a:t>
            </a:r>
          </a:p>
          <a:p>
            <a:pPr marL="285750" indent="-285750">
              <a:spcBef>
                <a:spcPts val="0"/>
              </a:spcBef>
              <a:buClr>
                <a:schemeClr val="accent5">
                  <a:lumMod val="75000"/>
                </a:schemeClr>
              </a:buClr>
              <a:buFont typeface="Wingdings" panose="05000000000000000000" pitchFamily="2" charset="2"/>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spcBef>
                <a:spcPts val="0"/>
              </a:spcBef>
              <a:buClr>
                <a:schemeClr val="accent5">
                  <a:lumMod val="75000"/>
                </a:schemeClr>
              </a:buClr>
              <a:buFont typeface="Wingdings" panose="05000000000000000000" pitchFamily="2" charset="2"/>
              <a:buChar char="§"/>
            </a:pPr>
            <a:r>
              <a:rPr lang="en-US" sz="1300" b="0" i="0" dirty="0">
                <a:solidFill>
                  <a:schemeClr val="tx1">
                    <a:lumMod val="75000"/>
                    <a:lumOff val="25000"/>
                  </a:schemeClr>
                </a:solidFill>
                <a:latin typeface="Verdana" panose="020B0604030504040204" pitchFamily="34" charset="0"/>
                <a:ea typeface="Verdana" panose="020B0604030504040204" pitchFamily="34" charset="0"/>
              </a:rPr>
              <a:t>Access to the portal has been granted to Chairs, Vice Chairs, Treasurers, and Secretary Treasurers </a:t>
            </a: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15</a:t>
            </a:fld>
            <a:endParaRPr lang="en-US"/>
          </a:p>
        </p:txBody>
      </p:sp>
      <p:sp>
        <p:nvSpPr>
          <p:cNvPr id="5" name="Text Placeholder 2">
            <a:extLst>
              <a:ext uri="{FF2B5EF4-FFF2-40B4-BE49-F238E27FC236}">
                <a16:creationId xmlns:a16="http://schemas.microsoft.com/office/drawing/2014/main" id="{7C402519-E2EB-3393-BF28-85C0506C95BA}"/>
              </a:ext>
            </a:extLst>
          </p:cNvPr>
          <p:cNvSpPr txBox="1">
            <a:spLocks/>
          </p:cNvSpPr>
          <p:nvPr/>
        </p:nvSpPr>
        <p:spPr>
          <a:xfrm>
            <a:off x="449869" y="2966906"/>
            <a:ext cx="8599266" cy="1902850"/>
          </a:xfrm>
          <a:prstGeom prst="rect">
            <a:avLst/>
          </a:prstGeom>
        </p:spPr>
        <p:txBody>
          <a:bodyPr vert="horz" lIns="91440" tIns="45720" rIns="91440" bIns="45720" rtlCol="0">
            <a:normAutofit fontScale="77500" lnSpcReduction="20000"/>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mn-lt"/>
                <a:ea typeface="+mn-ea"/>
                <a:cs typeface="+mn-cs"/>
              </a:defRPr>
            </a:lvl1pPr>
            <a:lvl2pPr marL="342900" indent="0" algn="l" defTabSz="685800" rtl="0" eaLnBrk="1" latinLnBrk="0" hangingPunct="1">
              <a:lnSpc>
                <a:spcPct val="90000"/>
              </a:lnSpc>
              <a:spcBef>
                <a:spcPts val="375"/>
              </a:spcBef>
              <a:buClr>
                <a:srgbClr val="0066A1"/>
              </a:buClr>
              <a:buFont typeface="LucidaGrande"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0066A1"/>
              </a:buClr>
              <a:buFont typeface="Wingdings" charset="2"/>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0066A1"/>
              </a:buClr>
              <a:buFont typeface="Courier New"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120000"/>
              </a:lnSpc>
              <a:spcBef>
                <a:spcPts val="0"/>
              </a:spcBef>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a:lnSpc>
                <a:spcPct val="120000"/>
              </a:lnSpc>
              <a:spcBef>
                <a:spcPts val="0"/>
              </a:spcBef>
              <a:buClr>
                <a:schemeClr val="accent5">
                  <a:lumMod val="75000"/>
                </a:schemeClr>
              </a:buClr>
            </a:pPr>
            <a:r>
              <a:rPr lang="en-US" sz="1700" b="0" i="0" dirty="0">
                <a:solidFill>
                  <a:schemeClr val="tx1">
                    <a:lumMod val="75000"/>
                    <a:lumOff val="25000"/>
                  </a:schemeClr>
                </a:solidFill>
                <a:latin typeface="Verdana" panose="020B0604030504040204" pitchFamily="34" charset="0"/>
                <a:ea typeface="Verdana" panose="020B0604030504040204" pitchFamily="34" charset="0"/>
              </a:rPr>
              <a:t>The MGA Compliance portal includes the following:</a:t>
            </a:r>
          </a:p>
          <a:p>
            <a:pPr>
              <a:lnSpc>
                <a:spcPct val="120000"/>
              </a:lnSpc>
              <a:spcBef>
                <a:spcPts val="0"/>
              </a:spcBef>
              <a:buClr>
                <a:schemeClr val="accent5">
                  <a:lumMod val="75000"/>
                </a:schemeClr>
              </a:buClr>
            </a:pPr>
            <a:endParaRPr lang="en-US" sz="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Officer Information</a:t>
            </a:r>
            <a:r>
              <a:rPr lang="en-US" sz="1700" b="0" i="0" dirty="0">
                <a:solidFill>
                  <a:schemeClr val="tx1">
                    <a:lumMod val="75000"/>
                    <a:lumOff val="25000"/>
                  </a:schemeClr>
                </a:solidFill>
                <a:latin typeface="Verdana" panose="020B0604030504040204" pitchFamily="34" charset="0"/>
                <a:ea typeface="Verdana" panose="020B0604030504040204" pitchFamily="34" charset="0"/>
              </a:rPr>
              <a:t>: Treasurer &amp; Chair information</a:t>
            </a: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Audit Requirements</a:t>
            </a:r>
            <a:r>
              <a:rPr lang="en-US" sz="1700" b="0" i="0" dirty="0">
                <a:solidFill>
                  <a:schemeClr val="tx1">
                    <a:lumMod val="75000"/>
                    <a:lumOff val="25000"/>
                  </a:schemeClr>
                </a:solidFill>
                <a:latin typeface="Verdana" panose="020B0604030504040204" pitchFamily="34" charset="0"/>
                <a:ea typeface="Verdana" panose="020B0604030504040204" pitchFamily="34" charset="0"/>
              </a:rPr>
              <a:t>: Relevant information regarding requirements &amp; processes</a:t>
            </a: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Registration &amp; Tax Compliance</a:t>
            </a:r>
            <a:r>
              <a:rPr lang="en-US" sz="1700" b="0" i="0" dirty="0">
                <a:solidFill>
                  <a:schemeClr val="tx1">
                    <a:lumMod val="75000"/>
                    <a:lumOff val="25000"/>
                  </a:schemeClr>
                </a:solidFill>
                <a:latin typeface="Verdana" panose="020B0604030504040204" pitchFamily="34" charset="0"/>
                <a:ea typeface="Verdana" panose="020B0604030504040204" pitchFamily="34" charset="0"/>
              </a:rPr>
              <a:t>: Registrations with Government authorities, tax returns, etc. </a:t>
            </a: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Bank Account Disclosure</a:t>
            </a:r>
            <a:r>
              <a:rPr lang="en-US" sz="1700" b="0" i="0" dirty="0">
                <a:solidFill>
                  <a:schemeClr val="tx1">
                    <a:lumMod val="75000"/>
                    <a:lumOff val="25000"/>
                  </a:schemeClr>
                </a:solidFill>
                <a:latin typeface="Verdana" panose="020B0604030504040204" pitchFamily="34" charset="0"/>
                <a:ea typeface="Verdana" panose="020B0604030504040204" pitchFamily="34" charset="0"/>
              </a:rPr>
              <a:t>: Authorized Signers &amp; Local Bank Account statements </a:t>
            </a: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Additional Information</a:t>
            </a:r>
            <a:r>
              <a:rPr lang="en-US" sz="1700" b="0" i="0" dirty="0">
                <a:solidFill>
                  <a:schemeClr val="tx1">
                    <a:lumMod val="75000"/>
                    <a:lumOff val="25000"/>
                  </a:schemeClr>
                </a:solidFill>
                <a:latin typeface="Verdana" panose="020B0604030504040204" pitchFamily="34" charset="0"/>
                <a:ea typeface="Verdana" panose="020B0604030504040204" pitchFamily="34" charset="0"/>
              </a:rPr>
              <a:t>: Compensation to individuals, office space, non-cash assets</a:t>
            </a:r>
          </a:p>
          <a:p>
            <a:pPr marL="285750" indent="-285750">
              <a:lnSpc>
                <a:spcPct val="120000"/>
              </a:lnSpc>
              <a:spcBef>
                <a:spcPts val="0"/>
              </a:spcBef>
              <a:buClr>
                <a:schemeClr val="accent5">
                  <a:lumMod val="75000"/>
                </a:schemeClr>
              </a:buClr>
              <a:buFont typeface="Arial" panose="020B0604020202020204" pitchFamily="34" charset="0"/>
              <a:buChar char="•"/>
            </a:pPr>
            <a:r>
              <a:rPr lang="en-US" sz="1700" i="0" dirty="0">
                <a:solidFill>
                  <a:schemeClr val="accent5">
                    <a:lumMod val="75000"/>
                  </a:schemeClr>
                </a:solidFill>
                <a:latin typeface="Verdana" panose="020B0604030504040204" pitchFamily="34" charset="0"/>
                <a:ea typeface="Verdana" panose="020B0604030504040204" pitchFamily="34" charset="0"/>
              </a:rPr>
              <a:t>Conferences/Events</a:t>
            </a:r>
            <a:r>
              <a:rPr lang="en-US" sz="1700" b="0" i="0" dirty="0">
                <a:solidFill>
                  <a:schemeClr val="tx1">
                    <a:lumMod val="75000"/>
                    <a:lumOff val="25000"/>
                  </a:schemeClr>
                </a:solidFill>
                <a:latin typeface="Verdana" panose="020B0604030504040204" pitchFamily="34" charset="0"/>
                <a:ea typeface="Verdana" panose="020B0604030504040204" pitchFamily="34" charset="0"/>
              </a:rPr>
              <a:t>: Information regarding conferences sponsored by IEEE Societies </a:t>
            </a:r>
          </a:p>
        </p:txBody>
      </p:sp>
      <p:pic>
        <p:nvPicPr>
          <p:cNvPr id="8" name="Picture 7">
            <a:extLst>
              <a:ext uri="{FF2B5EF4-FFF2-40B4-BE49-F238E27FC236}">
                <a16:creationId xmlns:a16="http://schemas.microsoft.com/office/drawing/2014/main" id="{023E474B-1127-039B-6DDC-5E3E2F0F2048}"/>
              </a:ext>
            </a:extLst>
          </p:cNvPr>
          <p:cNvPicPr>
            <a:picLocks noChangeAspect="1"/>
          </p:cNvPicPr>
          <p:nvPr/>
        </p:nvPicPr>
        <p:blipFill>
          <a:blip r:embed="rId3"/>
          <a:stretch>
            <a:fillRect/>
          </a:stretch>
        </p:blipFill>
        <p:spPr>
          <a:xfrm>
            <a:off x="449869" y="668442"/>
            <a:ext cx="3751533" cy="2263022"/>
          </a:xfrm>
          <a:prstGeom prst="rect">
            <a:avLst/>
          </a:prstGeom>
        </p:spPr>
      </p:pic>
    </p:spTree>
    <p:extLst>
      <p:ext uri="{BB962C8B-B14F-4D97-AF65-F5344CB8AC3E}">
        <p14:creationId xmlns:p14="http://schemas.microsoft.com/office/powerpoint/2010/main" val="860919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1170459" y="441062"/>
            <a:ext cx="4063237" cy="380540"/>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Annual Financial Reporting</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311814" y="1439393"/>
            <a:ext cx="5707021" cy="1384995"/>
          </a:xfrm>
        </p:spPr>
        <p:txBody>
          <a:bodyPr>
            <a:normAutofit/>
          </a:bodyPr>
          <a:lstStyle/>
          <a:p>
            <a:pPr marL="285750" marR="0" lvl="0" indent="-285750" algn="l" defTabSz="914400" rtl="0" eaLnBrk="1" fontAlgn="auto" latinLnBrk="0" hangingPunct="1">
              <a:lnSpc>
                <a:spcPct val="100000"/>
              </a:lnSpc>
              <a:spcBef>
                <a:spcPts val="200"/>
              </a:spcBef>
              <a:spcAft>
                <a:spcPts val="0"/>
              </a:spcAft>
              <a:buClr>
                <a:srgbClr val="0066FF"/>
              </a:buClr>
              <a:buSzTx/>
              <a:buFont typeface="Wingdings" panose="05000000000000000000" pitchFamily="2" charset="2"/>
              <a:buChar char="§"/>
              <a:tabLst/>
              <a:defRPr/>
            </a:pPr>
            <a:r>
              <a:rPr kumimoji="0" lang="en-US" sz="13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Third Friday of February </a:t>
            </a:r>
            <a:r>
              <a:rPr lang="en-US" sz="1300" i="0" dirty="0">
                <a:solidFill>
                  <a:schemeClr val="tx1">
                    <a:lumMod val="75000"/>
                    <a:lumOff val="25000"/>
                  </a:schemeClr>
                </a:solidFill>
                <a:latin typeface="Verdana" panose="020B0604030504040204" pitchFamily="34" charset="0"/>
                <a:ea typeface="Verdana" panose="020B0604030504040204" pitchFamily="34" charset="0"/>
              </a:rPr>
              <a:t>(</a:t>
            </a:r>
            <a:r>
              <a:rPr kumimoji="0" lang="en-US" sz="13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16 February 2024</a:t>
            </a:r>
            <a:r>
              <a:rPr kumimoji="0" lang="en-US" sz="13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a:t>
            </a:r>
          </a:p>
          <a:p>
            <a:pPr marR="0" lvl="0" algn="l" defTabSz="914400" rtl="0" eaLnBrk="1" fontAlgn="auto" latinLnBrk="0" hangingPunct="1">
              <a:lnSpc>
                <a:spcPct val="100000"/>
              </a:lnSpc>
              <a:spcBef>
                <a:spcPts val="200"/>
              </a:spcBef>
              <a:spcAft>
                <a:spcPts val="0"/>
              </a:spcAft>
              <a:buClr>
                <a:srgbClr val="0066FF"/>
              </a:buClr>
              <a:buSzTx/>
              <a:tabLst/>
              <a:defRPr/>
            </a:pPr>
            <a:r>
              <a:rPr kumimoji="0" lang="en-US" sz="13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To qualify for the additional 10% rebate bonus</a:t>
            </a:r>
          </a:p>
          <a:p>
            <a:pPr marL="283464" marR="0" lvl="0" indent="-283464" algn="l" defTabSz="914400" rtl="0" eaLnBrk="1" fontAlgn="auto" latinLnBrk="0" hangingPunct="1">
              <a:lnSpc>
                <a:spcPct val="100000"/>
              </a:lnSpc>
              <a:spcBef>
                <a:spcPts val="200"/>
              </a:spcBef>
              <a:spcAft>
                <a:spcPts val="0"/>
              </a:spcAft>
              <a:buClr>
                <a:srgbClr val="5B9BD5">
                  <a:lumMod val="50000"/>
                </a:srgbClr>
              </a:buClr>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200"/>
              </a:spcBef>
              <a:spcAft>
                <a:spcPts val="0"/>
              </a:spcAft>
              <a:buClr>
                <a:srgbClr val="0066FF"/>
              </a:buClr>
              <a:buSzTx/>
              <a:buFont typeface="Wingdings" panose="05000000000000000000" pitchFamily="2" charset="2"/>
              <a:buChar char="§"/>
              <a:tabLst/>
              <a:defRPr/>
            </a:pPr>
            <a:r>
              <a:rPr kumimoji="0" lang="en-US" sz="13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Last Day of February (</a:t>
            </a:r>
            <a:r>
              <a:rPr kumimoji="0" lang="en-US" sz="13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29 February 2024</a:t>
            </a:r>
            <a:r>
              <a:rPr kumimoji="0" lang="en-US" sz="13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a:t>
            </a:r>
          </a:p>
          <a:p>
            <a:pPr marR="0" lvl="0" algn="l" defTabSz="914400" rtl="0" eaLnBrk="1" fontAlgn="auto" latinLnBrk="0" hangingPunct="1">
              <a:lnSpc>
                <a:spcPct val="100000"/>
              </a:lnSpc>
              <a:spcBef>
                <a:spcPts val="200"/>
              </a:spcBef>
              <a:spcAft>
                <a:spcPts val="0"/>
              </a:spcAft>
              <a:buClr>
                <a:srgbClr val="0066FF"/>
              </a:buClr>
              <a:buSzTx/>
              <a:tabLst/>
              <a:defRPr/>
            </a:pPr>
            <a:r>
              <a:rPr lang="en-US" sz="1300" b="0" i="0" dirty="0">
                <a:solidFill>
                  <a:schemeClr val="tx1">
                    <a:lumMod val="75000"/>
                    <a:lumOff val="25000"/>
                  </a:schemeClr>
                </a:solidFill>
                <a:latin typeface="Verdana" panose="020B0604030504040204" pitchFamily="34" charset="0"/>
                <a:ea typeface="Verdana" panose="020B0604030504040204" pitchFamily="34" charset="0"/>
              </a:rPr>
              <a:t>     </a:t>
            </a:r>
            <a:r>
              <a:rPr kumimoji="0" lang="en-US" sz="13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To qualify for a rebate</a:t>
            </a:r>
          </a:p>
          <a:p>
            <a:pPr marL="285750" marR="0" lvl="0" indent="-285750" algn="l" defTabSz="914400" rtl="0" eaLnBrk="1" fontAlgn="auto" latinLnBrk="0" hangingPunct="1">
              <a:lnSpc>
                <a:spcPct val="100000"/>
              </a:lnSpc>
              <a:spcBef>
                <a:spcPts val="0"/>
              </a:spcBef>
              <a:spcAft>
                <a:spcPts val="0"/>
              </a:spcAft>
              <a:buClr>
                <a:srgbClr val="5B9BD5">
                  <a:lumMod val="50000"/>
                </a:srgbClr>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R="0" lvl="0" algn="l" defTabSz="914400" rtl="0" eaLnBrk="1" fontAlgn="auto" latinLnBrk="0" hangingPunct="1">
              <a:lnSpc>
                <a:spcPct val="100000"/>
              </a:lnSpc>
              <a:spcBef>
                <a:spcPts val="0"/>
              </a:spcBef>
              <a:spcAft>
                <a:spcPts val="0"/>
              </a:spcAft>
              <a:buClr>
                <a:srgbClr val="5B9BD5">
                  <a:lumMod val="50000"/>
                </a:srgbClr>
              </a:buClr>
              <a:buSzTx/>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pic>
        <p:nvPicPr>
          <p:cNvPr id="6" name="Picture 5" descr="Spreadsheet and calculator">
            <a:extLst>
              <a:ext uri="{FF2B5EF4-FFF2-40B4-BE49-F238E27FC236}">
                <a16:creationId xmlns:a16="http://schemas.microsoft.com/office/drawing/2014/main" id="{0DBEC17D-E79B-43C4-9551-0AB37ACDE6A7}"/>
              </a:ext>
            </a:extLst>
          </p:cNvPr>
          <p:cNvPicPr>
            <a:picLocks noChangeAspect="1"/>
          </p:cNvPicPr>
          <p:nvPr/>
        </p:nvPicPr>
        <p:blipFill>
          <a:blip r:embed="rId2"/>
          <a:stretch>
            <a:fillRect/>
          </a:stretch>
        </p:blipFill>
        <p:spPr>
          <a:xfrm>
            <a:off x="6197419" y="2629625"/>
            <a:ext cx="2561260" cy="1707506"/>
          </a:xfrm>
          <a:prstGeom prst="rect">
            <a:avLst/>
          </a:prstGeom>
        </p:spPr>
      </p:pic>
      <p:pic>
        <p:nvPicPr>
          <p:cNvPr id="16" name="Picture 15" descr="Hourglass in spotlight">
            <a:extLst>
              <a:ext uri="{FF2B5EF4-FFF2-40B4-BE49-F238E27FC236}">
                <a16:creationId xmlns:a16="http://schemas.microsoft.com/office/drawing/2014/main" id="{2CA99E23-5030-486E-A87B-84867B92F296}"/>
              </a:ext>
            </a:extLst>
          </p:cNvPr>
          <p:cNvPicPr>
            <a:picLocks noChangeAspect="1"/>
          </p:cNvPicPr>
          <p:nvPr/>
        </p:nvPicPr>
        <p:blipFill>
          <a:blip r:embed="rId3"/>
          <a:stretch>
            <a:fillRect/>
          </a:stretch>
        </p:blipFill>
        <p:spPr>
          <a:xfrm>
            <a:off x="6197419" y="855107"/>
            <a:ext cx="2559749" cy="1707507"/>
          </a:xfrm>
          <a:prstGeom prst="rect">
            <a:avLst/>
          </a:prstGeom>
        </p:spPr>
      </p:pic>
      <p:sp>
        <p:nvSpPr>
          <p:cNvPr id="22" name="TextBox 21">
            <a:extLst>
              <a:ext uri="{FF2B5EF4-FFF2-40B4-BE49-F238E27FC236}">
                <a16:creationId xmlns:a16="http://schemas.microsoft.com/office/drawing/2014/main" id="{0B638319-4A93-4F25-BDBC-C021FE5E3BDC}"/>
              </a:ext>
            </a:extLst>
          </p:cNvPr>
          <p:cNvSpPr txBox="1"/>
          <p:nvPr/>
        </p:nvSpPr>
        <p:spPr>
          <a:xfrm>
            <a:off x="385321" y="2938766"/>
            <a:ext cx="5633514" cy="989630"/>
          </a:xfrm>
          <a:prstGeom prst="rect">
            <a:avLst/>
          </a:prstGeom>
          <a:noFill/>
        </p:spPr>
        <p:txBody>
          <a:bodyPr wrap="square">
            <a:spAutoFit/>
          </a:bodyPr>
          <a:lstStyle/>
          <a:p>
            <a:pPr marL="0" marR="0">
              <a:lnSpc>
                <a:spcPct val="115000"/>
              </a:lnSpc>
              <a:spcBef>
                <a:spcPts val="0"/>
              </a:spcBef>
              <a:spcAft>
                <a:spcPts val="0"/>
              </a:spcAft>
            </a:pPr>
            <a:r>
              <a:rPr lang="en-US" sz="1300" b="1" cap="small"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Note</a:t>
            </a:r>
            <a:r>
              <a:rPr lang="en-US" sz="1300" dirty="0">
                <a:effectLst/>
                <a:latin typeface="Verdana" panose="020B0604030504040204" pitchFamily="34" charset="0"/>
                <a:ea typeface="Verdana" panose="020B0604030504040204" pitchFamily="34" charset="0"/>
                <a:cs typeface="Times New Roman" panose="02020603050405020304" pitchFamily="18" charset="0"/>
              </a:rPr>
              <a:t>: </a:t>
            </a:r>
            <a:r>
              <a:rPr lang="en-US" sz="13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In addition to the financials, Geo Units must submit their Officer and Meeting reports in order to qualify for a rebate and 10% bonus.  For information regarding deadlines, please contact the MGA Rebate Coordinator at </a:t>
            </a:r>
            <a:r>
              <a:rPr lang="es-MX" sz="1300" b="1" u="sng"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4"/>
              </a:rPr>
              <a:t>mga-rebates@ieee.org</a:t>
            </a:r>
            <a:r>
              <a:rPr lang="es-MX" sz="1300" dirty="0">
                <a:effectLst/>
                <a:latin typeface="Verdana" panose="020B0604030504040204" pitchFamily="34" charset="0"/>
                <a:ea typeface="Verdana" panose="020B0604030504040204" pitchFamily="34" charset="0"/>
                <a:cs typeface="Times New Roman" panose="02020603050405020304" pitchFamily="18" charset="0"/>
              </a:rPr>
              <a:t>. </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DF00C7DA-AF89-421B-A97A-C3727CE48C33}"/>
              </a:ext>
            </a:extLst>
          </p:cNvPr>
          <p:cNvSpPr txBox="1"/>
          <p:nvPr/>
        </p:nvSpPr>
        <p:spPr>
          <a:xfrm>
            <a:off x="311814" y="1019337"/>
            <a:ext cx="4260186" cy="331309"/>
          </a:xfrm>
          <a:prstGeom prst="rect">
            <a:avLst/>
          </a:prstGeom>
          <a:noFill/>
        </p:spPr>
        <p:txBody>
          <a:bodyPr wrap="square">
            <a:spAutoFit/>
          </a:bodyPr>
          <a:lstStyle/>
          <a:p>
            <a:pPr marL="0" marR="0">
              <a:lnSpc>
                <a:spcPct val="115000"/>
              </a:lnSpc>
              <a:spcBef>
                <a:spcPts val="0"/>
              </a:spcBef>
              <a:spcAft>
                <a:spcPts val="0"/>
              </a:spcAft>
            </a:pPr>
            <a:r>
              <a:rPr lang="en-US" sz="1500" b="1" dirty="0">
                <a:solidFill>
                  <a:schemeClr val="accent5">
                    <a:lumMod val="75000"/>
                  </a:schemeClr>
                </a:solidFill>
                <a:effectLst/>
                <a:latin typeface="Verdana" panose="020B0604030504040204" pitchFamily="34" charset="0"/>
                <a:ea typeface="Verdana" panose="020B0604030504040204" pitchFamily="34" charset="0"/>
                <a:cs typeface="Times New Roman" panose="02020603050405020304" pitchFamily="18" charset="0"/>
              </a:rPr>
              <a:t>Deadlines for 2023 Reporting Period</a:t>
            </a:r>
          </a:p>
        </p:txBody>
      </p:sp>
    </p:spTree>
    <p:extLst>
      <p:ext uri="{BB962C8B-B14F-4D97-AF65-F5344CB8AC3E}">
        <p14:creationId xmlns:p14="http://schemas.microsoft.com/office/powerpoint/2010/main" val="204246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534594" y="194466"/>
            <a:ext cx="4074812" cy="487016"/>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Annual Financial Reporting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27AEDCB-6D72-493D-9C63-BE5331A235FC}"/>
              </a:ext>
            </a:extLst>
          </p:cNvPr>
          <p:cNvSpPr/>
          <p:nvPr/>
        </p:nvSpPr>
        <p:spPr>
          <a:xfrm>
            <a:off x="313444" y="1333553"/>
            <a:ext cx="4918311" cy="2304285"/>
          </a:xfrm>
          <a:prstGeom prst="rect">
            <a:avLst/>
          </a:prstGeom>
        </p:spPr>
        <p:txBody>
          <a:bodyPr wrap="square">
            <a:spAutoFit/>
          </a:bodyPr>
          <a:lstStyle/>
          <a:p>
            <a:pPr marL="285750" marR="0" lvl="0" indent="-285750">
              <a:lnSpc>
                <a:spcPct val="107000"/>
              </a:lnSpc>
              <a:spcBef>
                <a:spcPts val="600"/>
              </a:spcBef>
              <a:spcAft>
                <a:spcPts val="0"/>
              </a:spcAft>
              <a:buClr>
                <a:srgbClr val="0070C0"/>
              </a:buClr>
              <a:buFont typeface="Arial" panose="020B0604020202020204" pitchFamily="34" charset="0"/>
              <a:buChar char="•"/>
            </a:pPr>
            <a:r>
              <a:rPr lang="en-US" sz="1350" dirty="0">
                <a:solidFill>
                  <a:schemeClr val="tx1">
                    <a:lumMod val="75000"/>
                    <a:lumOff val="25000"/>
                  </a:schemeClr>
                </a:solidFill>
                <a:latin typeface="Verdana" panose="020B0604030504040204" pitchFamily="34" charset="0"/>
                <a:ea typeface="Verdana" panose="020B0604030504040204" pitchFamily="34" charset="0"/>
                <a:cs typeface="Times New Roman" panose="02020603050405020304" pitchFamily="18" charset="0"/>
              </a:rPr>
              <a:t>Financial Reporting first reminder including Tax Reporting was sent on Oct 13, 2023</a:t>
            </a:r>
          </a:p>
          <a:p>
            <a:pPr marL="285750" marR="0" lvl="0" indent="-285750">
              <a:lnSpc>
                <a:spcPct val="107000"/>
              </a:lnSpc>
              <a:spcBef>
                <a:spcPts val="600"/>
              </a:spcBef>
              <a:spcAft>
                <a:spcPts val="0"/>
              </a:spcAft>
              <a:buClr>
                <a:srgbClr val="0070C0"/>
              </a:buClr>
              <a:buFont typeface="Arial" panose="020B0604020202020204" pitchFamily="34" charset="0"/>
              <a:buChar char="•"/>
            </a:pPr>
            <a:r>
              <a:rPr lang="en-US" sz="1350" dirty="0">
                <a:solidFill>
                  <a:schemeClr val="tx1">
                    <a:lumMod val="75000"/>
                    <a:lumOff val="25000"/>
                  </a:schemeClr>
                </a:solidFill>
                <a:latin typeface="Verdana" panose="020B0604030504040204" pitchFamily="34" charset="0"/>
                <a:ea typeface="Verdana" panose="020B0604030504040204" pitchFamily="34" charset="0"/>
                <a:cs typeface="Times New Roman" panose="02020603050405020304" pitchFamily="18" charset="0"/>
              </a:rPr>
              <a:t>Tax Reporting (1099 and Grants &amp; Awards) second reminder to be sent on Nov 17, 2023</a:t>
            </a:r>
          </a:p>
          <a:p>
            <a:pPr marL="285750" marR="0" lvl="0" indent="-285750">
              <a:lnSpc>
                <a:spcPct val="107000"/>
              </a:lnSpc>
              <a:spcBef>
                <a:spcPts val="600"/>
              </a:spcBef>
              <a:spcAft>
                <a:spcPts val="0"/>
              </a:spcAft>
              <a:buClr>
                <a:srgbClr val="0070C0"/>
              </a:buClr>
              <a:buFont typeface="Arial" panose="020B0604020202020204" pitchFamily="34" charset="0"/>
              <a:buChar char="•"/>
            </a:pPr>
            <a:r>
              <a:rPr lang="en-US" sz="1350" dirty="0">
                <a:solidFill>
                  <a:schemeClr val="tx1">
                    <a:lumMod val="75000"/>
                    <a:lumOff val="25000"/>
                  </a:schemeClr>
                </a:solidFill>
                <a:latin typeface="Verdana" panose="020B0604030504040204" pitchFamily="34" charset="0"/>
                <a:ea typeface="Verdana" panose="020B0604030504040204" pitchFamily="34" charset="0"/>
                <a:cs typeface="Times New Roman" panose="02020603050405020304" pitchFamily="18" charset="0"/>
              </a:rPr>
              <a:t>Tax Reporting (1099 and Grants &amp; Awards) third and final reminder to be sent on Dec 22, 2023</a:t>
            </a:r>
          </a:p>
          <a:p>
            <a:pPr marL="285750" marR="0" lvl="0" indent="-285750">
              <a:lnSpc>
                <a:spcPct val="107000"/>
              </a:lnSpc>
              <a:spcBef>
                <a:spcPts val="600"/>
              </a:spcBef>
              <a:spcAft>
                <a:spcPts val="0"/>
              </a:spcAft>
              <a:buClr>
                <a:srgbClr val="0070C0"/>
              </a:buClr>
              <a:buFont typeface="Arial" panose="020B0604020202020204" pitchFamily="34" charset="0"/>
              <a:buChar char="•"/>
            </a:pPr>
            <a:r>
              <a:rPr lang="en-US" sz="1350" dirty="0">
                <a:solidFill>
                  <a:schemeClr val="tx1">
                    <a:lumMod val="75000"/>
                    <a:lumOff val="25000"/>
                  </a:schemeClr>
                </a:solidFill>
                <a:latin typeface="Verdana" panose="020B0604030504040204" pitchFamily="34" charset="0"/>
                <a:ea typeface="Verdana" panose="020B0604030504040204" pitchFamily="34" charset="0"/>
                <a:cs typeface="Times New Roman" panose="02020603050405020304" pitchFamily="18" charset="0"/>
              </a:rPr>
              <a:t>Financial Reporting second reminder including the MGA Compliance Documents Submission via the web-portal to be sent on Jan 5, 2024</a:t>
            </a:r>
          </a:p>
        </p:txBody>
      </p:sp>
      <p:pic>
        <p:nvPicPr>
          <p:cNvPr id="9" name="Picture 8" descr="Hourglass and a calendar">
            <a:extLst>
              <a:ext uri="{FF2B5EF4-FFF2-40B4-BE49-F238E27FC236}">
                <a16:creationId xmlns:a16="http://schemas.microsoft.com/office/drawing/2014/main" id="{74DCD1D6-41C4-4929-9232-2B5129A57259}"/>
              </a:ext>
            </a:extLst>
          </p:cNvPr>
          <p:cNvPicPr>
            <a:picLocks noChangeAspect="1"/>
          </p:cNvPicPr>
          <p:nvPr/>
        </p:nvPicPr>
        <p:blipFill>
          <a:blip r:embed="rId2"/>
          <a:stretch>
            <a:fillRect/>
          </a:stretch>
        </p:blipFill>
        <p:spPr>
          <a:xfrm>
            <a:off x="5463319" y="1313398"/>
            <a:ext cx="3125096" cy="2093570"/>
          </a:xfrm>
          <a:prstGeom prst="rect">
            <a:avLst/>
          </a:prstGeom>
        </p:spPr>
      </p:pic>
      <p:sp>
        <p:nvSpPr>
          <p:cNvPr id="14" name="TextBox 13">
            <a:extLst>
              <a:ext uri="{FF2B5EF4-FFF2-40B4-BE49-F238E27FC236}">
                <a16:creationId xmlns:a16="http://schemas.microsoft.com/office/drawing/2014/main" id="{B3FD97AB-045D-4344-BE6B-19B1D31F5F67}"/>
              </a:ext>
            </a:extLst>
          </p:cNvPr>
          <p:cNvSpPr txBox="1"/>
          <p:nvPr/>
        </p:nvSpPr>
        <p:spPr>
          <a:xfrm>
            <a:off x="313445" y="865700"/>
            <a:ext cx="4918311" cy="295017"/>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imes New Roman" panose="02020603050405020304" pitchFamily="18" charset="0"/>
              </a:rPr>
              <a:t>Reminder Emails for the 2023 Reporting Period </a:t>
            </a:r>
          </a:p>
        </p:txBody>
      </p:sp>
      <p:sp>
        <p:nvSpPr>
          <p:cNvPr id="17" name="Rectangle 16">
            <a:extLst>
              <a:ext uri="{FF2B5EF4-FFF2-40B4-BE49-F238E27FC236}">
                <a16:creationId xmlns:a16="http://schemas.microsoft.com/office/drawing/2014/main" id="{10C05AFD-E23C-4221-9713-7FC2E778479A}"/>
              </a:ext>
            </a:extLst>
          </p:cNvPr>
          <p:cNvSpPr/>
          <p:nvPr/>
        </p:nvSpPr>
        <p:spPr>
          <a:xfrm>
            <a:off x="385321" y="3905853"/>
            <a:ext cx="8204001" cy="517321"/>
          </a:xfrm>
          <a:prstGeom prst="rect">
            <a:avLst/>
          </a:prstGeom>
        </p:spPr>
        <p:txBody>
          <a:bodyPr wrap="square">
            <a:spAutoFit/>
          </a:bodyPr>
          <a:lstStyle/>
          <a:p>
            <a:pPr marR="0" lvl="0">
              <a:lnSpc>
                <a:spcPct val="107000"/>
              </a:lnSpc>
              <a:spcBef>
                <a:spcPts val="600"/>
              </a:spcBef>
              <a:spcAft>
                <a:spcPts val="0"/>
              </a:spcAft>
              <a:buClr>
                <a:srgbClr val="0070C0"/>
              </a:buClr>
            </a:pPr>
            <a:r>
              <a:rPr lang="en-US" sz="1350"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Note: </a:t>
            </a:r>
            <a:r>
              <a:rPr lang="en-US" sz="1350" dirty="0">
                <a:solidFill>
                  <a:schemeClr val="tx1">
                    <a:lumMod val="75000"/>
                    <a:lumOff val="25000"/>
                  </a:schemeClr>
                </a:solidFill>
                <a:latin typeface="Verdana" panose="020B0604030504040204" pitchFamily="34" charset="0"/>
                <a:ea typeface="Verdana" panose="020B0604030504040204" pitchFamily="34" charset="0"/>
                <a:cs typeface="Times New Roman" panose="02020603050405020304" pitchFamily="18" charset="0"/>
              </a:rPr>
              <a:t>The Financial Reporting Status for Region Treasurers via SmartSheet will be available on Jan 26, 2024</a:t>
            </a:r>
          </a:p>
        </p:txBody>
      </p:sp>
    </p:spTree>
    <p:extLst>
      <p:ext uri="{BB962C8B-B14F-4D97-AF65-F5344CB8AC3E}">
        <p14:creationId xmlns:p14="http://schemas.microsoft.com/office/powerpoint/2010/main" val="2474213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892685" y="231083"/>
            <a:ext cx="2902963"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Training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18</a:t>
            </a:fld>
            <a:endParaRPr lang="en-US"/>
          </a:p>
        </p:txBody>
      </p:sp>
      <p:pic>
        <p:nvPicPr>
          <p:cNvPr id="8" name="Picture 7">
            <a:extLst>
              <a:ext uri="{FF2B5EF4-FFF2-40B4-BE49-F238E27FC236}">
                <a16:creationId xmlns:a16="http://schemas.microsoft.com/office/drawing/2014/main" id="{0F32E2B0-9000-4AC1-95BE-609B47EEF658}"/>
              </a:ext>
            </a:extLst>
          </p:cNvPr>
          <p:cNvPicPr>
            <a:picLocks noChangeAspect="1"/>
          </p:cNvPicPr>
          <p:nvPr/>
        </p:nvPicPr>
        <p:blipFill>
          <a:blip r:embed="rId3"/>
          <a:stretch>
            <a:fillRect/>
          </a:stretch>
        </p:blipFill>
        <p:spPr>
          <a:xfrm>
            <a:off x="682507" y="776389"/>
            <a:ext cx="7778985" cy="3731895"/>
          </a:xfrm>
          <a:prstGeom prst="rect">
            <a:avLst/>
          </a:prstGeom>
        </p:spPr>
      </p:pic>
      <p:sp>
        <p:nvSpPr>
          <p:cNvPr id="9" name="Rectangle: Rounded Corners 8">
            <a:extLst>
              <a:ext uri="{FF2B5EF4-FFF2-40B4-BE49-F238E27FC236}">
                <a16:creationId xmlns:a16="http://schemas.microsoft.com/office/drawing/2014/main" id="{3ECB9010-0311-49F8-A1D6-E2A3F35970C1}"/>
              </a:ext>
            </a:extLst>
          </p:cNvPr>
          <p:cNvSpPr/>
          <p:nvPr/>
        </p:nvSpPr>
        <p:spPr>
          <a:xfrm>
            <a:off x="3024364" y="2181353"/>
            <a:ext cx="1183341" cy="13351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822A496-9231-417E-BC9E-0B2C9D9CD5B2}"/>
              </a:ext>
            </a:extLst>
          </p:cNvPr>
          <p:cNvSpPr/>
          <p:nvPr/>
        </p:nvSpPr>
        <p:spPr>
          <a:xfrm>
            <a:off x="2738392" y="1829883"/>
            <a:ext cx="274320" cy="182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26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120518" y="245190"/>
            <a:ext cx="2902963"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Training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19</a:t>
            </a:fld>
            <a:endParaRPr lang="en-US"/>
          </a:p>
        </p:txBody>
      </p:sp>
      <p:sp>
        <p:nvSpPr>
          <p:cNvPr id="6" name="TextBox 5">
            <a:extLst>
              <a:ext uri="{FF2B5EF4-FFF2-40B4-BE49-F238E27FC236}">
                <a16:creationId xmlns:a16="http://schemas.microsoft.com/office/drawing/2014/main" id="{7621845E-2767-4012-96A4-042032898BFC}"/>
              </a:ext>
            </a:extLst>
          </p:cNvPr>
          <p:cNvSpPr txBox="1"/>
          <p:nvPr/>
        </p:nvSpPr>
        <p:spPr>
          <a:xfrm>
            <a:off x="385322" y="952930"/>
            <a:ext cx="3856112" cy="1892826"/>
          </a:xfrm>
          <a:prstGeom prst="rect">
            <a:avLst/>
          </a:prstGeom>
          <a:noFill/>
        </p:spPr>
        <p:txBody>
          <a:bodyPr wrap="square">
            <a:spAutoFit/>
          </a:bodyPr>
          <a:lstStyle/>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ACH Payments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Check Payments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Domestic Wire Transfers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International Wire Transfers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IC Payments (CB to CB Transfers)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Account Balances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NextGen Banking Overview</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Track Paper Checks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Download Investment Statement </a:t>
            </a:r>
          </a:p>
        </p:txBody>
      </p:sp>
      <p:sp>
        <p:nvSpPr>
          <p:cNvPr id="11" name="Title 1">
            <a:extLst>
              <a:ext uri="{FF2B5EF4-FFF2-40B4-BE49-F238E27FC236}">
                <a16:creationId xmlns:a16="http://schemas.microsoft.com/office/drawing/2014/main" id="{D0781037-69E9-4D26-B65F-2F7FBF8899F1}"/>
              </a:ext>
            </a:extLst>
          </p:cNvPr>
          <p:cNvSpPr txBox="1">
            <a:spLocks/>
          </p:cNvSpPr>
          <p:nvPr/>
        </p:nvSpPr>
        <p:spPr>
          <a:xfrm>
            <a:off x="385322" y="597631"/>
            <a:ext cx="3160026" cy="332292"/>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b="1" i="0" kern="1200">
                <a:solidFill>
                  <a:srgbClr val="01B4E3"/>
                </a:solidFill>
                <a:latin typeface="Calibri" charset="0"/>
                <a:ea typeface="Calibri" charset="0"/>
                <a:cs typeface="Calibri" charset="0"/>
              </a:defRPr>
            </a:lvl1pPr>
          </a:lstStyle>
          <a:p>
            <a:r>
              <a:rPr lang="en-US" sz="1500" dirty="0">
                <a:solidFill>
                  <a:schemeClr val="accent5">
                    <a:lumMod val="75000"/>
                  </a:schemeClr>
                </a:solidFill>
                <a:latin typeface="Verdana" panose="020B0604030504040204" pitchFamily="34" charset="0"/>
                <a:ea typeface="Verdana" panose="020B0604030504040204" pitchFamily="34" charset="0"/>
              </a:rPr>
              <a:t>Banking Tutorials</a:t>
            </a:r>
          </a:p>
        </p:txBody>
      </p:sp>
      <p:sp>
        <p:nvSpPr>
          <p:cNvPr id="12" name="Title 1">
            <a:extLst>
              <a:ext uri="{FF2B5EF4-FFF2-40B4-BE49-F238E27FC236}">
                <a16:creationId xmlns:a16="http://schemas.microsoft.com/office/drawing/2014/main" id="{3117FD33-5085-4E00-BEF2-758BC676CD41}"/>
              </a:ext>
            </a:extLst>
          </p:cNvPr>
          <p:cNvSpPr txBox="1">
            <a:spLocks/>
          </p:cNvSpPr>
          <p:nvPr/>
        </p:nvSpPr>
        <p:spPr>
          <a:xfrm>
            <a:off x="385322" y="2874609"/>
            <a:ext cx="3457474" cy="338512"/>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b="1" i="0" kern="1200">
                <a:solidFill>
                  <a:srgbClr val="01B4E3"/>
                </a:solidFill>
                <a:latin typeface="Calibri" charset="0"/>
                <a:ea typeface="Calibri" charset="0"/>
                <a:cs typeface="Calibri" charset="0"/>
              </a:defRPr>
            </a:lvl1pPr>
          </a:lstStyle>
          <a:p>
            <a:r>
              <a:rPr lang="en-US" sz="1500" dirty="0">
                <a:solidFill>
                  <a:schemeClr val="accent5">
                    <a:lumMod val="75000"/>
                  </a:schemeClr>
                </a:solidFill>
                <a:latin typeface="Verdana" panose="020B0604030504040204" pitchFamily="34" charset="0"/>
                <a:ea typeface="Verdana" panose="020B0604030504040204" pitchFamily="34" charset="0"/>
              </a:rPr>
              <a:t>Financials Cloud</a:t>
            </a:r>
          </a:p>
        </p:txBody>
      </p:sp>
      <p:sp>
        <p:nvSpPr>
          <p:cNvPr id="13" name="TextBox 12">
            <a:extLst>
              <a:ext uri="{FF2B5EF4-FFF2-40B4-BE49-F238E27FC236}">
                <a16:creationId xmlns:a16="http://schemas.microsoft.com/office/drawing/2014/main" id="{F7C495C4-4597-4F6A-B33A-97E57DCD38CB}"/>
              </a:ext>
            </a:extLst>
          </p:cNvPr>
          <p:cNvSpPr txBox="1"/>
          <p:nvPr/>
        </p:nvSpPr>
        <p:spPr>
          <a:xfrm>
            <a:off x="385321" y="3231092"/>
            <a:ext cx="5152084" cy="492443"/>
          </a:xfrm>
          <a:prstGeom prst="rect">
            <a:avLst/>
          </a:prstGeom>
          <a:noFill/>
        </p:spPr>
        <p:txBody>
          <a:bodyPr wrap="square">
            <a:spAutoFit/>
          </a:bodyPr>
          <a:lstStyle/>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Bank Upload Template for CB Accounts</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Bank Upload Template for Local Bank Accounts</a:t>
            </a:r>
          </a:p>
        </p:txBody>
      </p:sp>
      <p:sp>
        <p:nvSpPr>
          <p:cNvPr id="15" name="TextBox 14">
            <a:extLst>
              <a:ext uri="{FF2B5EF4-FFF2-40B4-BE49-F238E27FC236}">
                <a16:creationId xmlns:a16="http://schemas.microsoft.com/office/drawing/2014/main" id="{7D435FD4-DA46-4948-9533-BD6B019BED6F}"/>
              </a:ext>
            </a:extLst>
          </p:cNvPr>
          <p:cNvSpPr txBox="1"/>
          <p:nvPr/>
        </p:nvSpPr>
        <p:spPr>
          <a:xfrm>
            <a:off x="5352117" y="2936792"/>
            <a:ext cx="3457474" cy="338554"/>
          </a:xfrm>
          <a:prstGeom prst="rect">
            <a:avLst/>
          </a:prstGeom>
          <a:noFill/>
        </p:spPr>
        <p:txBody>
          <a:bodyPr wrap="square">
            <a:spAutoFit/>
          </a:bodyPr>
          <a:lstStyle/>
          <a:p>
            <a:pPr marL="0" marR="0">
              <a:spcBef>
                <a:spcPts val="0"/>
              </a:spcBef>
              <a:spcAft>
                <a:spcPts val="0"/>
              </a:spcAft>
            </a:pPr>
            <a:r>
              <a:rPr lang="en-US" sz="1600" u="sng" dirty="0">
                <a:solidFill>
                  <a:srgbClr val="0066FF"/>
                </a:solidFill>
                <a:effectLst/>
                <a:latin typeface="Verdana" panose="020B060403050404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https://ieee-elearning.org/CLE/</a:t>
            </a:r>
            <a:endParaRPr lang="en-US" sz="1100" dirty="0">
              <a:solidFill>
                <a:srgbClr val="0066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D36C36D-B745-4D59-A665-7FAD8B4DB3CF}"/>
              </a:ext>
            </a:extLst>
          </p:cNvPr>
          <p:cNvPicPr>
            <a:picLocks noChangeAspect="1"/>
          </p:cNvPicPr>
          <p:nvPr/>
        </p:nvPicPr>
        <p:blipFill>
          <a:blip r:embed="rId4"/>
          <a:stretch>
            <a:fillRect/>
          </a:stretch>
        </p:blipFill>
        <p:spPr>
          <a:xfrm>
            <a:off x="5246841" y="1065799"/>
            <a:ext cx="3668027" cy="1840147"/>
          </a:xfrm>
          <a:prstGeom prst="rect">
            <a:avLst/>
          </a:prstGeom>
        </p:spPr>
      </p:pic>
      <p:sp>
        <p:nvSpPr>
          <p:cNvPr id="10" name="Title 1">
            <a:extLst>
              <a:ext uri="{FF2B5EF4-FFF2-40B4-BE49-F238E27FC236}">
                <a16:creationId xmlns:a16="http://schemas.microsoft.com/office/drawing/2014/main" id="{0D225EF0-8333-493B-93A0-C704D92917CE}"/>
              </a:ext>
            </a:extLst>
          </p:cNvPr>
          <p:cNvSpPr txBox="1">
            <a:spLocks/>
          </p:cNvSpPr>
          <p:nvPr/>
        </p:nvSpPr>
        <p:spPr>
          <a:xfrm>
            <a:off x="377570" y="3769549"/>
            <a:ext cx="3129343" cy="332292"/>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b="1" i="0" kern="1200">
                <a:solidFill>
                  <a:srgbClr val="01B4E3"/>
                </a:solidFill>
                <a:latin typeface="Calibri" charset="0"/>
                <a:ea typeface="Calibri" charset="0"/>
                <a:cs typeface="Calibri" charset="0"/>
              </a:defRPr>
            </a:lvl1pPr>
          </a:lstStyle>
          <a:p>
            <a:r>
              <a:rPr lang="en-US" sz="1500" dirty="0">
                <a:solidFill>
                  <a:schemeClr val="accent5">
                    <a:lumMod val="75000"/>
                  </a:schemeClr>
                </a:solidFill>
                <a:latin typeface="Verdana" panose="020B0604030504040204" pitchFamily="34" charset="0"/>
                <a:ea typeface="Verdana" panose="020B0604030504040204" pitchFamily="34" charset="0"/>
              </a:rPr>
              <a:t>Tax Reporting</a:t>
            </a:r>
          </a:p>
        </p:txBody>
      </p:sp>
      <p:sp>
        <p:nvSpPr>
          <p:cNvPr id="14" name="TextBox 13">
            <a:extLst>
              <a:ext uri="{FF2B5EF4-FFF2-40B4-BE49-F238E27FC236}">
                <a16:creationId xmlns:a16="http://schemas.microsoft.com/office/drawing/2014/main" id="{A9C97EC1-18DC-4C44-BDC6-81FB242E808C}"/>
              </a:ext>
            </a:extLst>
          </p:cNvPr>
          <p:cNvSpPr txBox="1"/>
          <p:nvPr/>
        </p:nvSpPr>
        <p:spPr>
          <a:xfrm>
            <a:off x="377570" y="4122382"/>
            <a:ext cx="5152084" cy="492443"/>
          </a:xfrm>
          <a:prstGeom prst="rect">
            <a:avLst/>
          </a:prstGeom>
          <a:noFill/>
        </p:spPr>
        <p:txBody>
          <a:bodyPr wrap="square">
            <a:spAutoFit/>
          </a:bodyPr>
          <a:lstStyle/>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1099 Tax Reporting for Regions 1-6</a:t>
            </a:r>
          </a:p>
          <a:p>
            <a:pPr marL="285750" indent="-285750">
              <a:buClr>
                <a:srgbClr val="0070C0"/>
              </a:buClr>
              <a:buSzPct val="150000"/>
              <a:buFont typeface="Arial" panose="020B0604020202020204" pitchFamily="34" charset="0"/>
              <a:buChar char="•"/>
            </a:pPr>
            <a:r>
              <a:rPr lang="en-US" sz="1300" dirty="0">
                <a:solidFill>
                  <a:schemeClr val="tx1">
                    <a:lumMod val="75000"/>
                    <a:lumOff val="25000"/>
                  </a:schemeClr>
                </a:solidFill>
                <a:latin typeface="Verdana" panose="020B0604030504040204" pitchFamily="34" charset="0"/>
                <a:ea typeface="Verdana" panose="020B0604030504040204" pitchFamily="34" charset="0"/>
              </a:rPr>
              <a:t>Grants &amp; Awards Tax Reporting for Regions 7-10</a:t>
            </a:r>
          </a:p>
        </p:txBody>
      </p:sp>
    </p:spTree>
    <p:extLst>
      <p:ext uri="{BB962C8B-B14F-4D97-AF65-F5344CB8AC3E}">
        <p14:creationId xmlns:p14="http://schemas.microsoft.com/office/powerpoint/2010/main" val="299280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628650" y="342985"/>
            <a:ext cx="1522501" cy="497048"/>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Agenda</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B7A0E9E8-08AB-46BE-8822-41BA5E066E79}"/>
              </a:ext>
            </a:extLst>
          </p:cNvPr>
          <p:cNvSpPr>
            <a:spLocks noGrp="1"/>
          </p:cNvSpPr>
          <p:nvPr>
            <p:ph type="body" idx="1"/>
          </p:nvPr>
        </p:nvSpPr>
        <p:spPr>
          <a:xfrm>
            <a:off x="628650" y="966863"/>
            <a:ext cx="7886700" cy="3560350"/>
          </a:xfrm>
        </p:spPr>
        <p:txBody>
          <a:bodyPr>
            <a:normAutofit fontScale="92500" lnSpcReduction="20000"/>
          </a:bodyPr>
          <a:lstStyle/>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NextGen Access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Volunteer NextGen Dashboard</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Work Breakdown Structure (WBS) &amp; Expenditure &amp; Revenue Types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NextGen Banking</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Budget Report</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Bank Account Transaction Entries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Tax Reporting</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MGA Compliance Documents Portal</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Annual Financial Reporting</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NextGen Training</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MGA Finance Team</a:t>
            </a:r>
            <a:endParaRPr lang="en-US" dirty="0"/>
          </a:p>
        </p:txBody>
      </p:sp>
    </p:spTree>
    <p:extLst>
      <p:ext uri="{BB962C8B-B14F-4D97-AF65-F5344CB8AC3E}">
        <p14:creationId xmlns:p14="http://schemas.microsoft.com/office/powerpoint/2010/main" val="51755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961611" y="91192"/>
            <a:ext cx="2924177" cy="487016"/>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MGA Finance Team</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20</a:t>
            </a:fld>
            <a:endParaRPr lang="en-US"/>
          </a:p>
        </p:txBody>
      </p:sp>
      <p:sp>
        <p:nvSpPr>
          <p:cNvPr id="5" name="TextBox 4">
            <a:extLst>
              <a:ext uri="{FF2B5EF4-FFF2-40B4-BE49-F238E27FC236}">
                <a16:creationId xmlns:a16="http://schemas.microsoft.com/office/drawing/2014/main" id="{ABD1D181-EEE7-4FE0-92CB-10A65491955E}"/>
              </a:ext>
            </a:extLst>
          </p:cNvPr>
          <p:cNvSpPr txBox="1"/>
          <p:nvPr/>
        </p:nvSpPr>
        <p:spPr>
          <a:xfrm>
            <a:off x="2034613" y="4537094"/>
            <a:ext cx="4778174" cy="356508"/>
          </a:xfrm>
          <a:prstGeom prst="rect">
            <a:avLst/>
          </a:prstGeom>
          <a:noFill/>
        </p:spPr>
        <p:txBody>
          <a:bodyPr wrap="square" rtlCol="0">
            <a:spAutoFit/>
          </a:bodyPr>
          <a:lstStyle/>
          <a:p>
            <a:pPr lvl="0" algn="ctr" defTabSz="685800">
              <a:lnSpc>
                <a:spcPct val="120000"/>
              </a:lnSpc>
              <a:buClr>
                <a:srgbClr val="4472C4">
                  <a:lumMod val="75000"/>
                </a:srgbClr>
              </a:buClr>
            </a:pPr>
            <a:r>
              <a:rPr lang="en-US" sz="1500" dirty="0">
                <a:solidFill>
                  <a:prstClr val="black">
                    <a:lumMod val="75000"/>
                    <a:lumOff val="25000"/>
                  </a:prstClr>
                </a:solidFill>
                <a:latin typeface="Verdana" panose="020B0604030504040204" pitchFamily="34" charset="0"/>
                <a:ea typeface="Verdana" panose="020B0604030504040204" pitchFamily="34" charset="0"/>
              </a:rPr>
              <a:t>Contact us at</a:t>
            </a:r>
            <a:r>
              <a:rPr lang="en-US" sz="1600" dirty="0">
                <a:solidFill>
                  <a:prstClr val="black">
                    <a:lumMod val="75000"/>
                    <a:lumOff val="25000"/>
                  </a:prstClr>
                </a:solidFill>
                <a:latin typeface="Verdana" panose="020B0604030504040204" pitchFamily="34" charset="0"/>
                <a:ea typeface="Verdana" panose="020B0604030504040204" pitchFamily="34" charset="0"/>
              </a:rPr>
              <a:t> </a:t>
            </a:r>
            <a:r>
              <a:rPr lang="en-US" sz="1600" b="1" u="sng" dirty="0">
                <a:solidFill>
                  <a:srgbClr val="0066FF"/>
                </a:solidFill>
                <a:latin typeface="Verdana" panose="020B0604030504040204" pitchFamily="34" charset="0"/>
                <a:ea typeface="Verdana" panose="020B0604030504040204" pitchFamily="34" charset="0"/>
              </a:rPr>
              <a:t>finance-solutions@ieee.org</a:t>
            </a:r>
          </a:p>
        </p:txBody>
      </p:sp>
      <p:sp>
        <p:nvSpPr>
          <p:cNvPr id="9" name="TextBox 8">
            <a:extLst>
              <a:ext uri="{FF2B5EF4-FFF2-40B4-BE49-F238E27FC236}">
                <a16:creationId xmlns:a16="http://schemas.microsoft.com/office/drawing/2014/main" id="{89F713D7-BA74-4FE8-B1AC-A1254D33FCFB}"/>
              </a:ext>
            </a:extLst>
          </p:cNvPr>
          <p:cNvSpPr txBox="1"/>
          <p:nvPr/>
        </p:nvSpPr>
        <p:spPr>
          <a:xfrm>
            <a:off x="2286000" y="599692"/>
            <a:ext cx="4572000" cy="770211"/>
          </a:xfrm>
          <a:prstGeom prst="rect">
            <a:avLst/>
          </a:prstGeom>
          <a:noFill/>
        </p:spPr>
        <p:txBody>
          <a:bodyPr wrap="square">
            <a:spAutoFit/>
          </a:bodyPr>
          <a:lstStyle/>
          <a:p>
            <a:pPr marL="0" marR="0">
              <a:lnSpc>
                <a:spcPct val="115000"/>
              </a:lnSpc>
              <a:spcBef>
                <a:spcPts val="0"/>
              </a:spcBef>
              <a:spcAft>
                <a:spcPts val="0"/>
              </a:spcAft>
            </a:pPr>
            <a:r>
              <a:rPr lang="en-US" sz="1400" b="1"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Teresa Sacks</a:t>
            </a:r>
          </a:p>
          <a:p>
            <a:pPr marL="0" marR="0">
              <a:lnSpc>
                <a:spcPct val="115000"/>
              </a:lnSpc>
              <a:spcBef>
                <a:spcPts val="0"/>
              </a:spcBef>
              <a:spcAft>
                <a:spcPts val="0"/>
              </a:spcAft>
            </a:pPr>
            <a:r>
              <a:rPr lang="en-US" sz="13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Senior Manager, Business Financial Solutions</a:t>
            </a:r>
          </a:p>
          <a:p>
            <a:r>
              <a:rPr lang="en-US" sz="1300" dirty="0">
                <a:solidFill>
                  <a:schemeClr val="tx1">
                    <a:lumMod val="75000"/>
                    <a:lumOff val="25000"/>
                  </a:schemeClr>
                </a:solidFill>
                <a:effectLst/>
                <a:latin typeface="Verdana" panose="020B0604030504040204" pitchFamily="34" charset="0"/>
                <a:ea typeface="Verdana" panose="020B0604030504040204" pitchFamily="34" charset="0"/>
              </a:rPr>
              <a:t>Tel: + 1 732-562-3962 Email: </a:t>
            </a:r>
            <a:r>
              <a:rPr lang="en-US" sz="1300" u="sng" dirty="0">
                <a:solidFill>
                  <a:srgbClr val="0000FF"/>
                </a:solidFill>
                <a:effectLst/>
                <a:latin typeface="Verdana" panose="020B0604030504040204" pitchFamily="34" charset="0"/>
                <a:ea typeface="Verdana" panose="020B0604030504040204" pitchFamily="34" charset="0"/>
                <a:hlinkClick r:id="rId3"/>
              </a:rPr>
              <a:t>t.sacks@ieee.org</a:t>
            </a:r>
            <a:endParaRPr lang="en-US" sz="1300"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FA081A52-7BD7-4544-90D7-BFC741958616}"/>
              </a:ext>
            </a:extLst>
          </p:cNvPr>
          <p:cNvSpPr txBox="1"/>
          <p:nvPr/>
        </p:nvSpPr>
        <p:spPr>
          <a:xfrm>
            <a:off x="2286000" y="1493408"/>
            <a:ext cx="2459620" cy="331309"/>
          </a:xfrm>
          <a:prstGeom prst="rect">
            <a:avLst/>
          </a:prstGeom>
          <a:noFill/>
        </p:spPr>
        <p:txBody>
          <a:bodyPr wrap="square">
            <a:spAutoFit/>
          </a:bodyPr>
          <a:lstStyle/>
          <a:p>
            <a:pPr marL="0" marR="0">
              <a:lnSpc>
                <a:spcPct val="115000"/>
              </a:lnSpc>
              <a:spcBef>
                <a:spcPts val="0"/>
              </a:spcBef>
              <a:spcAft>
                <a:spcPts val="0"/>
              </a:spcAft>
            </a:pPr>
            <a:r>
              <a:rPr lang="en-US" sz="1500" b="1" cap="small" dirty="0">
                <a:solidFill>
                  <a:srgbClr val="0066A1"/>
                </a:solidFill>
                <a:effectLst/>
                <a:latin typeface="Verdana" panose="020B0604030504040204" pitchFamily="34" charset="0"/>
                <a:ea typeface="Verdana" panose="020B0604030504040204" pitchFamily="34" charset="0"/>
                <a:cs typeface="Times New Roman" panose="02020603050405020304" pitchFamily="18" charset="0"/>
              </a:rPr>
              <a:t>Financial Analysts</a:t>
            </a:r>
          </a:p>
        </p:txBody>
      </p:sp>
      <p:sp>
        <p:nvSpPr>
          <p:cNvPr id="13" name="TextBox 12">
            <a:extLst>
              <a:ext uri="{FF2B5EF4-FFF2-40B4-BE49-F238E27FC236}">
                <a16:creationId xmlns:a16="http://schemas.microsoft.com/office/drawing/2014/main" id="{C3C3084D-E39D-463A-83F4-4FE2D0B89FA1}"/>
              </a:ext>
            </a:extLst>
          </p:cNvPr>
          <p:cNvSpPr txBox="1"/>
          <p:nvPr/>
        </p:nvSpPr>
        <p:spPr>
          <a:xfrm>
            <a:off x="2367023" y="1948222"/>
            <a:ext cx="4572000" cy="2336409"/>
          </a:xfrm>
          <a:prstGeom prst="rect">
            <a:avLst/>
          </a:prstGeom>
          <a:noFill/>
        </p:spPr>
        <p:txBody>
          <a:bodyPr wrap="square">
            <a:spAutoFit/>
          </a:bodyPr>
          <a:lstStyle/>
          <a:p>
            <a:pPr marL="342900" marR="0" lvl="0" indent="-342900">
              <a:lnSpc>
                <a:spcPct val="115000"/>
              </a:lnSpc>
              <a:spcBef>
                <a:spcPts val="0"/>
              </a:spcBef>
              <a:spcAft>
                <a:spcPts val="0"/>
              </a:spcAft>
              <a:buClr>
                <a:srgbClr val="2E74B5"/>
              </a:buClr>
              <a:buFont typeface="Wingdings" panose="05000000000000000000" pitchFamily="2" charset="2"/>
              <a:buChar char=""/>
            </a:pPr>
            <a:r>
              <a:rPr lang="en-US" sz="1300" b="1"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Lauren </a:t>
            </a:r>
            <a:r>
              <a:rPr lang="en-US" sz="1300" b="1" kern="1200" dirty="0" err="1">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Jesch</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  Tel: +1 732-562-5321 Email: </a:t>
            </a:r>
            <a:r>
              <a:rPr lang="en-US" sz="1200" u="sng" kern="1200"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4"/>
              </a:rPr>
              <a:t>l.jesch@ieee.org</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  Regions: 1, 2, 6, 8</a:t>
            </a:r>
          </a:p>
          <a:p>
            <a:pPr marL="228600" marR="0">
              <a:lnSpc>
                <a:spcPct val="115000"/>
              </a:lnSpc>
              <a:spcBef>
                <a:spcPts val="0"/>
              </a:spcBef>
              <a:spcAft>
                <a:spcPts val="0"/>
              </a:spcAft>
            </a:pPr>
            <a:r>
              <a:rPr lang="en-US" sz="800" dirty="0">
                <a:effectLst/>
                <a:latin typeface="Verdana" panose="020B0604030504040204" pitchFamily="34" charset="0"/>
                <a:ea typeface="Verdana" panose="020B0604030504040204" pitchFamily="34" charset="0"/>
                <a:cs typeface="Times New Roman" panose="02020603050405020304" pitchFamily="18" charset="0"/>
              </a:rPr>
              <a:t> </a:t>
            </a:r>
          </a:p>
          <a:p>
            <a:pPr marL="342900" marR="0" lvl="0" indent="-342900">
              <a:lnSpc>
                <a:spcPct val="115000"/>
              </a:lnSpc>
              <a:spcBef>
                <a:spcPts val="0"/>
              </a:spcBef>
              <a:spcAft>
                <a:spcPts val="0"/>
              </a:spcAft>
              <a:buClr>
                <a:srgbClr val="2E74B5"/>
              </a:buClr>
              <a:buFont typeface="Wingdings" panose="05000000000000000000" pitchFamily="2" charset="2"/>
              <a:buChar char=""/>
            </a:pPr>
            <a:r>
              <a:rPr lang="en-US" sz="1300" b="1"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Vicky Li</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  Tel: +1 732 562 5596 Email: </a:t>
            </a:r>
            <a:r>
              <a:rPr lang="en-US" sz="1200" u="sng" kern="1200"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5"/>
              </a:rPr>
              <a:t>v.li@ieee.org</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  Regions: 3, 4, 5, 7, 9</a:t>
            </a:r>
          </a:p>
          <a:p>
            <a:pPr marL="0" marR="0">
              <a:lnSpc>
                <a:spcPct val="115000"/>
              </a:lnSpc>
              <a:spcBef>
                <a:spcPts val="0"/>
              </a:spcBef>
              <a:spcAft>
                <a:spcPts val="0"/>
              </a:spcAft>
            </a:pPr>
            <a:endParaRPr lang="en-US" sz="8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15000"/>
              </a:lnSpc>
              <a:spcBef>
                <a:spcPts val="0"/>
              </a:spcBef>
              <a:spcAft>
                <a:spcPts val="0"/>
              </a:spcAft>
              <a:buClr>
                <a:srgbClr val="2E74B5"/>
              </a:buClr>
              <a:buFont typeface="Wingdings" panose="05000000000000000000" pitchFamily="2" charset="2"/>
              <a:buChar char=""/>
            </a:pPr>
            <a:r>
              <a:rPr lang="en-US" sz="1300" b="1"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Shravana </a:t>
            </a:r>
            <a:r>
              <a:rPr lang="en-US" sz="1300" b="1" kern="1200" dirty="0" err="1">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Pandre</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404040"/>
                </a:solidFill>
                <a:effectLst/>
                <a:latin typeface="Verdana" panose="020B0604030504040204" pitchFamily="34" charset="0"/>
                <a:ea typeface="Verdana" panose="020B0604030504040204" pitchFamily="34" charset="0"/>
                <a:cs typeface="Times New Roman" panose="02020603050405020304" pitchFamily="18" charset="0"/>
              </a:rPr>
              <a:t>  India Tel: 080 49 444394 Email: </a:t>
            </a:r>
            <a:r>
              <a:rPr lang="en-US" sz="1200" u="sng" kern="1200"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6"/>
              </a:rPr>
              <a:t>s.pandre@ieee.org</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a:lnSpc>
                <a:spcPct val="115000"/>
              </a:lnSpc>
              <a:spcBef>
                <a:spcPts val="0"/>
              </a:spcBef>
              <a:spcAft>
                <a:spcPts val="0"/>
              </a:spcAft>
            </a:pPr>
            <a:r>
              <a:rPr lang="en-US" sz="1200" kern="12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  Region: 10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90410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5"/>
          </p:nvPr>
        </p:nvSpPr>
        <p:spPr/>
        <p:txBody>
          <a:bodyPr/>
          <a:lstStyle/>
          <a:p>
            <a:fld id="{3DD97BEB-BAEF-0344-9D5C-EC73E478698A}" type="slidenum">
              <a:rPr lang="en-US" smtClean="0"/>
              <a:pPr/>
              <a:t>21</a:t>
            </a:fld>
            <a:endParaRPr lang="en-US"/>
          </a:p>
        </p:txBody>
      </p:sp>
      <p:pic>
        <p:nvPicPr>
          <p:cNvPr id="12" name="Picture 11">
            <a:extLst>
              <a:ext uri="{FF2B5EF4-FFF2-40B4-BE49-F238E27FC236}">
                <a16:creationId xmlns:a16="http://schemas.microsoft.com/office/drawing/2014/main" id="{80F248C8-411B-4CB1-9D64-5D69821CF7AC}"/>
              </a:ext>
            </a:extLst>
          </p:cNvPr>
          <p:cNvPicPr>
            <a:picLocks noChangeAspect="1"/>
          </p:cNvPicPr>
          <p:nvPr/>
        </p:nvPicPr>
        <p:blipFill>
          <a:blip r:embed="rId3"/>
          <a:stretch>
            <a:fillRect/>
          </a:stretch>
        </p:blipFill>
        <p:spPr>
          <a:xfrm>
            <a:off x="904634" y="664719"/>
            <a:ext cx="7334732" cy="3814061"/>
          </a:xfrm>
          <a:prstGeom prst="rect">
            <a:avLst/>
          </a:prstGeom>
        </p:spPr>
      </p:pic>
    </p:spTree>
    <p:extLst>
      <p:ext uri="{BB962C8B-B14F-4D97-AF65-F5344CB8AC3E}">
        <p14:creationId xmlns:p14="http://schemas.microsoft.com/office/powerpoint/2010/main" val="212833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456911" y="297919"/>
            <a:ext cx="2401426"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Access</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3</a:t>
            </a:fld>
            <a:endParaRPr lang="en-US"/>
          </a:p>
        </p:txBody>
      </p:sp>
      <p:sp>
        <p:nvSpPr>
          <p:cNvPr id="6" name="Text Placeholder 2">
            <a:extLst>
              <a:ext uri="{FF2B5EF4-FFF2-40B4-BE49-F238E27FC236}">
                <a16:creationId xmlns:a16="http://schemas.microsoft.com/office/drawing/2014/main" id="{9D840AE0-C579-4D5D-9928-AC2B6B953AD6}"/>
              </a:ext>
            </a:extLst>
          </p:cNvPr>
          <p:cNvSpPr>
            <a:spLocks noGrp="1"/>
          </p:cNvSpPr>
          <p:nvPr>
            <p:ph type="body" idx="1"/>
          </p:nvPr>
        </p:nvSpPr>
        <p:spPr>
          <a:xfrm>
            <a:off x="225037" y="818611"/>
            <a:ext cx="8865175" cy="3835433"/>
          </a:xfrm>
        </p:spPr>
        <p:txBody>
          <a:bodyPr>
            <a:normAutofit fontScale="92500" lnSpcReduction="10000"/>
          </a:bodyPr>
          <a:lstStyle/>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Access the NextGen Applications through the Volunteer Experience Dashboard via </a:t>
            </a:r>
            <a:r>
              <a:rPr lang="en-US" sz="1600" b="0" i="0" dirty="0">
                <a:solidFill>
                  <a:prstClr val="black">
                    <a:lumMod val="75000"/>
                    <a:lumOff val="25000"/>
                  </a:prstClr>
                </a:solidFill>
                <a:latin typeface="Verdana" panose="020B0604030504040204" pitchFamily="34" charset="0"/>
                <a:ea typeface="Verdana" panose="020B0604030504040204" pitchFamily="34" charset="0"/>
                <a:hlinkClick r:id="rId3" action="ppaction://hlinkfile"/>
              </a:rPr>
              <a:t>ieee.org/</a:t>
            </a:r>
            <a:r>
              <a:rPr lang="en-US" sz="1600" b="0" i="0" dirty="0" err="1">
                <a:solidFill>
                  <a:prstClr val="black">
                    <a:lumMod val="75000"/>
                    <a:lumOff val="25000"/>
                  </a:prstClr>
                </a:solidFill>
                <a:latin typeface="Verdana" panose="020B0604030504040204" pitchFamily="34" charset="0"/>
                <a:ea typeface="Verdana" panose="020B0604030504040204" pitchFamily="34" charset="0"/>
                <a:hlinkClick r:id="rId3" action="ppaction://hlinkfile"/>
              </a:rPr>
              <a:t>nextgen</a:t>
            </a:r>
            <a:endParaRPr lang="en-US" sz="1600" b="0" i="0" dirty="0">
              <a:solidFill>
                <a:prstClr val="black">
                  <a:lumMod val="75000"/>
                  <a:lumOff val="25000"/>
                </a:prst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prstClr val="black">
                  <a:lumMod val="75000"/>
                  <a:lumOff val="25000"/>
                </a:prst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Chairs, Treasurers, and Secretary/Treasurers have been granted access to NextGen</a:t>
            </a: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Position status should be current and updated via </a:t>
            </a:r>
            <a:r>
              <a:rPr lang="en-US" sz="1600" b="0" i="0" dirty="0" err="1">
                <a:solidFill>
                  <a:schemeClr val="tx1">
                    <a:lumMod val="75000"/>
                    <a:lumOff val="25000"/>
                  </a:schemeClr>
                </a:solidFill>
                <a:latin typeface="Verdana" panose="020B0604030504040204" pitchFamily="34" charset="0"/>
                <a:ea typeface="Verdana" panose="020B0604030504040204" pitchFamily="34" charset="0"/>
              </a:rPr>
              <a:t>vTools</a:t>
            </a:r>
            <a:r>
              <a:rPr lang="en-US" sz="1600" b="0" i="0" dirty="0">
                <a:solidFill>
                  <a:schemeClr val="tx1">
                    <a:lumMod val="75000"/>
                    <a:lumOff val="25000"/>
                  </a:schemeClr>
                </a:solidFill>
                <a:latin typeface="Verdana" panose="020B0604030504040204" pitchFamily="34" charset="0"/>
                <a:ea typeface="Verdana" panose="020B0604030504040204" pitchFamily="34" charset="0"/>
              </a:rPr>
              <a:t> at </a:t>
            </a:r>
            <a:r>
              <a:rPr lang="en-US" sz="1600" b="0" i="0" dirty="0">
                <a:solidFill>
                  <a:schemeClr val="tx1">
                    <a:lumMod val="75000"/>
                    <a:lumOff val="25000"/>
                  </a:schemeClr>
                </a:solidFill>
                <a:latin typeface="Verdana" panose="020B0604030504040204" pitchFamily="34" charset="0"/>
                <a:ea typeface="Verdana" panose="020B0604030504040204" pitchFamily="34" charset="0"/>
                <a:hlinkClick r:id="rId4"/>
              </a:rPr>
              <a:t>https://officers.vtools.ieee.org</a:t>
            </a: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Single Sign-on (SSO) by using your own IEEE’s User ID and Password</a:t>
            </a: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For new Chairs and Treasurers, the system will prompt them to set up the </a:t>
            </a:r>
            <a:r>
              <a:rPr lang="en-US" sz="1600" b="0" i="0" dirty="0" err="1">
                <a:solidFill>
                  <a:schemeClr val="tx1">
                    <a:lumMod val="75000"/>
                    <a:lumOff val="25000"/>
                  </a:schemeClr>
                </a:solidFill>
                <a:latin typeface="Verdana" panose="020B0604030504040204" pitchFamily="34" charset="0"/>
                <a:ea typeface="Verdana" panose="020B0604030504040204" pitchFamily="34" charset="0"/>
              </a:rPr>
              <a:t>PingID</a:t>
            </a:r>
            <a:r>
              <a:rPr lang="en-US" sz="1600" b="0" i="0" dirty="0">
                <a:solidFill>
                  <a:schemeClr val="tx1">
                    <a:lumMod val="75000"/>
                    <a:lumOff val="25000"/>
                  </a:schemeClr>
                </a:solidFill>
                <a:latin typeface="Verdana" panose="020B0604030504040204" pitchFamily="34" charset="0"/>
                <a:ea typeface="Verdana" panose="020B0604030504040204" pitchFamily="34" charset="0"/>
              </a:rPr>
              <a:t> multi-factor authentication (</a:t>
            </a:r>
            <a:r>
              <a:rPr lang="en-US" sz="1600" b="0" i="0" dirty="0">
                <a:solidFill>
                  <a:schemeClr val="tx1">
                    <a:lumMod val="75000"/>
                    <a:lumOff val="25000"/>
                  </a:schemeClr>
                </a:solidFill>
                <a:latin typeface="Verdana" panose="020B0604030504040204" pitchFamily="34" charset="0"/>
                <a:ea typeface="Verdana" panose="020B0604030504040204" pitchFamily="34" charset="0"/>
                <a:hlinkClick r:id="rId5"/>
              </a:rPr>
              <a:t>NextGen Technical Specifications</a:t>
            </a:r>
            <a:r>
              <a:rPr lang="en-US" sz="1600" b="0" i="0" dirty="0">
                <a:solidFill>
                  <a:schemeClr val="tx1">
                    <a:lumMod val="75000"/>
                    <a:lumOff val="25000"/>
                  </a:schemeClr>
                </a:solidFill>
                <a:latin typeface="Verdana" panose="020B0604030504040204" pitchFamily="34" charset="0"/>
                <a:ea typeface="Verdana" panose="020B0604030504040204" pitchFamily="34" charset="0"/>
              </a:rPr>
              <a:t>)</a:t>
            </a:r>
          </a:p>
          <a:p>
            <a:pPr marL="285750" indent="-285750">
              <a:lnSpc>
                <a:spcPct val="120000"/>
              </a:lnSpc>
              <a:spcBef>
                <a:spcPts val="0"/>
              </a:spcBef>
              <a:buSzPct val="150000"/>
              <a:buFont typeface="Arial" panose="020B0604020202020204" pitchFamily="34" charset="0"/>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lvl="1">
              <a:lnSpc>
                <a:spcPct val="120000"/>
              </a:lnSpc>
              <a:spcBef>
                <a:spcPts val="0"/>
              </a:spcBef>
              <a:buSzPct val="150000"/>
            </a:pPr>
            <a:r>
              <a:rPr lang="en-US" sz="1400" b="1" i="1" dirty="0">
                <a:solidFill>
                  <a:schemeClr val="tx1">
                    <a:lumMod val="75000"/>
                    <a:lumOff val="25000"/>
                  </a:schemeClr>
                </a:solidFill>
                <a:latin typeface="Verdana" panose="020B0604030504040204" pitchFamily="34" charset="0"/>
                <a:ea typeface="Verdana" panose="020B0604030504040204" pitchFamily="34" charset="0"/>
              </a:rPr>
              <a:t>Note</a:t>
            </a:r>
            <a:r>
              <a:rPr lang="en-US" sz="1400" b="0" i="1" dirty="0">
                <a:solidFill>
                  <a:schemeClr val="tx1">
                    <a:lumMod val="75000"/>
                    <a:lumOff val="25000"/>
                  </a:schemeClr>
                </a:solidFill>
                <a:latin typeface="Verdana" panose="020B0604030504040204" pitchFamily="34" charset="0"/>
                <a:ea typeface="Verdana" panose="020B0604030504040204" pitchFamily="34" charset="0"/>
              </a:rPr>
              <a:t>: </a:t>
            </a:r>
            <a:r>
              <a:rPr lang="en-US" sz="1400" b="0" i="1" dirty="0" err="1">
                <a:solidFill>
                  <a:schemeClr val="tx1">
                    <a:lumMod val="75000"/>
                    <a:lumOff val="25000"/>
                  </a:schemeClr>
                </a:solidFill>
                <a:latin typeface="Verdana" panose="020B0604030504040204" pitchFamily="34" charset="0"/>
                <a:ea typeface="Verdana" panose="020B0604030504040204" pitchFamily="34" charset="0"/>
              </a:rPr>
              <a:t>PingIDs</a:t>
            </a:r>
            <a:r>
              <a:rPr lang="en-US" sz="1400" b="0" i="1" dirty="0">
                <a:solidFill>
                  <a:schemeClr val="tx1">
                    <a:lumMod val="75000"/>
                    <a:lumOff val="25000"/>
                  </a:schemeClr>
                </a:solidFill>
                <a:latin typeface="Verdana" panose="020B0604030504040204" pitchFamily="34" charset="0"/>
                <a:ea typeface="Verdana" panose="020B0604030504040204" pitchFamily="34" charset="0"/>
              </a:rPr>
              <a:t> can be reset by the IEEE IT Team only. Please send an email to </a:t>
            </a:r>
          </a:p>
          <a:p>
            <a:pPr lvl="1">
              <a:lnSpc>
                <a:spcPct val="120000"/>
              </a:lnSpc>
              <a:spcBef>
                <a:spcPts val="0"/>
              </a:spcBef>
              <a:buSzPct val="150000"/>
            </a:pPr>
            <a:r>
              <a:rPr lang="en-US" sz="1400" b="0" i="1" dirty="0">
                <a:solidFill>
                  <a:schemeClr val="tx1">
                    <a:lumMod val="75000"/>
                    <a:lumOff val="25000"/>
                  </a:schemeClr>
                </a:solidFill>
                <a:latin typeface="Verdana" panose="020B0604030504040204" pitchFamily="34" charset="0"/>
                <a:ea typeface="Verdana" panose="020B0604030504040204" pitchFamily="34" charset="0"/>
                <a:hlinkClick r:id="rId6"/>
              </a:rPr>
              <a:t>finance-solutions@ieee.org</a:t>
            </a:r>
            <a:r>
              <a:rPr lang="en-US" sz="1400" b="0" i="1" dirty="0">
                <a:solidFill>
                  <a:schemeClr val="tx1">
                    <a:lumMod val="75000"/>
                    <a:lumOff val="25000"/>
                  </a:schemeClr>
                </a:solidFill>
                <a:latin typeface="Verdana" panose="020B0604030504040204" pitchFamily="34" charset="0"/>
                <a:ea typeface="Verdana" panose="020B0604030504040204" pitchFamily="34" charset="0"/>
              </a:rPr>
              <a:t> for assistance.</a:t>
            </a:r>
            <a:endParaRPr lang="en-US" sz="1400" i="1" dirty="0"/>
          </a:p>
        </p:txBody>
      </p:sp>
    </p:spTree>
    <p:extLst>
      <p:ext uri="{BB962C8B-B14F-4D97-AF65-F5344CB8AC3E}">
        <p14:creationId xmlns:p14="http://schemas.microsoft.com/office/powerpoint/2010/main" val="355902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370033" y="119009"/>
            <a:ext cx="4396273" cy="463898"/>
          </a:xfrm>
        </p:spPr>
        <p:txBody>
          <a:bodyPr>
            <a:noAutofit/>
          </a:bodyPr>
          <a:lstStyle/>
          <a:p>
            <a:r>
              <a:rPr lang="en-US" sz="1900" dirty="0">
                <a:solidFill>
                  <a:schemeClr val="accent5">
                    <a:lumMod val="75000"/>
                  </a:schemeClr>
                </a:solidFill>
                <a:latin typeface="Verdana" panose="020B0604030504040204" pitchFamily="34" charset="0"/>
                <a:ea typeface="Verdana" panose="020B0604030504040204" pitchFamily="34" charset="0"/>
              </a:rPr>
              <a:t>Volunteer NextGen Dashboard</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4</a:t>
            </a:fld>
            <a:endParaRPr lang="en-US"/>
          </a:p>
        </p:txBody>
      </p:sp>
      <p:pic>
        <p:nvPicPr>
          <p:cNvPr id="12" name="Picture 11">
            <a:extLst>
              <a:ext uri="{FF2B5EF4-FFF2-40B4-BE49-F238E27FC236}">
                <a16:creationId xmlns:a16="http://schemas.microsoft.com/office/drawing/2014/main" id="{4F268ABA-E379-4629-BAA2-D57904533DA1}"/>
              </a:ext>
            </a:extLst>
          </p:cNvPr>
          <p:cNvPicPr>
            <a:picLocks noChangeAspect="1"/>
          </p:cNvPicPr>
          <p:nvPr/>
        </p:nvPicPr>
        <p:blipFill>
          <a:blip r:embed="rId2"/>
          <a:stretch>
            <a:fillRect/>
          </a:stretch>
        </p:blipFill>
        <p:spPr>
          <a:xfrm>
            <a:off x="691587" y="679510"/>
            <a:ext cx="7753166" cy="3881083"/>
          </a:xfrm>
          <a:prstGeom prst="rect">
            <a:avLst/>
          </a:prstGeom>
        </p:spPr>
      </p:pic>
    </p:spTree>
    <p:extLst>
      <p:ext uri="{BB962C8B-B14F-4D97-AF65-F5344CB8AC3E}">
        <p14:creationId xmlns:p14="http://schemas.microsoft.com/office/powerpoint/2010/main" val="3279589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6153FD-A6B7-43AE-ADC0-DCB63ECBCE2D}"/>
              </a:ext>
            </a:extLst>
          </p:cNvPr>
          <p:cNvSpPr txBox="1"/>
          <p:nvPr/>
        </p:nvSpPr>
        <p:spPr>
          <a:xfrm>
            <a:off x="385321" y="1788810"/>
            <a:ext cx="3866444" cy="2078839"/>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600" dirty="0">
                <a:effectLst/>
                <a:latin typeface="Verdana" panose="020B0604030504040204" pitchFamily="34" charset="0"/>
                <a:ea typeface="Verdana" panose="020B0604030504040204" pitchFamily="34" charset="0"/>
                <a:cs typeface="Times New Roman" panose="02020603050405020304" pitchFamily="18" charset="0"/>
              </a:rPr>
              <a:t> </a:t>
            </a:r>
            <a:r>
              <a:rPr kumimoji="0" lang="en-US" sz="1300" b="1" i="0" u="sng"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imes New Roman" panose="02020603050405020304" pitchFamily="18" charset="0"/>
              </a:rPr>
              <a:t>WBS Tasks Listing</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Bef>
                <a:spcPts val="0"/>
              </a:spcBef>
              <a:spcAft>
                <a:spcPts val="800"/>
              </a:spcAft>
            </a:pPr>
            <a:endParaRPr lang="en-US" sz="6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The COA (Chart of Accounts) previously used in NetSuite is now the WBS which stands for Work Break Down Structure.</a:t>
            </a:r>
          </a:p>
          <a:p>
            <a:pPr marL="0" marR="0">
              <a:lnSpc>
                <a:spcPct val="107000"/>
              </a:lnSpc>
              <a:spcBef>
                <a:spcPts val="0"/>
              </a:spcBef>
              <a:spcAft>
                <a:spcPts val="800"/>
              </a:spcAft>
            </a:pPr>
            <a:r>
              <a:rPr lang="en-US" sz="12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The equivalent of each account from the COA in the WBS is called a task.  These tasks will be used to categorize transactions within the NextGen Systems.</a:t>
            </a:r>
          </a:p>
        </p:txBody>
      </p:sp>
      <p:sp>
        <p:nvSpPr>
          <p:cNvPr id="10" name="Title 1">
            <a:extLst>
              <a:ext uri="{FF2B5EF4-FFF2-40B4-BE49-F238E27FC236}">
                <a16:creationId xmlns:a16="http://schemas.microsoft.com/office/drawing/2014/main" id="{9FB1D5C1-3F09-4489-BC94-C17F426B48E5}"/>
              </a:ext>
            </a:extLst>
          </p:cNvPr>
          <p:cNvSpPr>
            <a:spLocks noGrp="1"/>
          </p:cNvSpPr>
          <p:nvPr>
            <p:ph type="title"/>
          </p:nvPr>
        </p:nvSpPr>
        <p:spPr>
          <a:xfrm>
            <a:off x="628650" y="470135"/>
            <a:ext cx="7886700" cy="595609"/>
          </a:xfrm>
        </p:spPr>
        <p:txBody>
          <a:bodyPr>
            <a:normAutofit fontScale="90000"/>
          </a:bodyPr>
          <a:lstStyle/>
          <a:p>
            <a:pPr marL="283464" indent="-283464" algn="ctr">
              <a:lnSpc>
                <a:spcPct val="100000"/>
              </a:lnSpc>
            </a:pPr>
            <a:r>
              <a:rPr lang="en-US" sz="2000" dirty="0">
                <a:solidFill>
                  <a:schemeClr val="accent5">
                    <a:lumMod val="75000"/>
                  </a:schemeClr>
                </a:solidFill>
                <a:latin typeface="Verdana" panose="020B0604030504040204" pitchFamily="34" charset="0"/>
                <a:ea typeface="Verdana" panose="020B0604030504040204" pitchFamily="34" charset="0"/>
              </a:rPr>
              <a:t>Work Breakdown Structure (WBS) Tasks</a:t>
            </a:r>
            <a:br>
              <a:rPr lang="en-US" sz="2000" dirty="0">
                <a:solidFill>
                  <a:schemeClr val="accent5">
                    <a:lumMod val="75000"/>
                  </a:schemeClr>
                </a:solidFill>
                <a:latin typeface="Verdana" panose="020B0604030504040204" pitchFamily="34" charset="0"/>
                <a:ea typeface="Verdana" panose="020B0604030504040204" pitchFamily="34" charset="0"/>
              </a:rPr>
            </a:br>
            <a:r>
              <a:rPr lang="en-US" sz="2000" dirty="0">
                <a:solidFill>
                  <a:schemeClr val="accent5">
                    <a:lumMod val="75000"/>
                  </a:schemeClr>
                </a:solidFill>
                <a:latin typeface="Verdana" panose="020B0604030504040204" pitchFamily="34" charset="0"/>
                <a:ea typeface="Verdana" panose="020B0604030504040204" pitchFamily="34" charset="0"/>
              </a:rPr>
              <a:t>&amp; Expenditure-Revenue Types</a:t>
            </a:r>
          </a:p>
        </p:txBody>
      </p:sp>
      <p:sp>
        <p:nvSpPr>
          <p:cNvPr id="11" name="TextBox 10">
            <a:extLst>
              <a:ext uri="{FF2B5EF4-FFF2-40B4-BE49-F238E27FC236}">
                <a16:creationId xmlns:a16="http://schemas.microsoft.com/office/drawing/2014/main" id="{AA751970-E94E-4CD9-885D-AF4A8C8E0347}"/>
              </a:ext>
            </a:extLst>
          </p:cNvPr>
          <p:cNvSpPr txBox="1"/>
          <p:nvPr/>
        </p:nvSpPr>
        <p:spPr>
          <a:xfrm>
            <a:off x="4572000" y="1788810"/>
            <a:ext cx="3866444" cy="196162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600" dirty="0">
                <a:effectLst/>
                <a:latin typeface="Verdana" panose="020B0604030504040204" pitchFamily="34" charset="0"/>
                <a:ea typeface="Verdana" panose="020B0604030504040204" pitchFamily="34" charset="0"/>
                <a:cs typeface="Times New Roman" panose="02020603050405020304" pitchFamily="18" charset="0"/>
              </a:rPr>
              <a:t> </a:t>
            </a:r>
            <a:r>
              <a:rPr kumimoji="0" lang="en-US" sz="1300" b="1" i="0" u="sng"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imes New Roman" panose="02020603050405020304" pitchFamily="18" charset="0"/>
              </a:rPr>
              <a:t>Expense-Revenue Types Listing</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Bef>
                <a:spcPts val="0"/>
              </a:spcBef>
              <a:spcAft>
                <a:spcPts val="800"/>
              </a:spcAft>
            </a:pPr>
            <a:endParaRPr lang="en-US" sz="6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chemeClr val="tx1">
                    <a:lumMod val="75000"/>
                    <a:lumOff val="25000"/>
                  </a:schemeClr>
                </a:solidFill>
                <a:effectLst/>
                <a:latin typeface="Verdana" panose="020B0604030504040204" pitchFamily="34" charset="0"/>
                <a:ea typeface="Verdana" panose="020B0604030504040204" pitchFamily="34" charset="0"/>
                <a:cs typeface="Times New Roman" panose="02020603050405020304" pitchFamily="18" charset="0"/>
              </a:rPr>
              <a:t>The Expense &amp; Revenue Types have been created in order to connect IEEE financials from different Business Units (Geo Units, Conferences, and Standards) and consolidate to the corporate financials without affecting the Geo Unit’s reporting.</a:t>
            </a: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20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669175" y="155297"/>
            <a:ext cx="2909404" cy="360121"/>
          </a:xfrm>
        </p:spPr>
        <p:txBody>
          <a:bodyPr>
            <a:normAutofit/>
          </a:bodyPr>
          <a:lstStyle/>
          <a:p>
            <a:pPr algn="ctr"/>
            <a:r>
              <a:rPr lang="en-US" sz="1200" dirty="0">
                <a:solidFill>
                  <a:schemeClr val="accent5">
                    <a:lumMod val="75000"/>
                  </a:schemeClr>
                </a:solidFill>
                <a:latin typeface="Verdana" panose="020B0604030504040204" pitchFamily="34" charset="0"/>
                <a:ea typeface="Verdana" panose="020B0604030504040204" pitchFamily="34" charset="0"/>
              </a:rPr>
              <a:t>WBS Tasks Listing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5"/>
          </p:nvPr>
        </p:nvSpPr>
        <p:spPr/>
        <p:txBody>
          <a:bodyPr/>
          <a:lstStyle/>
          <a:p>
            <a:fld id="{3DD97BEB-BAEF-0344-9D5C-EC73E478698A}" type="slidenum">
              <a:rPr lang="en-US" smtClean="0"/>
              <a:pPr/>
              <a:t>6</a:t>
            </a:fld>
            <a:endParaRPr lang="en-US"/>
          </a:p>
        </p:txBody>
      </p:sp>
      <p:sp>
        <p:nvSpPr>
          <p:cNvPr id="20" name="TextBox 19">
            <a:extLst>
              <a:ext uri="{FF2B5EF4-FFF2-40B4-BE49-F238E27FC236}">
                <a16:creationId xmlns:a16="http://schemas.microsoft.com/office/drawing/2014/main" id="{64F310B6-1254-45BB-B6AB-F00D14E7FD28}"/>
              </a:ext>
            </a:extLst>
          </p:cNvPr>
          <p:cNvSpPr txBox="1"/>
          <p:nvPr/>
        </p:nvSpPr>
        <p:spPr>
          <a:xfrm>
            <a:off x="4608381" y="811221"/>
            <a:ext cx="3866444" cy="411395"/>
          </a:xfrm>
          <a:prstGeom prst="rect">
            <a:avLst/>
          </a:prstGeom>
          <a:noFill/>
        </p:spPr>
        <p:txBody>
          <a:bodyPr wrap="square">
            <a:spAutoFit/>
          </a:bodyPr>
          <a:lstStyle/>
          <a:p>
            <a:endParaRPr lang="en-US" sz="1000" dirty="0">
              <a:latin typeface="Verdana" panose="020B0604030504040204" pitchFamily="34" charset="0"/>
              <a:ea typeface="Verdana" panose="020B0604030504040204" pitchFamily="34" charset="0"/>
            </a:endParaRPr>
          </a:p>
          <a:p>
            <a:pPr marL="0" marR="0" algn="ctr">
              <a:lnSpc>
                <a:spcPct val="107000"/>
              </a:lnSpc>
              <a:spcBef>
                <a:spcPts val="0"/>
              </a:spcBef>
              <a:spcAft>
                <a:spcPts val="80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D91D055-4199-4BB7-B33C-0642137DC4C7}"/>
              </a:ext>
            </a:extLst>
          </p:cNvPr>
          <p:cNvPicPr>
            <a:picLocks noChangeAspect="1"/>
          </p:cNvPicPr>
          <p:nvPr/>
        </p:nvPicPr>
        <p:blipFill>
          <a:blip r:embed="rId3"/>
          <a:stretch>
            <a:fillRect/>
          </a:stretch>
        </p:blipFill>
        <p:spPr>
          <a:xfrm>
            <a:off x="4748883" y="495859"/>
            <a:ext cx="3434420" cy="4420966"/>
          </a:xfrm>
          <a:prstGeom prst="rect">
            <a:avLst/>
          </a:prstGeom>
        </p:spPr>
      </p:pic>
      <p:sp>
        <p:nvSpPr>
          <p:cNvPr id="11" name="Title 1">
            <a:extLst>
              <a:ext uri="{FF2B5EF4-FFF2-40B4-BE49-F238E27FC236}">
                <a16:creationId xmlns:a16="http://schemas.microsoft.com/office/drawing/2014/main" id="{C639637C-9BCE-45CD-8387-A819FD25158B}"/>
              </a:ext>
            </a:extLst>
          </p:cNvPr>
          <p:cNvSpPr txBox="1">
            <a:spLocks/>
          </p:cNvSpPr>
          <p:nvPr/>
        </p:nvSpPr>
        <p:spPr>
          <a:xfrm>
            <a:off x="4990528" y="135738"/>
            <a:ext cx="2909404" cy="360121"/>
          </a:xfrm>
          <a:prstGeom prst="rect">
            <a:avLst/>
          </a:prstGeom>
        </p:spPr>
        <p:txBody>
          <a:bodyPr vert="horz" lIns="91440" tIns="45720" rIns="91440" bIns="45720" rtlCol="0" anchor="b">
            <a:normAutofit fontScale="77500" lnSpcReduction="20000"/>
          </a:bodyPr>
          <a:lstStyle>
            <a:lvl1pPr algn="l" defTabSz="685800" rtl="0" eaLnBrk="1" latinLnBrk="0" hangingPunct="1">
              <a:lnSpc>
                <a:spcPct val="90000"/>
              </a:lnSpc>
              <a:spcBef>
                <a:spcPct val="0"/>
              </a:spcBef>
              <a:buNone/>
              <a:defRPr sz="2550" b="1" i="0" kern="1200">
                <a:solidFill>
                  <a:srgbClr val="01B4E3"/>
                </a:solidFill>
                <a:latin typeface="Calibri" charset="0"/>
                <a:ea typeface="Calibri" charset="0"/>
                <a:cs typeface="Calibri" charset="0"/>
              </a:defRPr>
            </a:lvl1pPr>
          </a:lstStyle>
          <a:p>
            <a:pPr algn="ctr"/>
            <a:r>
              <a:rPr lang="en-US" sz="1600" dirty="0">
                <a:solidFill>
                  <a:schemeClr val="accent5">
                    <a:lumMod val="75000"/>
                  </a:schemeClr>
                </a:solidFill>
                <a:latin typeface="Verdana" panose="020B0604030504040204" pitchFamily="34" charset="0"/>
                <a:ea typeface="Verdana" panose="020B0604030504040204" pitchFamily="34" charset="0"/>
              </a:rPr>
              <a:t>Expense-Revenue Types Listing</a:t>
            </a:r>
          </a:p>
        </p:txBody>
      </p:sp>
      <p:pic>
        <p:nvPicPr>
          <p:cNvPr id="6" name="Picture 5">
            <a:extLst>
              <a:ext uri="{FF2B5EF4-FFF2-40B4-BE49-F238E27FC236}">
                <a16:creationId xmlns:a16="http://schemas.microsoft.com/office/drawing/2014/main" id="{2ADEE3B6-A83A-FFA3-F221-424CA0FD8518}"/>
              </a:ext>
            </a:extLst>
          </p:cNvPr>
          <p:cNvPicPr>
            <a:picLocks noChangeAspect="1"/>
          </p:cNvPicPr>
          <p:nvPr/>
        </p:nvPicPr>
        <p:blipFill>
          <a:blip r:embed="rId4"/>
          <a:stretch>
            <a:fillRect/>
          </a:stretch>
        </p:blipFill>
        <p:spPr>
          <a:xfrm>
            <a:off x="689625" y="495859"/>
            <a:ext cx="3434420" cy="4415802"/>
          </a:xfrm>
          <a:prstGeom prst="rect">
            <a:avLst/>
          </a:prstGeom>
        </p:spPr>
      </p:pic>
    </p:spTree>
    <p:extLst>
      <p:ext uri="{BB962C8B-B14F-4D97-AF65-F5344CB8AC3E}">
        <p14:creationId xmlns:p14="http://schemas.microsoft.com/office/powerpoint/2010/main" val="109239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1791343" y="439731"/>
            <a:ext cx="2945436"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7</a:t>
            </a:fld>
            <a:endParaRPr lang="en-US"/>
          </a:p>
        </p:txBody>
      </p:sp>
      <p:sp>
        <p:nvSpPr>
          <p:cNvPr id="9" name="Text Placeholder 2">
            <a:extLst>
              <a:ext uri="{FF2B5EF4-FFF2-40B4-BE49-F238E27FC236}">
                <a16:creationId xmlns:a16="http://schemas.microsoft.com/office/drawing/2014/main" id="{5D1372C3-893C-46A0-B799-0B116FD79204}"/>
              </a:ext>
            </a:extLst>
          </p:cNvPr>
          <p:cNvSpPr>
            <a:spLocks noGrp="1"/>
          </p:cNvSpPr>
          <p:nvPr>
            <p:ph type="body" idx="1"/>
          </p:nvPr>
        </p:nvSpPr>
        <p:spPr>
          <a:xfrm>
            <a:off x="324095" y="1040512"/>
            <a:ext cx="5714537" cy="3266982"/>
          </a:xfrm>
        </p:spPr>
        <p:txBody>
          <a:bodyPr>
            <a:normAutofit lnSpcReduction="10000"/>
          </a:bodyPr>
          <a:lstStyle/>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Position status should be current and updated via </a:t>
            </a:r>
            <a:r>
              <a:rPr kumimoji="0" lang="en-US" sz="1500" b="0" i="0" u="none" strike="noStrike" kern="1200" cap="none" spc="0" normalizeH="0" baseline="0" noProof="0" dirty="0" err="1">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vTools</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at </a:t>
            </a:r>
            <a:r>
              <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https://officers.vtools.ieee.org</a:t>
            </a:r>
            <a:endPar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endParaRPr lang="en-US" sz="1500" i="0"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Access NextGen Banking through the Volunteer Experience Dashboard via </a:t>
            </a:r>
            <a:r>
              <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4" action="ppaction://hlinkfile"/>
              </a:rPr>
              <a:t>ieee.org/</a:t>
            </a:r>
            <a:r>
              <a:rPr kumimoji="0" lang="en-US" sz="150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4" action="ppaction://hlinkfile"/>
              </a:rPr>
              <a:t>nextgen</a:t>
            </a:r>
            <a:endPar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endParaRPr lang="en-US" sz="1500" i="0"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CB Bank </a:t>
            </a:r>
            <a:r>
              <a:rPr lang="en-US" sz="1500" b="0" i="0" dirty="0">
                <a:solidFill>
                  <a:schemeClr val="tx1">
                    <a:lumMod val="75000"/>
                    <a:lumOff val="25000"/>
                  </a:schemeClr>
                </a:solidFill>
                <a:latin typeface="Verdana" panose="020B0604030504040204" pitchFamily="34" charset="0"/>
                <a:ea typeface="Verdana" panose="020B0604030504040204" pitchFamily="34" charset="0"/>
              </a:rPr>
              <a:t>Account Signature cards should be updated as soon as the Officer positions change. The IEEE Treasury Department manages the signature cards. Please send any inquiries regarding signature cards, Debit Card, or requests to open NextGen bank accounts to </a:t>
            </a:r>
            <a:r>
              <a:rPr lang="en-US" sz="1500" i="0" dirty="0">
                <a:solidFill>
                  <a:schemeClr val="tx1">
                    <a:lumMod val="75000"/>
                    <a:lumOff val="25000"/>
                  </a:schemeClr>
                </a:solidFill>
                <a:latin typeface="Verdana" panose="020B0604030504040204" pitchFamily="34" charset="0"/>
                <a:ea typeface="Verdana" panose="020B0604030504040204" pitchFamily="34" charset="0"/>
                <a:hlinkClick r:id="rId5"/>
              </a:rPr>
              <a:t>nextgenbanking@ieee.org</a:t>
            </a:r>
            <a:endParaRPr lang="en-US" sz="15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lnSpc>
                <a:spcPct val="120000"/>
              </a:lnSpc>
              <a:spcBef>
                <a:spcPts val="0"/>
              </a:spcBef>
              <a:buFont typeface="Courier New" panose="02070309020205020404" pitchFamily="49" charset="0"/>
              <a:buChar char="o"/>
            </a:pPr>
            <a:endParaRPr lang="en-US" sz="14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Font typeface="Wingdings" panose="05000000000000000000" pitchFamily="2" charset="2"/>
              <a:buChar char="§"/>
            </a:pPr>
            <a:endParaRPr lang="en-US" sz="900" b="0" i="0" dirty="0">
              <a:solidFill>
                <a:schemeClr val="tx1">
                  <a:lumMod val="75000"/>
                  <a:lumOff val="25000"/>
                </a:schemeClr>
              </a:solidFill>
              <a:latin typeface="Verdana" panose="020B0604030504040204" pitchFamily="34" charset="0"/>
              <a:ea typeface="Verdana" panose="020B0604030504040204" pitchFamily="34" charset="0"/>
            </a:endParaRPr>
          </a:p>
          <a:p>
            <a:endParaRPr lang="en-US" dirty="0"/>
          </a:p>
        </p:txBody>
      </p:sp>
      <p:pic>
        <p:nvPicPr>
          <p:cNvPr id="7" name="Picture 6" descr="Woman signing contract">
            <a:extLst>
              <a:ext uri="{FF2B5EF4-FFF2-40B4-BE49-F238E27FC236}">
                <a16:creationId xmlns:a16="http://schemas.microsoft.com/office/drawing/2014/main" id="{13A801F1-D676-4B79-A141-2CB56F8E8F31}"/>
              </a:ext>
            </a:extLst>
          </p:cNvPr>
          <p:cNvPicPr>
            <a:picLocks noChangeAspect="1"/>
          </p:cNvPicPr>
          <p:nvPr/>
        </p:nvPicPr>
        <p:blipFill>
          <a:blip r:embed="rId6"/>
          <a:stretch>
            <a:fillRect/>
          </a:stretch>
        </p:blipFill>
        <p:spPr>
          <a:xfrm>
            <a:off x="6238750" y="2731878"/>
            <a:ext cx="2581155" cy="1720350"/>
          </a:xfrm>
          <a:prstGeom prst="rect">
            <a:avLst/>
          </a:prstGeom>
        </p:spPr>
      </p:pic>
      <p:pic>
        <p:nvPicPr>
          <p:cNvPr id="10" name="Picture 9" descr="Display stock market numbers">
            <a:extLst>
              <a:ext uri="{FF2B5EF4-FFF2-40B4-BE49-F238E27FC236}">
                <a16:creationId xmlns:a16="http://schemas.microsoft.com/office/drawing/2014/main" id="{BB8B7001-ABC8-4C8A-BBBA-48C487E12A08}"/>
              </a:ext>
            </a:extLst>
          </p:cNvPr>
          <p:cNvPicPr>
            <a:picLocks noChangeAspect="1"/>
          </p:cNvPicPr>
          <p:nvPr/>
        </p:nvPicPr>
        <p:blipFill>
          <a:blip r:embed="rId7"/>
          <a:stretch>
            <a:fillRect/>
          </a:stretch>
        </p:blipFill>
        <p:spPr>
          <a:xfrm>
            <a:off x="6238750" y="885108"/>
            <a:ext cx="2581155" cy="1722870"/>
          </a:xfrm>
          <a:prstGeom prst="rect">
            <a:avLst/>
          </a:prstGeom>
        </p:spPr>
      </p:pic>
    </p:spTree>
    <p:extLst>
      <p:ext uri="{BB962C8B-B14F-4D97-AF65-F5344CB8AC3E}">
        <p14:creationId xmlns:p14="http://schemas.microsoft.com/office/powerpoint/2010/main" val="278060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575688" y="162263"/>
            <a:ext cx="3992624"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8</a:t>
            </a:fld>
            <a:endParaRPr lang="en-US"/>
          </a:p>
        </p:txBody>
      </p:sp>
      <p:pic>
        <p:nvPicPr>
          <p:cNvPr id="5" name="Picture 4">
            <a:extLst>
              <a:ext uri="{FF2B5EF4-FFF2-40B4-BE49-F238E27FC236}">
                <a16:creationId xmlns:a16="http://schemas.microsoft.com/office/drawing/2014/main" id="{99DE4EF1-3048-4A40-A383-A2B5156F287A}"/>
              </a:ext>
            </a:extLst>
          </p:cNvPr>
          <p:cNvPicPr>
            <a:picLocks noChangeAspect="1"/>
          </p:cNvPicPr>
          <p:nvPr/>
        </p:nvPicPr>
        <p:blipFill>
          <a:blip r:embed="rId2"/>
          <a:stretch>
            <a:fillRect/>
          </a:stretch>
        </p:blipFill>
        <p:spPr>
          <a:xfrm>
            <a:off x="726434" y="512534"/>
            <a:ext cx="7691131" cy="4041592"/>
          </a:xfrm>
          <a:prstGeom prst="rect">
            <a:avLst/>
          </a:prstGeom>
        </p:spPr>
      </p:pic>
      <p:pic>
        <p:nvPicPr>
          <p:cNvPr id="10" name="Picture 9">
            <a:extLst>
              <a:ext uri="{FF2B5EF4-FFF2-40B4-BE49-F238E27FC236}">
                <a16:creationId xmlns:a16="http://schemas.microsoft.com/office/drawing/2014/main" id="{8F51783C-117C-4853-80C7-8680268EF177}"/>
              </a:ext>
            </a:extLst>
          </p:cNvPr>
          <p:cNvPicPr>
            <a:picLocks noChangeAspect="1"/>
          </p:cNvPicPr>
          <p:nvPr/>
        </p:nvPicPr>
        <p:blipFill>
          <a:blip r:embed="rId3"/>
          <a:stretch>
            <a:fillRect/>
          </a:stretch>
        </p:blipFill>
        <p:spPr>
          <a:xfrm>
            <a:off x="3843865" y="2298689"/>
            <a:ext cx="1000374" cy="713328"/>
          </a:xfrm>
          <a:prstGeom prst="rect">
            <a:avLst/>
          </a:prstGeom>
        </p:spPr>
      </p:pic>
      <p:sp>
        <p:nvSpPr>
          <p:cNvPr id="11" name="Arrow: Down 10">
            <a:extLst>
              <a:ext uri="{FF2B5EF4-FFF2-40B4-BE49-F238E27FC236}">
                <a16:creationId xmlns:a16="http://schemas.microsoft.com/office/drawing/2014/main" id="{6D8BEE8B-94BA-4E46-8F39-A6CF8B28C8B7}"/>
              </a:ext>
            </a:extLst>
          </p:cNvPr>
          <p:cNvSpPr/>
          <p:nvPr/>
        </p:nvSpPr>
        <p:spPr>
          <a:xfrm>
            <a:off x="4261756" y="1982449"/>
            <a:ext cx="164592" cy="3047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833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49B534-6CF8-2CD7-8F0B-914A733DB88C}"/>
              </a:ext>
            </a:extLst>
          </p:cNvPr>
          <p:cNvPicPr>
            <a:picLocks noChangeAspect="1"/>
          </p:cNvPicPr>
          <p:nvPr/>
        </p:nvPicPr>
        <p:blipFill>
          <a:blip r:embed="rId2"/>
          <a:stretch>
            <a:fillRect/>
          </a:stretch>
        </p:blipFill>
        <p:spPr>
          <a:xfrm>
            <a:off x="4748094" y="1907090"/>
            <a:ext cx="3570216" cy="2613603"/>
          </a:xfrm>
          <a:prstGeom prst="rect">
            <a:avLst/>
          </a:prstGeom>
        </p:spPr>
      </p:pic>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529788" y="101786"/>
            <a:ext cx="3758037" cy="452900"/>
          </a:xfrm>
        </p:spPr>
        <p:txBody>
          <a:bodyPr>
            <a:normAutofit/>
          </a:bodyPr>
          <a:lstStyle/>
          <a:p>
            <a:r>
              <a:rPr lang="en-US" sz="1900" dirty="0">
                <a:solidFill>
                  <a:schemeClr val="accent5">
                    <a:lumMod val="75000"/>
                  </a:schemeClr>
                </a:solidFill>
                <a:latin typeface="Verdana" panose="020B0604030504040204" pitchFamily="34" charset="0"/>
                <a:ea typeface="Verdana" panose="020B0604030504040204" pitchFamily="34" charset="0"/>
              </a:rPr>
              <a:t>NextGen Banking Access</a:t>
            </a:r>
            <a:endParaRPr lang="en-US" sz="1900" dirty="0">
              <a:solidFill>
                <a:srgbClr val="FF0000"/>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617F8772-360A-4ECA-89C5-4B618E05758C}"/>
              </a:ext>
            </a:extLst>
          </p:cNvPr>
          <p:cNvSpPr>
            <a:spLocks noGrp="1"/>
          </p:cNvSpPr>
          <p:nvPr>
            <p:ph type="body" idx="1"/>
          </p:nvPr>
        </p:nvSpPr>
        <p:spPr>
          <a:xfrm>
            <a:off x="385321" y="602997"/>
            <a:ext cx="8612682" cy="1350762"/>
          </a:xfrm>
        </p:spPr>
        <p:txBody>
          <a:bodyPr>
            <a:normAutofit fontScale="92500" lnSpcReduction="10000"/>
          </a:bodyPr>
          <a:lstStyle/>
          <a:p>
            <a:pPr>
              <a:lnSpc>
                <a:spcPct val="120000"/>
              </a:lnSpc>
              <a:spcBef>
                <a:spcPts val="0"/>
              </a:spcBef>
            </a:pPr>
            <a:r>
              <a:rPr lang="en-US" sz="1550" b="0" i="0" dirty="0">
                <a:solidFill>
                  <a:schemeClr val="tx1">
                    <a:lumMod val="75000"/>
                    <a:lumOff val="25000"/>
                  </a:schemeClr>
                </a:solidFill>
                <a:latin typeface="Verdana" panose="020B0604030504040204" pitchFamily="34" charset="0"/>
                <a:ea typeface="Verdana" panose="020B0604030504040204" pitchFamily="34" charset="0"/>
              </a:rPr>
              <a:t>When clicking on any of the NextGen Banking tiles, another window will be displayed. Click on </a:t>
            </a:r>
            <a:r>
              <a:rPr lang="en-US" sz="1550" i="0" dirty="0">
                <a:solidFill>
                  <a:schemeClr val="tx1">
                    <a:lumMod val="75000"/>
                    <a:lumOff val="25000"/>
                  </a:schemeClr>
                </a:solidFill>
                <a:latin typeface="Verdana" panose="020B0604030504040204" pitchFamily="34" charset="0"/>
                <a:ea typeface="Verdana" panose="020B0604030504040204" pitchFamily="34" charset="0"/>
              </a:rPr>
              <a:t>View ‘Make Payments’ </a:t>
            </a:r>
            <a:r>
              <a:rPr lang="en-US" sz="1550" i="0" dirty="0">
                <a:solidFill>
                  <a:srgbClr val="FF0000"/>
                </a:solidFill>
                <a:latin typeface="Verdana" panose="020B0604030504040204" pitchFamily="34" charset="0"/>
                <a:ea typeface="Verdana" panose="020B0604030504040204" pitchFamily="34" charset="0"/>
              </a:rPr>
              <a:t>(1)</a:t>
            </a:r>
            <a:r>
              <a:rPr lang="en-US" sz="1550" b="0" i="0" dirty="0">
                <a:solidFill>
                  <a:schemeClr val="tx1">
                    <a:lumMod val="75000"/>
                    <a:lumOff val="25000"/>
                  </a:schemeClr>
                </a:solidFill>
                <a:latin typeface="Verdana" panose="020B0604030504040204" pitchFamily="34" charset="0"/>
                <a:ea typeface="Verdana" panose="020B0604030504040204" pitchFamily="34" charset="0"/>
              </a:rPr>
              <a:t>.</a:t>
            </a:r>
          </a:p>
          <a:p>
            <a:pPr>
              <a:lnSpc>
                <a:spcPct val="120000"/>
              </a:lnSpc>
              <a:spcBef>
                <a:spcPts val="0"/>
              </a:spcBef>
            </a:pPr>
            <a:r>
              <a:rPr lang="en-US" sz="1550" b="0" i="0" dirty="0">
                <a:solidFill>
                  <a:schemeClr val="tx1">
                    <a:lumMod val="75000"/>
                    <a:lumOff val="25000"/>
                  </a:schemeClr>
                </a:solidFill>
                <a:latin typeface="Verdana" panose="020B0604030504040204" pitchFamily="34" charset="0"/>
                <a:ea typeface="Verdana" panose="020B0604030504040204" pitchFamily="34" charset="0"/>
              </a:rPr>
              <a:t>If a second window is displayed, you don’t need to input your login credentials, instead you just need to click on the blue box labeled ”Login with SSO” and the login credentials will be populated automatically</a:t>
            </a:r>
            <a:r>
              <a:rPr lang="en-US" sz="1550" i="0" dirty="0">
                <a:solidFill>
                  <a:srgbClr val="FF0000"/>
                </a:solidFill>
                <a:latin typeface="Verdana" panose="020B0604030504040204" pitchFamily="34" charset="0"/>
                <a:ea typeface="Verdana" panose="020B0604030504040204" pitchFamily="34" charset="0"/>
              </a:rPr>
              <a:t>(2)</a:t>
            </a:r>
          </a:p>
          <a:p>
            <a:pPr>
              <a:lnSpc>
                <a:spcPct val="120000"/>
              </a:lnSpc>
              <a:spcBef>
                <a:spcPts val="0"/>
              </a:spcBef>
            </a:pPr>
            <a:endParaRPr lang="en-US" sz="1700" b="0" i="0" dirty="0">
              <a:solidFill>
                <a:schemeClr val="tx1">
                  <a:lumMod val="75000"/>
                  <a:lumOff val="25000"/>
                </a:schemeClr>
              </a:solidFill>
              <a:latin typeface="Verdana" panose="020B0604030504040204" pitchFamily="34" charset="0"/>
              <a:ea typeface="Verdana" panose="020B0604030504040204" pitchFamily="34" charset="0"/>
            </a:endParaRPr>
          </a:p>
          <a:p>
            <a:pPr>
              <a:lnSpc>
                <a:spcPct val="120000"/>
              </a:lnSpc>
              <a:spcBef>
                <a:spcPts val="0"/>
              </a:spcBef>
            </a:pPr>
            <a:endParaRPr lang="en-US" sz="1700" dirty="0"/>
          </a:p>
        </p:txBody>
      </p:sp>
      <p:pic>
        <p:nvPicPr>
          <p:cNvPr id="9" name="Picture 8">
            <a:extLst>
              <a:ext uri="{FF2B5EF4-FFF2-40B4-BE49-F238E27FC236}">
                <a16:creationId xmlns:a16="http://schemas.microsoft.com/office/drawing/2014/main" id="{79DD1030-D392-4A21-8F67-95073C0D6093}"/>
              </a:ext>
            </a:extLst>
          </p:cNvPr>
          <p:cNvPicPr>
            <a:picLocks noChangeAspect="1"/>
          </p:cNvPicPr>
          <p:nvPr/>
        </p:nvPicPr>
        <p:blipFill>
          <a:blip r:embed="rId3"/>
          <a:stretch>
            <a:fillRect/>
          </a:stretch>
        </p:blipFill>
        <p:spPr>
          <a:xfrm>
            <a:off x="453922" y="1915900"/>
            <a:ext cx="3744391" cy="2588807"/>
          </a:xfrm>
          <a:prstGeom prst="rect">
            <a:avLst/>
          </a:prstGeom>
        </p:spPr>
      </p:pic>
      <p:sp>
        <p:nvSpPr>
          <p:cNvPr id="11" name="Arrow: Down 10">
            <a:extLst>
              <a:ext uri="{FF2B5EF4-FFF2-40B4-BE49-F238E27FC236}">
                <a16:creationId xmlns:a16="http://schemas.microsoft.com/office/drawing/2014/main" id="{2967AB25-A914-44EB-A263-A636BAFFBDE5}"/>
              </a:ext>
            </a:extLst>
          </p:cNvPr>
          <p:cNvSpPr/>
          <p:nvPr/>
        </p:nvSpPr>
        <p:spPr>
          <a:xfrm>
            <a:off x="2265427" y="3503909"/>
            <a:ext cx="121381" cy="2307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ADBB3F4-22CA-4655-9406-0B4627391A81}"/>
              </a:ext>
            </a:extLst>
          </p:cNvPr>
          <p:cNvSpPr txBox="1"/>
          <p:nvPr/>
        </p:nvSpPr>
        <p:spPr>
          <a:xfrm>
            <a:off x="522133" y="1836004"/>
            <a:ext cx="608039"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(1)</a:t>
            </a:r>
          </a:p>
        </p:txBody>
      </p:sp>
      <p:sp>
        <p:nvSpPr>
          <p:cNvPr id="27" name="TextBox 26">
            <a:extLst>
              <a:ext uri="{FF2B5EF4-FFF2-40B4-BE49-F238E27FC236}">
                <a16:creationId xmlns:a16="http://schemas.microsoft.com/office/drawing/2014/main" id="{48D69631-28D2-43AB-98F3-B72148642549}"/>
              </a:ext>
            </a:extLst>
          </p:cNvPr>
          <p:cNvSpPr txBox="1"/>
          <p:nvPr/>
        </p:nvSpPr>
        <p:spPr>
          <a:xfrm>
            <a:off x="4766122" y="1807045"/>
            <a:ext cx="608039"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1003696395"/>
      </p:ext>
    </p:extLst>
  </p:cSld>
  <p:clrMapOvr>
    <a:masterClrMapping/>
  </p:clrMapOvr>
</p:sld>
</file>

<file path=ppt/theme/theme1.xml><?xml version="1.0" encoding="utf-8"?>
<a:theme xmlns:a="http://schemas.openxmlformats.org/drawingml/2006/main" name="Wedge Bar with Ru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17532</TotalTime>
  <Words>1351</Words>
  <Application>Microsoft Office PowerPoint</Application>
  <PresentationFormat>On-screen Show (16:9)</PresentationFormat>
  <Paragraphs>198</Paragraphs>
  <Slides>21</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Courier New</vt:lpstr>
      <vt:lpstr>LucidaGrande</vt:lpstr>
      <vt:lpstr>Verdana</vt:lpstr>
      <vt:lpstr>Wingdings</vt:lpstr>
      <vt:lpstr>Wedge Bar with Rule</vt:lpstr>
      <vt:lpstr>Office Theme</vt:lpstr>
      <vt:lpstr>PowerPoint Presentation</vt:lpstr>
      <vt:lpstr>Agenda</vt:lpstr>
      <vt:lpstr>NextGen Access</vt:lpstr>
      <vt:lpstr>Volunteer NextGen Dashboard</vt:lpstr>
      <vt:lpstr>Work Breakdown Structure (WBS) Tasks &amp; Expenditure-Revenue Types</vt:lpstr>
      <vt:lpstr>WBS Tasks Listing</vt:lpstr>
      <vt:lpstr>NextGen Banking</vt:lpstr>
      <vt:lpstr>NextGen Banking</vt:lpstr>
      <vt:lpstr>NextGen Banking Access</vt:lpstr>
      <vt:lpstr>NextGen Banking</vt:lpstr>
      <vt:lpstr>Budget Report</vt:lpstr>
      <vt:lpstr>Bank Account Transaction Entries</vt:lpstr>
      <vt:lpstr>Bank Upload Template</vt:lpstr>
      <vt:lpstr>Tax Reporting</vt:lpstr>
      <vt:lpstr>MGA Compliance Documents Portal</vt:lpstr>
      <vt:lpstr>Annual Financial Reporting</vt:lpstr>
      <vt:lpstr>Annual Financial Reporting</vt:lpstr>
      <vt:lpstr>NextGen Training</vt:lpstr>
      <vt:lpstr>NextGen Training</vt:lpstr>
      <vt:lpstr>MGA Finance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Teresa D Sacks</cp:lastModifiedBy>
  <cp:revision>303</cp:revision>
  <dcterms:created xsi:type="dcterms:W3CDTF">2016-10-24T19:40:55Z</dcterms:created>
  <dcterms:modified xsi:type="dcterms:W3CDTF">2023-10-13T22:37:50Z</dcterms:modified>
</cp:coreProperties>
</file>