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8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82" r:id="rId19"/>
    <p:sldId id="283" r:id="rId20"/>
    <p:sldId id="284" r:id="rId21"/>
    <p:sldId id="285" r:id="rId22"/>
    <p:sldId id="286" r:id="rId23"/>
    <p:sldId id="289" r:id="rId24"/>
    <p:sldId id="290" r:id="rId25"/>
    <p:sldId id="277" r:id="rId26"/>
    <p:sldId id="287" r:id="rId27"/>
    <p:sldId id="288" r:id="rId28"/>
    <p:sldId id="291" r:id="rId29"/>
    <p:sldId id="292" r:id="rId30"/>
    <p:sldId id="294" r:id="rId31"/>
    <p:sldId id="295" r:id="rId32"/>
    <p:sldId id="296" r:id="rId33"/>
    <p:sldId id="293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78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nJaaEfdoz11ZMDkbGxNgNpIhD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5E8917-2CBA-4303-A9C2-1DC60EA17050}">
  <a:tblStyle styleId="{4B5E8917-2CBA-4303-A9C2-1DC60EA170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2"/>
  </p:normalViewPr>
  <p:slideViewPr>
    <p:cSldViewPr snapToGrid="0" showGuides="1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8227471c70_1_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8227471c70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" name="Google Shape;324;g28227471c70_1_17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8227471c70_1_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8227471c7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0" name="Google Shape;330;g28227471c70_1_2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8227471c70_1_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8227471c70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" name="Google Shape;336;g28227471c70_1_27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227471c70_1_3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8227471c70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" name="Google Shape;342;g28227471c70_1_3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8227471c70_1_3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8227471c70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8" name="Google Shape;348;g28227471c70_1_37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227471c70_1_4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8227471c70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4" name="Google Shape;354;g28227471c70_1_4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227471c70_1_4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8227471c70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" name="Google Shape;360;g28227471c70_1_47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ff1f00cc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28ff1f00ccc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034516b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034516b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ff1f00cc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8ff1f00cc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8ff1f00ccc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28ff1f00ccc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8ff1f00ccc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28ff1f00ccc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8ff1f00cc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28ff1f00cc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8ff1f00ccc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28ff1f00ccc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8ff1f00cc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g28ff1f00cc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8ff1f00ccc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28ff1f00ccc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89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ff1f00cc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28ff1f00cc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275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8ff1f00ccc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28ff1f00ccc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8ff1f00ccc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8ff1f00ccc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dk1"/>
                </a:solidFill>
              </a:rPr>
              <a:t>Volunteers</a:t>
            </a:r>
            <a:endParaRPr/>
          </a:p>
          <a:p>
            <a:pPr marL="635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300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Gerardo Barbosa (Chair)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John Barr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Bill Fowlkes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Adam Jastrzebski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Joe Lillie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Joe Pennisi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Ken Pigg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Mary Ellen Randall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Jon Rosdahl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John Walz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/>
              <a:t>Madhavi Alaparthy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Priscilla Amalraj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Cherif Amirat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Larry Bolsch</a:t>
            </a:r>
            <a:endParaRPr sz="12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Ray Borgone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Morgan Cutts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John DeSimone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Sampath Heragu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Jon Gaughran</a:t>
            </a:r>
            <a:endParaRPr sz="12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Donna Grey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Rich Januzzi</a:t>
            </a:r>
            <a:endParaRPr sz="12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Lori Keller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Barb Kmiec</a:t>
            </a:r>
            <a:endParaRPr sz="1200">
              <a:solidFill>
                <a:schemeClr val="dk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Anthony Patane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Teresa Sacks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Tom Siegert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Suzanne Stiles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Linda Thiel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8ff1f00ccc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28ff1f00ccc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8ff1f00cc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28ff1f00cc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8ff1f00ccc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28ff1f00ccc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8ff1f00ccc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28ff1f00ccc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8ff1f00ccc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28ff1f00ccc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8ff1f00ccc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28ff1f00ccc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8ff1f00ccc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g28ff1f00ccc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8ff1f00ccc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28ff1f00ccc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8ff1f00ccc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28ff1f00ccc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8ff1f00ccc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28ff1f00ccc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50" tIns="44425" rIns="88850" bIns="44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8ff1f00cc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g28ff1f00cc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130e3492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5130e3492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d2629f5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8d2629f5b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50" tIns="44425" rIns="88850" bIns="44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227471c70_1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8227471c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4" name="Google Shape;304;g28227471c70_1_0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8227471c70_1_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8227471c7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1" name="Google Shape;311;g28227471c70_1_6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227471c70_1_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8227471c7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" name="Google Shape;318;g28227471c70_1_1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-Photos Locked">
  <p:cSld name="Title Slide 1-Photos Locke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7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7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7" descr="A picture containing art, majorelle blu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20" y="374444"/>
            <a:ext cx="9162288" cy="216453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7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C-No Photos">
  <p:cSld name="Divider Slide 2C-No Photo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7"/>
          <p:cNvSpPr txBox="1">
            <a:spLocks noGrp="1"/>
          </p:cNvSpPr>
          <p:nvPr>
            <p:ph type="title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1"/>
          </p:nvPr>
        </p:nvSpPr>
        <p:spPr>
          <a:xfrm>
            <a:off x="282290" y="3088182"/>
            <a:ext cx="8553008" cy="81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7"/>
          <p:cNvSpPr txBox="1"/>
          <p:nvPr/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7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7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7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3A-Photos Editable">
  <p:cSld name="1_Title Slide 3A-Photos Editab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8"/>
          <p:cNvSpPr/>
          <p:nvPr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8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0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8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0" name="Google Shape;120;p38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8"/>
          <p:cNvSpPr txBox="1"/>
          <p:nvPr/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8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8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8"/>
          <p:cNvSpPr txBox="1">
            <a:spLocks noGrp="1"/>
          </p:cNvSpPr>
          <p:nvPr>
            <p:ph type="ctrTitle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38"/>
          <p:cNvSpPr>
            <a:spLocks noGrp="1"/>
          </p:cNvSpPr>
          <p:nvPr>
            <p:ph type="pic" idx="2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" name="Google Shape;128;p38"/>
          <p:cNvSpPr>
            <a:spLocks noGrp="1"/>
          </p:cNvSpPr>
          <p:nvPr>
            <p:ph type="pic" idx="3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4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5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A-Photos Editable">
  <p:cSld name="Title Slide 3A-Photos Editab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/>
          <p:nvPr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9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0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39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9"/>
          <p:cNvSpPr txBox="1"/>
          <p:nvPr/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9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9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9"/>
          <p:cNvSpPr txBox="1">
            <a:spLocks noGrp="1"/>
          </p:cNvSpPr>
          <p:nvPr>
            <p:ph type="ctrTitle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2" name="Google Shape;142;p39" descr="A group of people wearing hard hats and jackets looking at a computer scree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30" y="-275587"/>
            <a:ext cx="2633567" cy="263301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3" name="Google Shape;143;p39" descr="A group of people in a meeting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988" y="432744"/>
            <a:ext cx="1313770" cy="13140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4" name="Google Shape;144;p39" descr="A doctor using a virtual reality device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829" y="-82898"/>
            <a:ext cx="2187948" cy="218749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5" name="Google Shape;145;p3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B-Photos Editable">
  <p:cSld name="Title Slide 3B-Photos Editabl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/>
          <p:nvPr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40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0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0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40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0"/>
          <p:cNvSpPr txBox="1"/>
          <p:nvPr/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0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0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0"/>
          <p:cNvSpPr txBox="1">
            <a:spLocks noGrp="1"/>
          </p:cNvSpPr>
          <p:nvPr>
            <p:ph type="ctrTitle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7" name="Google Shape;157;p40" descr="A group of people around a tabl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30" y="-275587"/>
            <a:ext cx="2633567" cy="263301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40" descr="A hand touching a spher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988" y="432744"/>
            <a:ext cx="1313770" cy="131404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40" descr="A person and person wearing safety vests and helmets looking at a computer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5829" y="-82898"/>
            <a:ext cx="2187948" cy="218749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40" descr="A person wearing a white hard hat and white shirt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body" idx="1"/>
          </p:nvPr>
        </p:nvSpPr>
        <p:spPr>
          <a:xfrm>
            <a:off x="282288" y="1242334"/>
            <a:ext cx="4234053" cy="311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2"/>
          </p:nvPr>
        </p:nvSpPr>
        <p:spPr>
          <a:xfrm>
            <a:off x="4691046" y="1242334"/>
            <a:ext cx="4234053" cy="311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3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body" idx="1"/>
          </p:nvPr>
        </p:nvSpPr>
        <p:spPr>
          <a:xfrm>
            <a:off x="4690591" y="1245233"/>
            <a:ext cx="4250410" cy="309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body" idx="2"/>
          </p:nvPr>
        </p:nvSpPr>
        <p:spPr>
          <a:xfrm>
            <a:off x="282289" y="1245232"/>
            <a:ext cx="4227717" cy="309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3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 txBox="1">
            <a:spLocks noGrp="1"/>
          </p:cNvSpPr>
          <p:nvPr>
            <p:ph type="body" idx="1"/>
          </p:nvPr>
        </p:nvSpPr>
        <p:spPr>
          <a:xfrm>
            <a:off x="4688237" y="2875597"/>
            <a:ext cx="4252764" cy="147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body" idx="2"/>
          </p:nvPr>
        </p:nvSpPr>
        <p:spPr>
          <a:xfrm>
            <a:off x="282290" y="1245232"/>
            <a:ext cx="4252764" cy="310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body" idx="3"/>
          </p:nvPr>
        </p:nvSpPr>
        <p:spPr>
          <a:xfrm>
            <a:off x="4688237" y="1245231"/>
            <a:ext cx="4252764" cy="147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4685745" y="2269344"/>
            <a:ext cx="4255255" cy="20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2"/>
          </p:nvPr>
        </p:nvSpPr>
        <p:spPr>
          <a:xfrm>
            <a:off x="282290" y="1245232"/>
            <a:ext cx="4235466" cy="310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3"/>
          </p:nvPr>
        </p:nvSpPr>
        <p:spPr>
          <a:xfrm>
            <a:off x="4685745" y="1245232"/>
            <a:ext cx="4255255" cy="90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>
            <a:spLocks noGrp="1"/>
          </p:cNvSpPr>
          <p:nvPr>
            <p:ph type="body" idx="1"/>
          </p:nvPr>
        </p:nvSpPr>
        <p:spPr>
          <a:xfrm>
            <a:off x="285920" y="1245687"/>
            <a:ext cx="4231835" cy="310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2"/>
          </p:nvPr>
        </p:nvSpPr>
        <p:spPr>
          <a:xfrm>
            <a:off x="4687855" y="2269504"/>
            <a:ext cx="4253146" cy="20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3"/>
          </p:nvPr>
        </p:nvSpPr>
        <p:spPr>
          <a:xfrm>
            <a:off x="4687855" y="1252982"/>
            <a:ext cx="4253146" cy="88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/>
          <p:nvPr/>
        </p:nvSpPr>
        <p:spPr>
          <a:xfrm>
            <a:off x="7361695" y="178230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>
            <a:spLocks noGrp="1"/>
          </p:cNvSpPr>
          <p:nvPr>
            <p:ph type="body" idx="1"/>
          </p:nvPr>
        </p:nvSpPr>
        <p:spPr>
          <a:xfrm>
            <a:off x="4707473" y="2921431"/>
            <a:ext cx="4210281" cy="14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6"/>
          <p:cNvSpPr txBox="1">
            <a:spLocks noGrp="1"/>
          </p:cNvSpPr>
          <p:nvPr>
            <p:ph type="body" idx="2"/>
          </p:nvPr>
        </p:nvSpPr>
        <p:spPr>
          <a:xfrm>
            <a:off x="282290" y="1252981"/>
            <a:ext cx="4210280" cy="1439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6"/>
          <p:cNvSpPr txBox="1">
            <a:spLocks noGrp="1"/>
          </p:cNvSpPr>
          <p:nvPr>
            <p:ph type="body" idx="3"/>
          </p:nvPr>
        </p:nvSpPr>
        <p:spPr>
          <a:xfrm>
            <a:off x="4707473" y="1269541"/>
            <a:ext cx="4210281" cy="14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6"/>
          <p:cNvSpPr txBox="1">
            <a:spLocks noGrp="1"/>
          </p:cNvSpPr>
          <p:nvPr>
            <p:ph type="body" idx="4"/>
          </p:nvPr>
        </p:nvSpPr>
        <p:spPr>
          <a:xfrm>
            <a:off x="282290" y="2921431"/>
            <a:ext cx="4210280" cy="142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 i="1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6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46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46"/>
          <p:cNvSpPr txBox="1">
            <a:spLocks noGrp="1"/>
          </p:cNvSpPr>
          <p:nvPr>
            <p:ph type="body" idx="5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282289" y="1247412"/>
            <a:ext cx="8658713" cy="30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2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7"/>
          <p:cNvSpPr txBox="1">
            <a:spLocks noGrp="1"/>
          </p:cNvSpPr>
          <p:nvPr>
            <p:ph type="body" idx="1"/>
          </p:nvPr>
        </p:nvSpPr>
        <p:spPr>
          <a:xfrm>
            <a:off x="282291" y="1252981"/>
            <a:ext cx="3019523" cy="310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7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7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47"/>
          <p:cNvSpPr txBox="1">
            <a:spLocks noGrp="1"/>
          </p:cNvSpPr>
          <p:nvPr>
            <p:ph type="body" idx="2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"/>
          <p:cNvSpPr txBox="1">
            <a:spLocks noGrp="1"/>
          </p:cNvSpPr>
          <p:nvPr>
            <p:ph type="body" idx="1"/>
          </p:nvPr>
        </p:nvSpPr>
        <p:spPr>
          <a:xfrm>
            <a:off x="4705535" y="1245231"/>
            <a:ext cx="4235466" cy="310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8"/>
          <p:cNvSpPr txBox="1">
            <a:spLocks noGrp="1"/>
          </p:cNvSpPr>
          <p:nvPr>
            <p:ph type="body" idx="2"/>
          </p:nvPr>
        </p:nvSpPr>
        <p:spPr>
          <a:xfrm>
            <a:off x="282290" y="3591612"/>
            <a:ext cx="4235466" cy="7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8"/>
          <p:cNvSpPr>
            <a:spLocks noGrp="1"/>
          </p:cNvSpPr>
          <p:nvPr>
            <p:ph type="pic" idx="3"/>
          </p:nvPr>
        </p:nvSpPr>
        <p:spPr>
          <a:xfrm>
            <a:off x="282290" y="1245232"/>
            <a:ext cx="4235466" cy="2222393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48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48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9"/>
          <p:cNvSpPr txBox="1">
            <a:spLocks noGrp="1"/>
          </p:cNvSpPr>
          <p:nvPr>
            <p:ph type="body" idx="1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0"/>
          <p:cNvSpPr txBox="1">
            <a:spLocks noGrp="1"/>
          </p:cNvSpPr>
          <p:nvPr>
            <p:ph type="body" idx="1"/>
          </p:nvPr>
        </p:nvSpPr>
        <p:spPr>
          <a:xfrm>
            <a:off x="282289" y="2128100"/>
            <a:ext cx="8658711" cy="160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0"/>
          <p:cNvSpPr txBox="1">
            <a:spLocks noGrp="1"/>
          </p:cNvSpPr>
          <p:nvPr>
            <p:ph type="body" idx="2"/>
          </p:nvPr>
        </p:nvSpPr>
        <p:spPr>
          <a:xfrm>
            <a:off x="282289" y="1253847"/>
            <a:ext cx="8658711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0"/>
          <p:cNvSpPr txBox="1">
            <a:spLocks noGrp="1"/>
          </p:cNvSpPr>
          <p:nvPr>
            <p:ph type="body" idx="3"/>
          </p:nvPr>
        </p:nvSpPr>
        <p:spPr>
          <a:xfrm>
            <a:off x="282289" y="3810504"/>
            <a:ext cx="8658711" cy="54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 i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50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" name="Google Shape;224;p50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50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1"/>
          <p:cNvSpPr txBox="1">
            <a:spLocks noGrp="1"/>
          </p:cNvSpPr>
          <p:nvPr>
            <p:ph type="body" idx="1"/>
          </p:nvPr>
        </p:nvSpPr>
        <p:spPr>
          <a:xfrm>
            <a:off x="282290" y="3138935"/>
            <a:ext cx="4289710" cy="120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1"/>
          <p:cNvSpPr txBox="1">
            <a:spLocks noGrp="1"/>
          </p:cNvSpPr>
          <p:nvPr>
            <p:ph type="body" idx="2"/>
          </p:nvPr>
        </p:nvSpPr>
        <p:spPr>
          <a:xfrm>
            <a:off x="282289" y="1245232"/>
            <a:ext cx="8658711" cy="175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1"/>
          <p:cNvSpPr>
            <a:spLocks noGrp="1"/>
          </p:cNvSpPr>
          <p:nvPr>
            <p:ph type="pic" idx="3"/>
          </p:nvPr>
        </p:nvSpPr>
        <p:spPr>
          <a:xfrm>
            <a:off x="4722970" y="3138934"/>
            <a:ext cx="4218030" cy="1208829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51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51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51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2"/>
          <p:cNvSpPr txBox="1">
            <a:spLocks noGrp="1"/>
          </p:cNvSpPr>
          <p:nvPr>
            <p:ph type="body" idx="1"/>
          </p:nvPr>
        </p:nvSpPr>
        <p:spPr>
          <a:xfrm>
            <a:off x="282290" y="1252981"/>
            <a:ext cx="4970872" cy="216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2"/>
          <p:cNvSpPr txBox="1">
            <a:spLocks noGrp="1"/>
          </p:cNvSpPr>
          <p:nvPr>
            <p:ph type="body" idx="2"/>
          </p:nvPr>
        </p:nvSpPr>
        <p:spPr>
          <a:xfrm>
            <a:off x="282290" y="3535051"/>
            <a:ext cx="4970872" cy="81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 b="1">
                <a:solidFill>
                  <a:srgbClr val="0066A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 sz="1350"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 sz="135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2"/>
          <p:cNvSpPr>
            <a:spLocks noGrp="1"/>
          </p:cNvSpPr>
          <p:nvPr>
            <p:ph type="pic" idx="3"/>
          </p:nvPr>
        </p:nvSpPr>
        <p:spPr>
          <a:xfrm>
            <a:off x="5366283" y="1252982"/>
            <a:ext cx="3574718" cy="3102042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52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52"/>
          <p:cNvSpPr txBox="1">
            <a:spLocks noGrp="1"/>
          </p:cNvSpPr>
          <p:nvPr>
            <p:ph type="title"/>
          </p:nvPr>
        </p:nvSpPr>
        <p:spPr>
          <a:xfrm>
            <a:off x="282289" y="245650"/>
            <a:ext cx="8658712" cy="42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55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52"/>
          <p:cNvSpPr txBox="1">
            <a:spLocks noGrp="1"/>
          </p:cNvSpPr>
          <p:nvPr>
            <p:ph type="body" idx="4"/>
          </p:nvPr>
        </p:nvSpPr>
        <p:spPr>
          <a:xfrm>
            <a:off x="282288" y="710787"/>
            <a:ext cx="8658713" cy="32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TwoColumnBullets">
  <p:cSld name="Content Slide_TwoColumnBulle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6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3"/>
          </p:nvPr>
        </p:nvSpPr>
        <p:spPr>
          <a:xfrm>
            <a:off x="4672294" y="1369219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ts val="9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A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628650" y="10716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385321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3C-No Photos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/>
          <p:nvPr/>
        </p:nvSpPr>
        <p:spPr>
          <a:xfrm>
            <a:off x="0" y="0"/>
            <a:ext cx="1492624" cy="1239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3"/>
          <p:cNvSpPr/>
          <p:nvPr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33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0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1"/>
          </p:nvPr>
        </p:nvSpPr>
        <p:spPr>
          <a:xfrm>
            <a:off x="282290" y="3088182"/>
            <a:ext cx="8553008" cy="81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33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3"/>
          <p:cNvSpPr txBox="1"/>
          <p:nvPr/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3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2A-Photos Editable">
  <p:cSld name="1_Title Slide 2A-Photos Edi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4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4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34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4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4"/>
          <p:cNvSpPr>
            <a:spLocks noGrp="1"/>
          </p:cNvSpPr>
          <p:nvPr>
            <p:ph type="pic" idx="2"/>
          </p:nvPr>
        </p:nvSpPr>
        <p:spPr>
          <a:xfrm>
            <a:off x="-551" y="506367"/>
            <a:ext cx="18288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4" name="Google Shape;74;p34"/>
          <p:cNvSpPr>
            <a:spLocks noGrp="1"/>
          </p:cNvSpPr>
          <p:nvPr>
            <p:ph type="pic" idx="3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34"/>
          <p:cNvSpPr>
            <a:spLocks noGrp="1"/>
          </p:cNvSpPr>
          <p:nvPr>
            <p:ph type="pic" idx="4"/>
          </p:nvPr>
        </p:nvSpPr>
        <p:spPr>
          <a:xfrm>
            <a:off x="3674266" y="506367"/>
            <a:ext cx="1817334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34"/>
          <p:cNvSpPr>
            <a:spLocks noGrp="1"/>
          </p:cNvSpPr>
          <p:nvPr>
            <p:ph type="pic" idx="5"/>
          </p:nvPr>
        </p:nvSpPr>
        <p:spPr>
          <a:xfrm>
            <a:off x="5493599" y="506367"/>
            <a:ext cx="1837943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34"/>
          <p:cNvSpPr>
            <a:spLocks noGrp="1"/>
          </p:cNvSpPr>
          <p:nvPr>
            <p:ph type="pic" idx="6"/>
          </p:nvPr>
        </p:nvSpPr>
        <p:spPr>
          <a:xfrm>
            <a:off x="7322401" y="506367"/>
            <a:ext cx="1836546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A-Photos Editable">
  <p:cSld name="Title Slide 2A-Photos Editab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5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5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5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5" descr="A person and person standing in a server room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1" y="5063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5" descr="A person and person standing next to a machin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458" y="506367"/>
            <a:ext cx="1861485" cy="18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5" descr="A person in a wheelchair working on a computer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266" y="506367"/>
            <a:ext cx="18173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5" descr="A person working on a computer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9" y="506367"/>
            <a:ext cx="183794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5" descr="A person looking at a screen&#10;&#10;Description automatically generated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401" y="506367"/>
            <a:ext cx="183654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B-Photos Editable">
  <p:cSld name="Title Slide 2B-Photos Edi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6" descr="A picture containing d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6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subTitle" idx="1"/>
          </p:nvPr>
        </p:nvSpPr>
        <p:spPr>
          <a:xfrm>
            <a:off x="282290" y="3557482"/>
            <a:ext cx="7022970" cy="87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36"/>
          <p:cNvSpPr txBox="1"/>
          <p:nvPr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ieee.org</a:t>
            </a:r>
            <a:endParaRPr sz="1100" b="1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6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6" descr="A person wearing a hard hat and holding a tablet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1" y="5063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6" descr="A computer screen with numbers and lines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458" y="506367"/>
            <a:ext cx="1861485" cy="18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6" descr="A person in a white coat working on a computer&#10;&#10;Description automatically generated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266" y="506367"/>
            <a:ext cx="181733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6" descr="A digital image of a person's head&#10;&#10;Description automatically generate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599" y="506367"/>
            <a:ext cx="183794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6" descr="A person using a video call&#10;&#10;Description automatically generated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401" y="506367"/>
            <a:ext cx="1836546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6A1"/>
              </a:buClr>
              <a:buSzPts val="1650"/>
              <a:buFont typeface="Merriweather Sans"/>
              <a:buChar char="▸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66A1"/>
              </a:buClr>
              <a:buSzPts val="1350"/>
              <a:buFont typeface="Courier New"/>
              <a:buChar char="o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694" y="4502874"/>
            <a:ext cx="851311" cy="24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6" descr="A picture containing dark&#10;&#10;Description automatically generated"/>
          <p:cNvPicPr preferRelativeResize="0"/>
          <p:nvPr/>
        </p:nvPicPr>
        <p:blipFill rotWithShape="1"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6"/>
          <p:cNvSpPr txBox="1"/>
          <p:nvPr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800"/>
              <a:buFont typeface="Calibri"/>
              <a:buNone/>
            </a:pPr>
            <a:r>
              <a:rPr lang="en-US" sz="800" b="0" i="0" u="none" strike="noStrike" cap="non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6"/>
          <p:cNvSpPr txBox="1"/>
          <p:nvPr/>
        </p:nvSpPr>
        <p:spPr>
          <a:xfrm>
            <a:off x="618371" y="4473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>
            <a:spLocks noGrp="1"/>
          </p:cNvSpPr>
          <p:nvPr>
            <p:ph type="ctrTitle"/>
          </p:nvPr>
        </p:nvSpPr>
        <p:spPr>
          <a:xfrm>
            <a:off x="282289" y="2581643"/>
            <a:ext cx="8553009" cy="63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ct val="100000"/>
              <a:buFont typeface="Calibri"/>
              <a:buNone/>
            </a:pPr>
            <a:r>
              <a:rPr lang="en-US"/>
              <a:t>NextGen Volunteer Adoption (NGVA) Ad Hoc Update</a:t>
            </a:r>
            <a:endParaRPr/>
          </a:p>
        </p:txBody>
      </p:sp>
      <p:sp>
        <p:nvSpPr>
          <p:cNvPr id="245" name="Google Shape;245;p1"/>
          <p:cNvSpPr txBox="1">
            <a:spLocks noGrp="1"/>
          </p:cNvSpPr>
          <p:nvPr>
            <p:ph type="subTitle" idx="1"/>
          </p:nvPr>
        </p:nvSpPr>
        <p:spPr>
          <a:xfrm>
            <a:off x="282290" y="3272590"/>
            <a:ext cx="7022970" cy="1159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Gerardo Barbosa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NGVA Ad Hoc Committee Chair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21 October 2023</a:t>
            </a:r>
            <a:endParaRPr dirty="0"/>
          </a:p>
        </p:txBody>
      </p:sp>
      <p:sp>
        <p:nvSpPr>
          <p:cNvPr id="246" name="Google Shape;246;p1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28227471c70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27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28227471c70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32" y="0"/>
            <a:ext cx="8597243" cy="44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28227471c70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00" y="0"/>
            <a:ext cx="8138400" cy="479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28227471c70_1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526" y="0"/>
            <a:ext cx="8231199" cy="475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28227471c70_1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365" y="0"/>
            <a:ext cx="8634954" cy="4741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28227471c70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92" y="0"/>
            <a:ext cx="8408710" cy="4722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28227471c70_1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097" y="0"/>
            <a:ext cx="8587818" cy="480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"/>
          <p:cNvSpPr txBox="1">
            <a:spLocks noGrp="1"/>
          </p:cNvSpPr>
          <p:nvPr>
            <p:ph type="title"/>
          </p:nvPr>
        </p:nvSpPr>
        <p:spPr>
          <a:xfrm>
            <a:off x="628650" y="2647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/>
              <a:t>Iteration 2</a:t>
            </a:r>
            <a:endParaRPr/>
          </a:p>
        </p:txBody>
      </p:sp>
      <p:sp>
        <p:nvSpPr>
          <p:cNvPr id="384" name="Google Shape;384;p21"/>
          <p:cNvSpPr txBox="1">
            <a:spLocks noGrp="1"/>
          </p:cNvSpPr>
          <p:nvPr>
            <p:ph type="body" idx="1"/>
          </p:nvPr>
        </p:nvSpPr>
        <p:spPr>
          <a:xfrm>
            <a:off x="129000" y="720650"/>
            <a:ext cx="8886000" cy="30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Calibri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Uploading tagged and classified (revenue/expense) transactions individually or in bulk (both CB and non-CB accounts)</a:t>
            </a:r>
            <a:endParaRPr sz="1800" dirty="0"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Calibri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Viewing and managing uploaded transactions (Staff)</a:t>
            </a:r>
            <a:endParaRPr sz="1800" dirty="0"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Submitting CB payment requests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*</a:t>
            </a:r>
            <a:endParaRPr sz="18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Submitting inter-HOP transfer requests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 *</a:t>
            </a:r>
            <a:endParaRPr sz="1800" dirty="0"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Reviewing and approving CB payment requests (Staff)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 *</a:t>
            </a:r>
            <a:endParaRPr sz="1800" dirty="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470025" y="4381200"/>
            <a:ext cx="758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work began in Iteration 2 and will be completed in Iteration 3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ff1f00ccc_0_260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58" name="Google Shape;358;g28ff1f00ccc_0_260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Dashboard after successful login</a:t>
            </a:r>
            <a:endParaRPr/>
          </a:p>
        </p:txBody>
      </p:sp>
      <p:pic>
        <p:nvPicPr>
          <p:cNvPr id="359" name="Google Shape;359;g28ff1f00ccc_0_26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6" y="617725"/>
            <a:ext cx="7174326" cy="42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9034516b15_1_0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65" name="Google Shape;365;g29034516b15_1_0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Manage Transactions</a:t>
            </a:r>
            <a:endParaRPr/>
          </a:p>
        </p:txBody>
      </p:sp>
      <p:pic>
        <p:nvPicPr>
          <p:cNvPr id="366" name="Google Shape;366;g29034516b1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22" y="617725"/>
            <a:ext cx="7967278" cy="409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"/>
          <p:cNvSpPr txBox="1">
            <a:spLocks noGrp="1"/>
          </p:cNvSpPr>
          <p:nvPr>
            <p:ph type="body" idx="1"/>
          </p:nvPr>
        </p:nvSpPr>
        <p:spPr>
          <a:xfrm>
            <a:off x="282289" y="1247412"/>
            <a:ext cx="8658713" cy="309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675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▸"/>
            </a:pPr>
            <a:r>
              <a:rPr lang="en-US" sz="2600" dirty="0"/>
              <a:t>Committee Composition</a:t>
            </a:r>
            <a:endParaRPr lang="en-US" dirty="0"/>
          </a:p>
          <a:p>
            <a:pPr marL="320675" lvl="0" indent="-209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▸"/>
            </a:pPr>
            <a:r>
              <a:rPr lang="en-US" sz="2600" dirty="0"/>
              <a:t>Pilot Approach </a:t>
            </a:r>
          </a:p>
          <a:p>
            <a:pPr marL="320675" lvl="0" indent="-209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▸"/>
            </a:pPr>
            <a:r>
              <a:rPr lang="en-US" sz="2600" dirty="0"/>
              <a:t>High-Level Pilot Schedule</a:t>
            </a:r>
            <a:endParaRPr dirty="0"/>
          </a:p>
          <a:p>
            <a:pPr marL="777875" lvl="1" indent="-209550">
              <a:spcBef>
                <a:spcPts val="750"/>
              </a:spcBef>
              <a:buSzPct val="100000"/>
              <a:buChar char="▸"/>
            </a:pPr>
            <a:r>
              <a:rPr lang="en-US" sz="2300" dirty="0"/>
              <a:t>Iteration 1 </a:t>
            </a:r>
            <a:r>
              <a:rPr lang="es-ES" sz="2300" dirty="0" err="1"/>
              <a:t>Scope</a:t>
            </a:r>
            <a:r>
              <a:rPr lang="es-ES" sz="2300" dirty="0"/>
              <a:t> &amp; </a:t>
            </a:r>
            <a:r>
              <a:rPr lang="es-ES" sz="2300" dirty="0" err="1"/>
              <a:t>Screenshots</a:t>
            </a:r>
            <a:r>
              <a:rPr lang="es-ES" sz="2300" dirty="0"/>
              <a:t> (</a:t>
            </a:r>
            <a:r>
              <a:rPr lang="es-ES" sz="2300" dirty="0" err="1"/>
              <a:t>completed</a:t>
            </a:r>
            <a:r>
              <a:rPr lang="es-ES" sz="2300" dirty="0"/>
              <a:t>)</a:t>
            </a:r>
          </a:p>
          <a:p>
            <a:pPr marL="777875" lvl="1" indent="-209550">
              <a:spcBef>
                <a:spcPts val="750"/>
              </a:spcBef>
              <a:buSzPct val="100000"/>
              <a:buChar char="▸"/>
            </a:pPr>
            <a:r>
              <a:rPr lang="en-US" sz="2300" dirty="0"/>
              <a:t>Iteration 2 Scope &amp; Screenshots (UAT in progress)</a:t>
            </a:r>
            <a:endParaRPr lang="en-US" sz="1800" dirty="0"/>
          </a:p>
          <a:p>
            <a:pPr marL="777875" lvl="1" indent="-209550">
              <a:buSzPct val="100000"/>
            </a:pPr>
            <a:r>
              <a:rPr lang="en-US" sz="2300" dirty="0"/>
              <a:t>Iteration 3 Scope (development work in progress)</a:t>
            </a:r>
            <a:endParaRPr lang="en-US" sz="1800" dirty="0"/>
          </a:p>
        </p:txBody>
      </p:sp>
      <p:sp>
        <p:nvSpPr>
          <p:cNvPr id="252" name="Google Shape;252;p2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3" name="Google Shape;253;p2"/>
          <p:cNvSpPr txBox="1">
            <a:spLocks noGrp="1"/>
          </p:cNvSpPr>
          <p:nvPr>
            <p:ph type="title"/>
          </p:nvPr>
        </p:nvSpPr>
        <p:spPr>
          <a:xfrm>
            <a:off x="282289" y="451649"/>
            <a:ext cx="8658712" cy="58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200"/>
              <a:buFont typeface="Calibri"/>
              <a:buNone/>
            </a:pPr>
            <a:r>
              <a:rPr lang="en-US" sz="3200"/>
              <a:t>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8ff1f00ccc_0_27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72" name="Google Shape;372;g28ff1f00ccc_0_273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Manage Transactions - Inhouse Account</a:t>
            </a:r>
            <a:endParaRPr/>
          </a:p>
        </p:txBody>
      </p:sp>
      <p:pic>
        <p:nvPicPr>
          <p:cNvPr id="373" name="Google Shape;373;g28ff1f00ccc_0_27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5" y="770125"/>
            <a:ext cx="7861233" cy="3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8ff1f00ccc_0_278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79" name="Google Shape;379;g28ff1f00ccc_0_278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List of Transactions - Inhouse Account</a:t>
            </a:r>
            <a:endParaRPr/>
          </a:p>
        </p:txBody>
      </p:sp>
      <p:pic>
        <p:nvPicPr>
          <p:cNvPr id="380" name="Google Shape;380;g28ff1f00ccc_0_27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75" y="770125"/>
            <a:ext cx="7856257" cy="3731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ff1f00ccc_0_28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86" name="Google Shape;386;g28ff1f00ccc_0_283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List of Transactions - Inhouse Account</a:t>
            </a:r>
            <a:endParaRPr/>
          </a:p>
        </p:txBody>
      </p:sp>
      <p:pic>
        <p:nvPicPr>
          <p:cNvPr id="387" name="Google Shape;387;g28ff1f00ccc_0_28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7739747" cy="373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8ff1f00ccc_0_298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07" name="Google Shape;407;g28ff1f00ccc_0_298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 Transactions</a:t>
            </a:r>
            <a:endParaRPr/>
          </a:p>
        </p:txBody>
      </p:sp>
      <p:pic>
        <p:nvPicPr>
          <p:cNvPr id="408" name="Google Shape;408;g28ff1f00ccc_0_29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25" y="617725"/>
            <a:ext cx="7931551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8ff1f00ccc_0_31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14" name="Google Shape;414;g28ff1f00ccc_0_316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Downloaded Transaction File</a:t>
            </a:r>
            <a:endParaRPr/>
          </a:p>
        </p:txBody>
      </p:sp>
      <p:pic>
        <p:nvPicPr>
          <p:cNvPr id="415" name="Google Shape;415;g28ff1f00ccc_0_3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5" y="720725"/>
            <a:ext cx="8839203" cy="332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8ff1f00ccc_0_328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21" name="Google Shape;421;g28ff1f00ccc_0_328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Task Assignment</a:t>
            </a:r>
            <a:endParaRPr/>
          </a:p>
        </p:txBody>
      </p:sp>
      <p:pic>
        <p:nvPicPr>
          <p:cNvPr id="422" name="Google Shape;422;g28ff1f00ccc_0_3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47" y="661700"/>
            <a:ext cx="7967276" cy="394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8ff1f00ccc_0_288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93" name="Google Shape;393;g28ff1f00ccc_0_288"/>
          <p:cNvSpPr txBox="1">
            <a:spLocks noGrp="1"/>
          </p:cNvSpPr>
          <p:nvPr>
            <p:ph type="title"/>
          </p:nvPr>
        </p:nvSpPr>
        <p:spPr>
          <a:xfrm>
            <a:off x="152389" y="295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Transaction Details</a:t>
            </a:r>
            <a:endParaRPr/>
          </a:p>
        </p:txBody>
      </p:sp>
      <p:pic>
        <p:nvPicPr>
          <p:cNvPr id="394" name="Google Shape;394;g28ff1f00ccc_0_28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7758930" cy="3731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8ff1f00ccc_0_29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00" name="Google Shape;400;g28ff1f00ccc_0_293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Transaction Details - Update Description &amp; Task</a:t>
            </a:r>
            <a:endParaRPr/>
          </a:p>
        </p:txBody>
      </p:sp>
      <p:pic>
        <p:nvPicPr>
          <p:cNvPr id="401" name="Google Shape;401;g28ff1f00ccc_0_29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5" y="705999"/>
            <a:ext cx="7563623" cy="3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73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8ff1f00ccc_0_30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28" name="Google Shape;428;g28ff1f00ccc_0_306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Transactions - Bulk Update</a:t>
            </a:r>
            <a:endParaRPr/>
          </a:p>
        </p:txBody>
      </p:sp>
      <p:pic>
        <p:nvPicPr>
          <p:cNvPr id="429" name="Google Shape;429;g28ff1f00ccc_0_30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7881758" cy="3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8ff1f00ccc_0_311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435" name="Google Shape;435;g28ff1f00ccc_0_311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Transactions - Bulk Update</a:t>
            </a:r>
            <a:endParaRPr/>
          </a:p>
        </p:txBody>
      </p:sp>
      <p:pic>
        <p:nvPicPr>
          <p:cNvPr id="436" name="Google Shape;436;g28ff1f00ccc_0_3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7907856" cy="3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>
            <a:spLocks noGrp="1"/>
          </p:cNvSpPr>
          <p:nvPr>
            <p:ph type="body" idx="2"/>
          </p:nvPr>
        </p:nvSpPr>
        <p:spPr>
          <a:xfrm>
            <a:off x="769228" y="1001623"/>
            <a:ext cx="3221552" cy="369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 fontScale="85000" lnSpcReduction="20000"/>
          </a:bodyPr>
          <a:lstStyle/>
          <a:p>
            <a:pPr marL="635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US" sz="2400" dirty="0">
                <a:solidFill>
                  <a:schemeClr val="dk1"/>
                </a:solidFill>
              </a:rPr>
              <a:t>Volunteers:</a:t>
            </a:r>
            <a:endParaRPr dirty="0"/>
          </a:p>
          <a:p>
            <a:pPr marL="635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</a:pPr>
            <a:endParaRPr sz="800" u="sng" dirty="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Gerardo Barbosa (Chair)</a:t>
            </a:r>
            <a:endParaRPr dirty="0"/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John Barr</a:t>
            </a:r>
            <a:endParaRPr dirty="0"/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Bill Fowlkes</a:t>
            </a:r>
            <a:endParaRPr dirty="0"/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Adam </a:t>
            </a:r>
            <a:r>
              <a:rPr lang="en-US" sz="2400" dirty="0" err="1">
                <a:solidFill>
                  <a:schemeClr val="dk1"/>
                </a:solidFill>
              </a:rPr>
              <a:t>Jastrzebski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Joe Lillie</a:t>
            </a:r>
            <a:endParaRPr dirty="0"/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Joe </a:t>
            </a:r>
            <a:r>
              <a:rPr lang="en-US" sz="2400" dirty="0" err="1">
                <a:solidFill>
                  <a:schemeClr val="dk1"/>
                </a:solidFill>
              </a:rPr>
              <a:t>Pennisi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Ken Pigg</a:t>
            </a:r>
            <a:endParaRPr dirty="0"/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Mary Ellen Randall</a:t>
            </a:r>
            <a:endParaRPr dirty="0"/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Jon </a:t>
            </a:r>
            <a:r>
              <a:rPr lang="en-US" sz="2400" dirty="0" err="1">
                <a:solidFill>
                  <a:schemeClr val="dk1"/>
                </a:solidFill>
              </a:rPr>
              <a:t>Rosdahl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-US" sz="2400" dirty="0">
                <a:solidFill>
                  <a:schemeClr val="dk1"/>
                </a:solidFill>
              </a:rPr>
              <a:t>John Walz</a:t>
            </a:r>
            <a:endParaRPr dirty="0"/>
          </a:p>
        </p:txBody>
      </p:sp>
      <p:sp>
        <p:nvSpPr>
          <p:cNvPr id="260" name="Google Shape;260;p3"/>
          <p:cNvSpPr txBox="1">
            <a:spLocks noGrp="1"/>
          </p:cNvSpPr>
          <p:nvPr>
            <p:ph type="ctrTitle"/>
          </p:nvPr>
        </p:nvSpPr>
        <p:spPr>
          <a:xfrm>
            <a:off x="288184" y="201590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2023 Committee Composition</a:t>
            </a:r>
            <a:endParaRPr sz="2800" b="1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/>
          <p:cNvSpPr txBox="1">
            <a:spLocks noGrp="1"/>
          </p:cNvSpPr>
          <p:nvPr>
            <p:ph type="subTitle" idx="1"/>
          </p:nvPr>
        </p:nvSpPr>
        <p:spPr>
          <a:xfrm>
            <a:off x="288184" y="676856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NextGen Volunteer Adoption Ad Hoc</a:t>
            </a:r>
            <a:endParaRPr sz="1800" b="1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6419492" y="1400208"/>
            <a:ext cx="2972764" cy="330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Priscilla Amalraj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 Borgone 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DeSimone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Donna Grey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 Jannuzzi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 Kmiec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Teresa Sacks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Suzanne Stiles 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 Watekar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/>
          <p:cNvSpPr txBox="1"/>
          <p:nvPr/>
        </p:nvSpPr>
        <p:spPr>
          <a:xfrm>
            <a:off x="3909001" y="998176"/>
            <a:ext cx="3221552" cy="369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140"/>
              <a:buFont typeface="Merriweather Sans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Staff:</a:t>
            </a:r>
            <a:endParaRPr/>
          </a:p>
          <a:p>
            <a:pPr marL="635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60"/>
              <a:buFont typeface="Merriweather Sans"/>
              <a:buNone/>
            </a:pPr>
            <a:endParaRPr sz="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Madhavi Alaparthy 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 Bolsch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Cutts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 Gaughran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Sampath Heragu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Lori Keller</a:t>
            </a:r>
            <a:endParaRPr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Anthony Patane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Siegert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▶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Linda Thiel</a:t>
            </a:r>
            <a:endParaRPr/>
          </a:p>
        </p:txBody>
      </p:sp>
      <p:sp>
        <p:nvSpPr>
          <p:cNvPr id="264" name="Google Shape;264;p3"/>
          <p:cNvSpPr txBox="1"/>
          <p:nvPr/>
        </p:nvSpPr>
        <p:spPr>
          <a:xfrm>
            <a:off x="4642338" y="503623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8ff1f00ccc_0_339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449" name="Google Shape;449;g28ff1f00ccc_0_339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Manage Transactions - Local Bank Account</a:t>
            </a:r>
            <a:endParaRPr/>
          </a:p>
        </p:txBody>
      </p:sp>
      <p:pic>
        <p:nvPicPr>
          <p:cNvPr id="450" name="Google Shape;450;g28ff1f00ccc_0_3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5" y="770125"/>
            <a:ext cx="7934126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8ff1f00ccc_0_344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56" name="Google Shape;456;g28ff1f00ccc_0_344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 Transaction Template for Local Bank Account</a:t>
            </a:r>
            <a:endParaRPr/>
          </a:p>
        </p:txBody>
      </p:sp>
      <p:pic>
        <p:nvPicPr>
          <p:cNvPr id="457" name="Google Shape;457;g28ff1f00ccc_0_34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00" y="617725"/>
            <a:ext cx="7862990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8ff1f00ccc_0_349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63" name="Google Shape;463;g28ff1f00ccc_0_349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Downloaded Transaction Template for Local Bank Account</a:t>
            </a:r>
            <a:endParaRPr/>
          </a:p>
        </p:txBody>
      </p:sp>
      <p:pic>
        <p:nvPicPr>
          <p:cNvPr id="464" name="Google Shape;464;g28ff1f00ccc_0_34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8839202" cy="325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8ff1f00ccc_0_334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442" name="Google Shape;442;g28ff1f00ccc_0_334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Upload Transactions</a:t>
            </a:r>
            <a:endParaRPr/>
          </a:p>
        </p:txBody>
      </p:sp>
      <p:pic>
        <p:nvPicPr>
          <p:cNvPr id="443" name="Google Shape;443;g28ff1f00ccc_0_3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5" y="770125"/>
            <a:ext cx="7900585" cy="3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8ff1f00ccc_0_35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470" name="Google Shape;470;g28ff1f00ccc_0_356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Manage Tasks</a:t>
            </a:r>
            <a:endParaRPr/>
          </a:p>
        </p:txBody>
      </p:sp>
      <p:pic>
        <p:nvPicPr>
          <p:cNvPr id="471" name="Google Shape;471;g28ff1f00ccc_0_35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22" y="617725"/>
            <a:ext cx="7967278" cy="406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ff1f00ccc_0_367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477" name="Google Shape;477;g28ff1f00ccc_0_367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 Active Tasks</a:t>
            </a:r>
            <a:endParaRPr/>
          </a:p>
        </p:txBody>
      </p:sp>
      <p:pic>
        <p:nvPicPr>
          <p:cNvPr id="478" name="Google Shape;478;g28ff1f00ccc_0_3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00" y="832700"/>
            <a:ext cx="7925862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8ff1f00ccc_0_372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484" name="Google Shape;484;g28ff1f00ccc_0_372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 Active Tasks</a:t>
            </a:r>
            <a:endParaRPr/>
          </a:p>
        </p:txBody>
      </p:sp>
      <p:pic>
        <p:nvPicPr>
          <p:cNvPr id="485" name="Google Shape;485;g28ff1f00ccc_0_37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7960574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8ff1f00ccc_0_378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91" name="Google Shape;491;g28ff1f00ccc_0_378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Downloaded Active Tasks for Standards</a:t>
            </a:r>
            <a:endParaRPr/>
          </a:p>
        </p:txBody>
      </p:sp>
      <p:pic>
        <p:nvPicPr>
          <p:cNvPr id="492" name="Google Shape;492;g28ff1f00ccc_0_37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70125"/>
            <a:ext cx="8839198" cy="336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8ff1f00ccc_0_383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98" name="Google Shape;498;g28ff1f00ccc_0_383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Standards - Flex Fields</a:t>
            </a:r>
            <a:endParaRPr/>
          </a:p>
        </p:txBody>
      </p:sp>
      <p:pic>
        <p:nvPicPr>
          <p:cNvPr id="499" name="Google Shape;499;g28ff1f00ccc_0_38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5" y="705988"/>
            <a:ext cx="7759448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8ff1f00ccc_0_391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505" name="Google Shape;505;g28ff1f00ccc_0_391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Standards - Flex Fields</a:t>
            </a:r>
            <a:endParaRPr/>
          </a:p>
        </p:txBody>
      </p:sp>
      <p:pic>
        <p:nvPicPr>
          <p:cNvPr id="506" name="Google Shape;506;g28ff1f00ccc_0_39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5" y="561900"/>
            <a:ext cx="7734787" cy="373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"/>
          <p:cNvSpPr txBox="1">
            <a:spLocks noGrp="1"/>
          </p:cNvSpPr>
          <p:nvPr>
            <p:ph type="title"/>
          </p:nvPr>
        </p:nvSpPr>
        <p:spPr>
          <a:xfrm>
            <a:off x="295275" y="305761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/>
              <a:t>Pilot Approach</a:t>
            </a:r>
            <a:endParaRPr/>
          </a:p>
        </p:txBody>
      </p:sp>
      <p:graphicFrame>
        <p:nvGraphicFramePr>
          <p:cNvPr id="278" name="Google Shape;278;p5"/>
          <p:cNvGraphicFramePr/>
          <p:nvPr>
            <p:extLst>
              <p:ext uri="{D42A27DB-BD31-4B8C-83A1-F6EECF244321}">
                <p14:modId xmlns:p14="http://schemas.microsoft.com/office/powerpoint/2010/main" val="2795886007"/>
              </p:ext>
            </p:extLst>
          </p:nvPr>
        </p:nvGraphicFramePr>
        <p:xfrm>
          <a:off x="371481" y="3779214"/>
          <a:ext cx="8470225" cy="1000125"/>
        </p:xfrm>
        <a:graphic>
          <a:graphicData uri="http://schemas.openxmlformats.org/drawingml/2006/table">
            <a:tbl>
              <a:tblPr>
                <a:noFill/>
                <a:tableStyleId>{4B5E8917-2CBA-4303-A9C2-1DC60EA17050}</a:tableStyleId>
              </a:tblPr>
              <a:tblGrid>
                <a:gridCol w="17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3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NextGen Volunteer Adoption Pilot - Sprint Iterations - Scrum (Agile Development)</a:t>
                      </a:r>
                      <a:endParaRPr sz="1900" u="none" strike="noStrike" cap="none"/>
                    </a:p>
                  </a:txBody>
                  <a:tcPr marL="4650" marR="4650" marT="46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Project Initiation</a:t>
                      </a:r>
                      <a:b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(1-Aug to 4-Aug)</a:t>
                      </a:r>
                      <a:endParaRPr sz="16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Iteration-1</a:t>
                      </a:r>
                      <a:endParaRPr sz="9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Iteration-2</a:t>
                      </a:r>
                      <a:endParaRPr sz="9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Iteration-3</a:t>
                      </a:r>
                      <a:endParaRPr sz="9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Iteration-4</a:t>
                      </a:r>
                      <a:endParaRPr sz="9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Iteration-5</a:t>
                      </a:r>
                      <a:endParaRPr sz="9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Iteration-6</a:t>
                      </a:r>
                      <a:endParaRPr sz="9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75">
                <a:tc vMerge="1">
                  <a:txBody>
                    <a:bodyPr/>
                    <a:lstStyle/>
                    <a:p>
                      <a:endParaRPr lang="en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7-Aug to 6-Sept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 Sept to 6-Oct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9-Oct to 27-Oct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30-Oct to 17-Nov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20-Nov to 8-Dec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11-Dec to 22-Dec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W0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W1-W5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W5-W9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W10-W12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W13-W15</a:t>
                      </a:r>
                      <a:endParaRPr sz="1500" u="none" strike="noStrike" cap="none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W16-W18</a:t>
                      </a:r>
                      <a:endParaRPr sz="1500" u="none" strike="noStrike" cap="none" dirty="0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W19-W20</a:t>
                      </a:r>
                      <a:endParaRPr sz="1500" u="none" strike="noStrike" cap="none" dirty="0"/>
                    </a:p>
                  </a:txBody>
                  <a:tcPr marL="4650" marR="4650" marT="46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9" name="Google Shape;279;p5"/>
          <p:cNvSpPr txBox="1"/>
          <p:nvPr/>
        </p:nvSpPr>
        <p:spPr>
          <a:xfrm>
            <a:off x="304800" y="609600"/>
            <a:ext cx="84702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1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▸"/>
            </a:pP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Pilot Approach: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Functionality will be developed in 6 iterations</a:t>
            </a: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Functionality will be validated incrementally and iteratively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will be detailed specifications and acceptance criteria for each iteration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each iteration, IEEE will review the outcome and will decide to either: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romanL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to the next iteration as planned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romanL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course based on feedback from current iteration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2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romanL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Abort the Pilot altogether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3492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▸"/>
            </a:pPr>
            <a:r>
              <a:rPr lang="en-US" sz="19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Rollout Approach: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functionality will be made available to the pilot participants in a test environment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44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Rollout to production will be at the successful completion of the pilot and will involve additional logistics</a:t>
            </a:r>
            <a:endParaRPr sz="19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8ff1f00ccc_0_396"/>
          <p:cNvSpPr txBox="1">
            <a:spLocks noGrp="1"/>
          </p:cNvSpPr>
          <p:nvPr>
            <p:ph type="sldNum" idx="12"/>
          </p:nvPr>
        </p:nvSpPr>
        <p:spPr>
          <a:xfrm>
            <a:off x="385322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512" name="Google Shape;512;g28ff1f00ccc_0_396"/>
          <p:cNvSpPr txBox="1">
            <a:spLocks noGrp="1"/>
          </p:cNvSpPr>
          <p:nvPr>
            <p:ph type="title"/>
          </p:nvPr>
        </p:nvSpPr>
        <p:spPr>
          <a:xfrm>
            <a:off x="242689" y="192025"/>
            <a:ext cx="8658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alibri"/>
              <a:buNone/>
            </a:pPr>
            <a:r>
              <a:rPr lang="en"/>
              <a:t>Standards - Flex Fields Update Successful</a:t>
            </a:r>
            <a:endParaRPr/>
          </a:p>
        </p:txBody>
      </p:sp>
      <p:pic>
        <p:nvPicPr>
          <p:cNvPr id="513" name="Google Shape;513;g28ff1f00ccc_0_39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00" y="705988"/>
            <a:ext cx="7861670" cy="3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628650" y="264736"/>
            <a:ext cx="7886700" cy="414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3</a:t>
            </a:r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129000" y="720650"/>
            <a:ext cx="8886000" cy="390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>
                <a:highlight>
                  <a:srgbClr val="FFFFFF"/>
                </a:highlight>
              </a:rPr>
              <a:t>Uploading and attaching documents to transactions</a:t>
            </a:r>
            <a:endParaRPr sz="1800" dirty="0"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>
                <a:highlight>
                  <a:srgbClr val="FFFFFF"/>
                </a:highlight>
              </a:rPr>
              <a:t>Periodic reminder notifications to volunteers to upload transactions in a timely manner</a:t>
            </a:r>
            <a:endParaRPr sz="1800" dirty="0"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 dirty="0">
                <a:highlight>
                  <a:srgbClr val="FFFFFF"/>
                </a:highlight>
              </a:rPr>
              <a:t>Committing conference and revenue/expenses to PPM</a:t>
            </a: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Submitting CB payment requests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*</a:t>
            </a: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Submitting inter-HOP transfer requests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 *</a:t>
            </a:r>
            <a:endParaRPr lang="en-US" sz="1800" dirty="0">
              <a:highlight>
                <a:srgbClr val="FFFFFF"/>
              </a:highlight>
            </a:endParaRP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sz="1800" dirty="0">
                <a:highlight>
                  <a:srgbClr val="FFFFFF"/>
                </a:highlight>
              </a:rPr>
              <a:t>Reviewing and approving CB payment requests (Staff)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</a:rPr>
              <a:t> *</a:t>
            </a:r>
          </a:p>
          <a:p>
            <a:pPr marL="4572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endParaRPr sz="1800" dirty="0"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47EDC-CC79-8B11-0E93-30C91F5B5E95}"/>
              </a:ext>
            </a:extLst>
          </p:cNvPr>
          <p:cNvSpPr txBox="1"/>
          <p:nvPr/>
        </p:nvSpPr>
        <p:spPr>
          <a:xfrm>
            <a:off x="628650" y="4472461"/>
            <a:ext cx="4931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during iteration 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"/>
          <p:cNvSpPr txBox="1">
            <a:spLocks noGrp="1"/>
          </p:cNvSpPr>
          <p:nvPr>
            <p:ph type="title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99" name="Google Shape;399;p23"/>
          <p:cNvSpPr txBox="1">
            <a:spLocks noGrp="1"/>
          </p:cNvSpPr>
          <p:nvPr>
            <p:ph type="body" idx="1"/>
          </p:nvPr>
        </p:nvSpPr>
        <p:spPr>
          <a:xfrm>
            <a:off x="282290" y="3088182"/>
            <a:ext cx="8553008" cy="81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400" name="Google Shape;400;p23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5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8d2629f5b3_0_16"/>
          <p:cNvSpPr txBox="1">
            <a:spLocks noGrp="1"/>
          </p:cNvSpPr>
          <p:nvPr>
            <p:ph type="title"/>
          </p:nvPr>
        </p:nvSpPr>
        <p:spPr>
          <a:xfrm>
            <a:off x="295275" y="305761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High-Level Pilot Schedule</a:t>
            </a:r>
            <a:endParaRPr dirty="0"/>
          </a:p>
        </p:txBody>
      </p:sp>
      <p:sp>
        <p:nvSpPr>
          <p:cNvPr id="257" name="Google Shape;257;g28d2629f5b3_0_16"/>
          <p:cNvSpPr txBox="1">
            <a:spLocks noGrp="1"/>
          </p:cNvSpPr>
          <p:nvPr>
            <p:ph type="sldNum" idx="12"/>
          </p:nvPr>
        </p:nvSpPr>
        <p:spPr>
          <a:xfrm>
            <a:off x="282290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050" tIns="26025" rIns="52050" bIns="26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58" name="Google Shape;258;g28d2629f5b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50" y="767375"/>
            <a:ext cx="8346399" cy="35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>
            <a:spLocks noGrp="1"/>
          </p:cNvSpPr>
          <p:nvPr>
            <p:ph type="title"/>
          </p:nvPr>
        </p:nvSpPr>
        <p:spPr>
          <a:xfrm>
            <a:off x="552450" y="2647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en-US"/>
              <a:t>Iteration-1 Scope</a:t>
            </a:r>
            <a:endParaRPr/>
          </a:p>
        </p:txBody>
      </p:sp>
      <p:sp>
        <p:nvSpPr>
          <p:cNvPr id="293" name="Google Shape;293;p7"/>
          <p:cNvSpPr txBox="1"/>
          <p:nvPr/>
        </p:nvSpPr>
        <p:spPr>
          <a:xfrm>
            <a:off x="470025" y="4481200"/>
            <a:ext cx="777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29000" y="720650"/>
            <a:ext cx="8886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▸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Downloading CB transactions from Coupa for the HOPs that the volunteer is entitled to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▸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Viewing balances of the HOPs that the volunteer is entitled to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▸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Downloading template for creating transaction files to upload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▸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Downloading the tasks for a conference, Geo Units and Standards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▸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Design and implementation of the transaction database</a:t>
            </a: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227471c70_1_0"/>
          <p:cNvSpPr txBox="1"/>
          <p:nvPr/>
        </p:nvSpPr>
        <p:spPr>
          <a:xfrm>
            <a:off x="289700" y="320525"/>
            <a:ext cx="521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Manage Transactions Flow</a:t>
            </a:r>
            <a:endParaRPr sz="20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g28227471c70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78" y="177421"/>
            <a:ext cx="8768442" cy="404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227471c70_1_6"/>
          <p:cNvSpPr txBox="1"/>
          <p:nvPr/>
        </p:nvSpPr>
        <p:spPr>
          <a:xfrm>
            <a:off x="1403275" y="425525"/>
            <a:ext cx="521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28227471c70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6360"/>
            <a:ext cx="9144000" cy="372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8227471c70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625"/>
            <a:ext cx="9144000" cy="375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652</Words>
  <Application>Microsoft Office PowerPoint</Application>
  <PresentationFormat>On-screen Show (16:9)</PresentationFormat>
  <Paragraphs>198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Courier New</vt:lpstr>
      <vt:lpstr>Merriweather Sans</vt:lpstr>
      <vt:lpstr>Noto Sans Symbols</vt:lpstr>
      <vt:lpstr>Verdana</vt:lpstr>
      <vt:lpstr>Theme 1</vt:lpstr>
      <vt:lpstr>NextGen Volunteer Adoption (NGVA) Ad Hoc Update</vt:lpstr>
      <vt:lpstr>Contents</vt:lpstr>
      <vt:lpstr>2023 Committee Composition</vt:lpstr>
      <vt:lpstr>Pilot Approach</vt:lpstr>
      <vt:lpstr>High-Level Pilot Schedule</vt:lpstr>
      <vt:lpstr>Iteration-1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Iteration 2</vt:lpstr>
      <vt:lpstr>Dashboard after successful login</vt:lpstr>
      <vt:lpstr>Manage Transactions</vt:lpstr>
      <vt:lpstr>Manage Transactions - Inhouse Account</vt:lpstr>
      <vt:lpstr>List of Transactions - Inhouse Account</vt:lpstr>
      <vt:lpstr>List of Transactions - Inhouse Account</vt:lpstr>
      <vt:lpstr>Download Transactions</vt:lpstr>
      <vt:lpstr>Downloaded Transaction File</vt:lpstr>
      <vt:lpstr>Task Assignment</vt:lpstr>
      <vt:lpstr>Transaction Details</vt:lpstr>
      <vt:lpstr>Transaction Details - Update Description &amp; Task</vt:lpstr>
      <vt:lpstr>Transactions - Bulk Update</vt:lpstr>
      <vt:lpstr>Transactions - Bulk Update</vt:lpstr>
      <vt:lpstr>Manage Transactions - Local Bank Account</vt:lpstr>
      <vt:lpstr>Download Transaction Template for Local Bank Account</vt:lpstr>
      <vt:lpstr>Downloaded Transaction Template for Local Bank Account</vt:lpstr>
      <vt:lpstr>Upload Transactions</vt:lpstr>
      <vt:lpstr>Manage Tasks</vt:lpstr>
      <vt:lpstr>Download Active Tasks</vt:lpstr>
      <vt:lpstr>Download Active Tasks</vt:lpstr>
      <vt:lpstr>Downloaded Active Tasks for Standards</vt:lpstr>
      <vt:lpstr>Standards - Flex Fields</vt:lpstr>
      <vt:lpstr>Standards - Flex Fields</vt:lpstr>
      <vt:lpstr>Standards - Flex Fields Update Successful</vt:lpstr>
      <vt:lpstr>Iteration 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Volunteer Adoption (NGVA) Ad Hoc Update</dc:title>
  <dc:creator>Microsoft Office User</dc:creator>
  <cp:lastModifiedBy>Lori R Keller</cp:lastModifiedBy>
  <cp:revision>4</cp:revision>
  <dcterms:created xsi:type="dcterms:W3CDTF">2016-10-24T19:40:55Z</dcterms:created>
  <dcterms:modified xsi:type="dcterms:W3CDTF">2023-10-20T10:32:50Z</dcterms:modified>
</cp:coreProperties>
</file>