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7" r:id="rId3"/>
    <p:sldId id="302" r:id="rId4"/>
    <p:sldId id="259" r:id="rId5"/>
    <p:sldId id="860" r:id="rId6"/>
    <p:sldId id="547" r:id="rId7"/>
    <p:sldId id="4433" r:id="rId8"/>
    <p:sldId id="268" r:id="rId9"/>
    <p:sldId id="290" r:id="rId10"/>
    <p:sldId id="291" r:id="rId11"/>
    <p:sldId id="4426" r:id="rId12"/>
    <p:sldId id="4117" r:id="rId13"/>
    <p:sldId id="4466" r:id="rId14"/>
    <p:sldId id="4473" r:id="rId15"/>
    <p:sldId id="4118" r:id="rId16"/>
    <p:sldId id="4474" r:id="rId17"/>
    <p:sldId id="4434" r:id="rId18"/>
    <p:sldId id="858" r:id="rId19"/>
    <p:sldId id="1359" r:id="rId20"/>
    <p:sldId id="28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6ElqHWghTl3bJl6ExA5VvtjzWR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yn Per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91F886-634C-4B14-B4A1-9BD1EBF77564}">
  <a:tblStyle styleId="{6D91F886-634C-4B14-B4A1-9BD1EBF775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5B6204-656B-4C3A-8038-ADFECAC780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56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ker3\rab_share\BUSINESS%20STRATEGY%20ORIGINAL\Membership%20Development\Budget%20Management\Dues%20revenue%20Trend%20%20S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71837789717709E-3"/>
          <c:y val="0.10324300201384123"/>
          <c:w val="0.96054439137252423"/>
          <c:h val="0.7118382131980606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Total membership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05698956368011E-2"/>
                  <c:y val="8.811256206353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1C-4D15-8E80-A039FE53A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0.33246177122963705</c:v>
                </c:pt>
                <c:pt idx="1">
                  <c:v>9.2608369934045268E-2</c:v>
                </c:pt>
                <c:pt idx="2">
                  <c:v>5.0788078205561353E-2</c:v>
                </c:pt>
                <c:pt idx="3">
                  <c:v>3.6243273548090156E-2</c:v>
                </c:pt>
                <c:pt idx="4">
                  <c:v>2.8719929883318399E-2</c:v>
                </c:pt>
                <c:pt idx="5">
                  <c:v>2.4362119364836878E-2</c:v>
                </c:pt>
                <c:pt idx="6">
                  <c:v>2.073877129329044E-2</c:v>
                </c:pt>
                <c:pt idx="7">
                  <c:v>1.815346348007893E-2</c:v>
                </c:pt>
                <c:pt idx="8">
                  <c:v>1.6219379036483197E-2</c:v>
                </c:pt>
                <c:pt idx="9">
                  <c:v>0.37970484402465837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C-4D15-8E80-A039FE53A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3854744"/>
        <c:axId val="443856056"/>
      </c:bar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Retention</c:v>
                </c:pt>
              </c:strCache>
            </c:strRef>
          </c:tx>
          <c:spPr>
            <a:ln w="28575" cap="rnd">
              <a:solidFill>
                <a:schemeClr val="accent1">
                  <a:alpha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alpha val="73000"/>
                </a:schemeClr>
              </a:solidFill>
              <a:ln w="19050">
                <a:solidFill>
                  <a:schemeClr val="accent1">
                    <a:alpha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814298789832565E-2"/>
                  <c:y val="-4.6846407042613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1C-4D15-8E80-A039FE53A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0.31250789141414143</c:v>
                </c:pt>
                <c:pt idx="1">
                  <c:v>0.56257536832171129</c:v>
                </c:pt>
                <c:pt idx="2">
                  <c:v>0.68421052631578949</c:v>
                </c:pt>
                <c:pt idx="3">
                  <c:v>0.76717727543129088</c:v>
                </c:pt>
                <c:pt idx="4">
                  <c:v>0.81859534206695783</c:v>
                </c:pt>
                <c:pt idx="5">
                  <c:v>0.85537237066515071</c:v>
                </c:pt>
                <c:pt idx="6">
                  <c:v>0.87157721796276011</c:v>
                </c:pt>
                <c:pt idx="7">
                  <c:v>0.89000145116819041</c:v>
                </c:pt>
                <c:pt idx="8">
                  <c:v>0.90544461512203445</c:v>
                </c:pt>
                <c:pt idx="9">
                  <c:v>0.93914679596193507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D15-8E80-A039FE53A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854744"/>
        <c:axId val="443856056"/>
      </c:lineChart>
      <c:catAx>
        <c:axId val="44385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856056"/>
        <c:crosses val="autoZero"/>
        <c:auto val="1"/>
        <c:lblAlgn val="ctr"/>
        <c:lblOffset val="100"/>
        <c:noMultiLvlLbl val="0"/>
      </c:catAx>
      <c:valAx>
        <c:axId val="443856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3854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052634403257219"/>
          <c:y val="0.54642024583215609"/>
          <c:w val="0.62197375199396276"/>
          <c:h val="9.3119272998829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4.39753737906772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8A-4BCE-9B3D-5A765B8D9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Sheet1!$E$1:$O$1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Sheet1!$E$2:$O$2</c:f>
              <c:numCache>
                <c:formatCode>#,##0.0</c:formatCode>
                <c:ptCount val="11"/>
                <c:pt idx="0">
                  <c:v>33058.699999999997</c:v>
                </c:pt>
                <c:pt idx="1">
                  <c:v>33293.4</c:v>
                </c:pt>
                <c:pt idx="2">
                  <c:v>33762.9</c:v>
                </c:pt>
                <c:pt idx="3">
                  <c:v>33679</c:v>
                </c:pt>
                <c:pt idx="4">
                  <c:v>32937.9</c:v>
                </c:pt>
                <c:pt idx="5">
                  <c:v>32950.699999999997</c:v>
                </c:pt>
                <c:pt idx="6">
                  <c:v>32387.4</c:v>
                </c:pt>
                <c:pt idx="7">
                  <c:v>31625.7</c:v>
                </c:pt>
                <c:pt idx="8">
                  <c:v>30018</c:v>
                </c:pt>
                <c:pt idx="9">
                  <c:v>29318.6</c:v>
                </c:pt>
                <c:pt idx="10">
                  <c:v>29780.400000000001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C-4E02-A2D7-3B1DB48260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9.8944591029024552E-3"/>
                  <c:y val="-1.051524710830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8A-4BCE-9B3D-5A765B8D9A4F}"/>
                </c:ext>
              </c:extLst>
            </c:dLbl>
            <c:dLbl>
              <c:idx val="8"/>
              <c:layout>
                <c:manualLayout>
                  <c:x val="6.5963060686015833E-3"/>
                  <c:y val="-7.886435331230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A-4BCE-9B3D-5A765B8D9A4F}"/>
                </c:ext>
              </c:extLst>
            </c:dLbl>
            <c:dLbl>
              <c:idx val="9"/>
              <c:layout>
                <c:manualLayout>
                  <c:x val="4.3975373790675612E-3"/>
                  <c:y val="-3.4174553101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8A-4BCE-9B3D-5A765B8D9A4F}"/>
                </c:ext>
              </c:extLst>
            </c:dLbl>
            <c:dLbl>
              <c:idx val="10"/>
              <c:layout>
                <c:manualLayout>
                  <c:x val="1.7590149516270727E-2"/>
                  <c:y val="-7.8864353312303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8A-4BCE-9B3D-5A765B8D9A4F}"/>
                </c:ext>
              </c:extLst>
            </c:dLbl>
            <c:dLbl>
              <c:idx val="11"/>
              <c:layout>
                <c:manualLayout>
                  <c:x val="2.308707124010554E-2"/>
                  <c:y val="-7.8864353312303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24-42B8-9971-E6945EB37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Sheet1!$E$1:$O$1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Sheet1!$E$3:$O$3</c:f>
              <c:numCache>
                <c:formatCode>#,##0.0</c:formatCode>
                <c:ptCount val="11"/>
                <c:pt idx="0">
                  <c:v>34061.5</c:v>
                </c:pt>
                <c:pt idx="1">
                  <c:v>34330.5</c:v>
                </c:pt>
                <c:pt idx="2">
                  <c:v>34911.699999999997</c:v>
                </c:pt>
                <c:pt idx="3">
                  <c:v>35401.9</c:v>
                </c:pt>
                <c:pt idx="4">
                  <c:v>34834.300000000003</c:v>
                </c:pt>
                <c:pt idx="5">
                  <c:v>34000.300000000003</c:v>
                </c:pt>
                <c:pt idx="6">
                  <c:v>33140</c:v>
                </c:pt>
                <c:pt idx="7">
                  <c:v>32503</c:v>
                </c:pt>
                <c:pt idx="8">
                  <c:v>29967.4</c:v>
                </c:pt>
                <c:pt idx="9">
                  <c:v>28771.3</c:v>
                </c:pt>
                <c:pt idx="10">
                  <c:v>31283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C-4E02-A2D7-3B1DB4826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346112"/>
        <c:axId val="426346440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Variance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Sheet1!$E$1:$O$1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Sheet1!$E$4:$O$4</c:f>
              <c:numCache>
                <c:formatCode>#,##0.0</c:formatCode>
                <c:ptCount val="11"/>
                <c:pt idx="0">
                  <c:v>-1002.8000000000029</c:v>
                </c:pt>
                <c:pt idx="1">
                  <c:v>-1037.0999999999985</c:v>
                </c:pt>
                <c:pt idx="2">
                  <c:v>-1148.7999999999956</c:v>
                </c:pt>
                <c:pt idx="3">
                  <c:v>-1722.9000000000015</c:v>
                </c:pt>
                <c:pt idx="4">
                  <c:v>-1896.4000000000015</c:v>
                </c:pt>
                <c:pt idx="5">
                  <c:v>-1049.6000000000058</c:v>
                </c:pt>
                <c:pt idx="6">
                  <c:v>-752.59999999999854</c:v>
                </c:pt>
                <c:pt idx="7">
                  <c:v>-877.29999999999927</c:v>
                </c:pt>
                <c:pt idx="8">
                  <c:v>50.599999999998545</c:v>
                </c:pt>
                <c:pt idx="9" formatCode="General">
                  <c:v>547.29999999999995</c:v>
                </c:pt>
                <c:pt idx="10">
                  <c:v>-1502.6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8C-4E02-A2D7-3B1DB4826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42832"/>
        <c:axId val="426338896"/>
      </c:lineChart>
      <c:catAx>
        <c:axId val="4263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46440"/>
        <c:crosses val="autoZero"/>
        <c:auto val="1"/>
        <c:lblAlgn val="ctr"/>
        <c:lblOffset val="100"/>
        <c:noMultiLvlLbl val="0"/>
      </c:catAx>
      <c:valAx>
        <c:axId val="42634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46112"/>
        <c:crosses val="autoZero"/>
        <c:crossBetween val="between"/>
      </c:valAx>
      <c:valAx>
        <c:axId val="426338896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42832"/>
        <c:crosses val="max"/>
        <c:crossBetween val="between"/>
      </c:valAx>
      <c:catAx>
        <c:axId val="42634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3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7008942634463"/>
          <c:y val="0.23696612087089436"/>
          <c:w val="0.72853246238253888"/>
          <c:h val="0.5960368804111472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'All Regions'!$X$7</c:f>
              <c:strCache>
                <c:ptCount val="1"/>
                <c:pt idx="0">
                  <c:v>Full Dues</c:v>
                </c:pt>
              </c:strCache>
            </c:strRef>
          </c:tx>
          <c:invertIfNegative val="0"/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Regions'!$X$23:$X$33</c:f>
              <c:numCache>
                <c:formatCode>#,##0</c:formatCode>
                <c:ptCount val="11"/>
                <c:pt idx="0" formatCode="_(* #,##0_);_(* \(#,##0\);_(* &quot;-&quot;??_);_(@_)">
                  <c:v>199229</c:v>
                </c:pt>
                <c:pt idx="1">
                  <c:v>194434</c:v>
                </c:pt>
                <c:pt idx="2">
                  <c:v>191466</c:v>
                </c:pt>
                <c:pt idx="3">
                  <c:v>191979</c:v>
                </c:pt>
                <c:pt idx="4">
                  <c:v>182512</c:v>
                </c:pt>
                <c:pt idx="5">
                  <c:v>180619</c:v>
                </c:pt>
                <c:pt idx="6">
                  <c:v>174095</c:v>
                </c:pt>
                <c:pt idx="7">
                  <c:v>169735</c:v>
                </c:pt>
                <c:pt idx="8">
                  <c:v>159631</c:v>
                </c:pt>
                <c:pt idx="9">
                  <c:v>156768</c:v>
                </c:pt>
                <c:pt idx="10">
                  <c:v>155486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3-45BE-8855-895AC73390E6}"/>
            </c:ext>
          </c:extLst>
        </c:ser>
        <c:ser>
          <c:idx val="2"/>
          <c:order val="2"/>
          <c:tx>
            <c:strRef>
              <c:f>'All Regions'!$Y$7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Regions'!$Y$23:$Y$33</c:f>
              <c:numCache>
                <c:formatCode>#,##0</c:formatCode>
                <c:ptCount val="11"/>
                <c:pt idx="0" formatCode="_(* #,##0_);_(* \(#,##0\);_(* &quot;-&quot;??_);_(@_)">
                  <c:v>121781</c:v>
                </c:pt>
                <c:pt idx="1">
                  <c:v>114256</c:v>
                </c:pt>
                <c:pt idx="2">
                  <c:v>111222</c:v>
                </c:pt>
                <c:pt idx="3">
                  <c:v>112651</c:v>
                </c:pt>
                <c:pt idx="4">
                  <c:v>114695</c:v>
                </c:pt>
                <c:pt idx="5">
                  <c:v>117444</c:v>
                </c:pt>
                <c:pt idx="6">
                  <c:v>119189</c:v>
                </c:pt>
                <c:pt idx="7">
                  <c:v>101714</c:v>
                </c:pt>
                <c:pt idx="8">
                  <c:v>111741</c:v>
                </c:pt>
                <c:pt idx="9">
                  <c:v>128321</c:v>
                </c:pt>
                <c:pt idx="10">
                  <c:v>153841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3-45BE-8855-895AC73390E6}"/>
            </c:ext>
          </c:extLst>
        </c:ser>
        <c:ser>
          <c:idx val="3"/>
          <c:order val="3"/>
          <c:tx>
            <c:strRef>
              <c:f>'All Regions'!$Z$7</c:f>
              <c:strCache>
                <c:ptCount val="1"/>
                <c:pt idx="0">
                  <c:v>Special Circumstance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Regions'!$Z$23:$Z$33</c:f>
              <c:numCache>
                <c:formatCode>#,##0</c:formatCode>
                <c:ptCount val="11"/>
                <c:pt idx="0" formatCode="_(* #,##0_);_(* \(#,##0\);_(* &quot;-&quot;??_);_(@_)">
                  <c:v>18601</c:v>
                </c:pt>
                <c:pt idx="1">
                  <c:v>21133</c:v>
                </c:pt>
                <c:pt idx="2">
                  <c:v>21727</c:v>
                </c:pt>
                <c:pt idx="3">
                  <c:v>21384</c:v>
                </c:pt>
                <c:pt idx="4">
                  <c:v>20591</c:v>
                </c:pt>
                <c:pt idx="5">
                  <c:v>20869</c:v>
                </c:pt>
                <c:pt idx="6">
                  <c:v>19474</c:v>
                </c:pt>
                <c:pt idx="7">
                  <c:v>18204</c:v>
                </c:pt>
                <c:pt idx="8">
                  <c:v>17863</c:v>
                </c:pt>
                <c:pt idx="9">
                  <c:v>16460</c:v>
                </c:pt>
                <c:pt idx="10">
                  <c:v>16029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3-45BE-8855-895AC73390E6}"/>
            </c:ext>
          </c:extLst>
        </c:ser>
        <c:ser>
          <c:idx val="4"/>
          <c:order val="4"/>
          <c:tx>
            <c:strRef>
              <c:f>'All Regions'!$AA$7</c:f>
              <c:strCache>
                <c:ptCount val="1"/>
                <c:pt idx="0">
                  <c:v>eMembership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Regions'!$AA$23:$AA$33</c:f>
              <c:numCache>
                <c:formatCode>#,##0</c:formatCode>
                <c:ptCount val="11"/>
                <c:pt idx="0" formatCode="_(* #,##0_);_(* \(#,##0\);_(* &quot;-&quot;??_);_(@_)">
                  <c:v>27626</c:v>
                </c:pt>
                <c:pt idx="1">
                  <c:v>30348</c:v>
                </c:pt>
                <c:pt idx="2">
                  <c:v>27976</c:v>
                </c:pt>
                <c:pt idx="3">
                  <c:v>28163</c:v>
                </c:pt>
                <c:pt idx="4">
                  <c:v>28632</c:v>
                </c:pt>
                <c:pt idx="5">
                  <c:v>29305</c:v>
                </c:pt>
                <c:pt idx="6">
                  <c:v>31983</c:v>
                </c:pt>
                <c:pt idx="7">
                  <c:v>32075</c:v>
                </c:pt>
                <c:pt idx="8">
                  <c:v>36729</c:v>
                </c:pt>
                <c:pt idx="9">
                  <c:v>37029</c:v>
                </c:pt>
                <c:pt idx="10">
                  <c:v>39595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E3-45BE-8855-895AC73390E6}"/>
            </c:ext>
          </c:extLst>
        </c:ser>
        <c:ser>
          <c:idx val="5"/>
          <c:order val="5"/>
          <c:tx>
            <c:strRef>
              <c:f>'All Regions'!$AB$7</c:f>
              <c:strCache>
                <c:ptCount val="1"/>
                <c:pt idx="0">
                  <c:v>Affiliates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Regions'!$AB$23:$AB$33</c:f>
              <c:numCache>
                <c:formatCode>#,##0</c:formatCode>
                <c:ptCount val="11"/>
                <c:pt idx="0" formatCode="_(* #,##0_);_(* \(#,##0\);_(* &quot;-&quot;??_);_(@_)">
                  <c:v>14668</c:v>
                </c:pt>
                <c:pt idx="1">
                  <c:v>12748</c:v>
                </c:pt>
                <c:pt idx="2">
                  <c:v>11908</c:v>
                </c:pt>
                <c:pt idx="3">
                  <c:v>10098</c:v>
                </c:pt>
                <c:pt idx="4">
                  <c:v>9463</c:v>
                </c:pt>
                <c:pt idx="5">
                  <c:v>8566</c:v>
                </c:pt>
                <c:pt idx="6">
                  <c:v>8231</c:v>
                </c:pt>
                <c:pt idx="7">
                  <c:v>7030</c:v>
                </c:pt>
                <c:pt idx="8">
                  <c:v>6129</c:v>
                </c:pt>
                <c:pt idx="9">
                  <c:v>5733</c:v>
                </c:pt>
                <c:pt idx="10">
                  <c:v>5852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3-45BE-8855-895AC73390E6}"/>
            </c:ext>
          </c:extLst>
        </c:ser>
        <c:ser>
          <c:idx val="6"/>
          <c:order val="6"/>
          <c:tx>
            <c:strRef>
              <c:f>'All Regions'!$AC$7</c:f>
              <c:strCache>
                <c:ptCount val="1"/>
                <c:pt idx="0">
                  <c:v>Life Members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Regions'!$AC$23:$AC$33</c:f>
              <c:numCache>
                <c:formatCode>#,##0</c:formatCode>
                <c:ptCount val="11"/>
                <c:pt idx="0" formatCode="_(* #,##0_);_(* \(#,##0\);_(* &quot;-&quot;??_);_(@_)">
                  <c:v>28105</c:v>
                </c:pt>
                <c:pt idx="1">
                  <c:v>29082</c:v>
                </c:pt>
                <c:pt idx="2">
                  <c:v>29917</c:v>
                </c:pt>
                <c:pt idx="3">
                  <c:v>30989</c:v>
                </c:pt>
                <c:pt idx="4">
                  <c:v>32133</c:v>
                </c:pt>
                <c:pt idx="5">
                  <c:v>32734</c:v>
                </c:pt>
                <c:pt idx="6">
                  <c:v>33468</c:v>
                </c:pt>
                <c:pt idx="7">
                  <c:v>34371</c:v>
                </c:pt>
                <c:pt idx="8">
                  <c:v>36237</c:v>
                </c:pt>
                <c:pt idx="9">
                  <c:v>36169</c:v>
                </c:pt>
                <c:pt idx="10">
                  <c:v>36887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E3-45BE-8855-895AC7339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870400"/>
        <c:axId val="182872704"/>
      </c:barChart>
      <c:lineChart>
        <c:grouping val="standard"/>
        <c:varyColors val="0"/>
        <c:ser>
          <c:idx val="0"/>
          <c:order val="0"/>
          <c:tx>
            <c:strRef>
              <c:f>'All Regions'!$W$7</c:f>
              <c:strCache>
                <c:ptCount val="1"/>
                <c:pt idx="0">
                  <c:v> Total Basic Dues 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cat>
            <c:numRef>
              <c:f>'All Regions'!$V$23:$V$33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'All Regions'!$W$23:$W$33</c:f>
              <c:numCache>
                <c:formatCode>_("$"* #,##0.0_);_("$"* \(#,##0.0\);_("$"* "-"??_);_(@_)</c:formatCode>
                <c:ptCount val="11"/>
                <c:pt idx="0">
                  <c:v>33058.699999999997</c:v>
                </c:pt>
                <c:pt idx="1">
                  <c:v>33293.5</c:v>
                </c:pt>
                <c:pt idx="2">
                  <c:v>33762.9</c:v>
                </c:pt>
                <c:pt idx="3">
                  <c:v>33679.1</c:v>
                </c:pt>
                <c:pt idx="4">
                  <c:v>32937.800000000003</c:v>
                </c:pt>
                <c:pt idx="5">
                  <c:v>32951</c:v>
                </c:pt>
                <c:pt idx="6">
                  <c:v>32387</c:v>
                </c:pt>
                <c:pt idx="7">
                  <c:v>31625.7</c:v>
                </c:pt>
                <c:pt idx="8">
                  <c:v>30018</c:v>
                </c:pt>
                <c:pt idx="9">
                  <c:v>29318.6</c:v>
                </c:pt>
                <c:pt idx="10">
                  <c:v>29780.400000000001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2E3-45BE-8855-895AC7339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17696"/>
        <c:axId val="182676096"/>
      </c:lineChart>
      <c:catAx>
        <c:axId val="1828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accent1">
                <a:alpha val="91000"/>
              </a:schemeClr>
            </a:solidFill>
          </a:ln>
        </c:spPr>
        <c:txPr>
          <a:bodyPr rot="-3720000" vert="horz"/>
          <a:lstStyle/>
          <a:p>
            <a:pPr>
              <a:defRPr/>
            </a:pPr>
            <a:endParaRPr lang="en-US"/>
          </a:p>
        </c:txPr>
        <c:crossAx val="182872704"/>
        <c:crosses val="autoZero"/>
        <c:auto val="0"/>
        <c:lblAlgn val="ctr"/>
        <c:lblOffset val="100"/>
        <c:noMultiLvlLbl val="0"/>
      </c:catAx>
      <c:valAx>
        <c:axId val="182872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Member Count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82870400"/>
        <c:crosses val="autoZero"/>
        <c:crossBetween val="between"/>
      </c:valAx>
      <c:valAx>
        <c:axId val="18267609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Dues(,000s)</a:t>
                </a:r>
              </a:p>
            </c:rich>
          </c:tx>
          <c:overlay val="0"/>
        </c:title>
        <c:numFmt formatCode="_(&quot;$&quot;* #,##0.0_);_(&quot;$&quot;* \(#,##0.0\);_(&quot;$&quot;* &quot;-&quot;??_);_(@_)" sourceLinked="1"/>
        <c:majorTickMark val="out"/>
        <c:minorTickMark val="none"/>
        <c:tickLblPos val="nextTo"/>
        <c:crossAx val="151917696"/>
        <c:crosses val="max"/>
        <c:crossBetween val="between"/>
      </c:valAx>
      <c:catAx>
        <c:axId val="15191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67609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4.4736599681176104E-2"/>
          <c:y val="7.9594774156151071E-2"/>
          <c:w val="0.95526340562845502"/>
          <c:h val="7.347489536820592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1989110865274"/>
          <c:y val="5.2455486983046036E-2"/>
          <c:w val="0.84691739619504081"/>
          <c:h val="0.735770783983925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'Dues Rev Counts'!$B$1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'Dues Rev Counts'!$A$15:$A$25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'Dues Rev Counts'!$B$15:$B$25</c:f>
              <c:numCache>
                <c:formatCode>#,##0</c:formatCode>
                <c:ptCount val="11"/>
                <c:pt idx="0">
                  <c:v>119938</c:v>
                </c:pt>
                <c:pt idx="1">
                  <c:v>114256</c:v>
                </c:pt>
                <c:pt idx="2">
                  <c:v>111222</c:v>
                </c:pt>
                <c:pt idx="3">
                  <c:v>112651</c:v>
                </c:pt>
                <c:pt idx="4">
                  <c:v>114695</c:v>
                </c:pt>
                <c:pt idx="5">
                  <c:v>117444</c:v>
                </c:pt>
                <c:pt idx="6">
                  <c:v>119189</c:v>
                </c:pt>
                <c:pt idx="7">
                  <c:v>101714</c:v>
                </c:pt>
                <c:pt idx="8">
                  <c:v>111741</c:v>
                </c:pt>
                <c:pt idx="9">
                  <c:v>128321</c:v>
                </c:pt>
                <c:pt idx="10">
                  <c:v>153841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B-43EE-B1EF-49A3DE60D2D7}"/>
            </c:ext>
          </c:extLst>
        </c:ser>
        <c:ser>
          <c:idx val="1"/>
          <c:order val="1"/>
          <c:tx>
            <c:strRef>
              <c:f>'Dues Rev Counts'!$C$1</c:f>
              <c:strCache>
                <c:ptCount val="1"/>
                <c:pt idx="0">
                  <c:v>Higher Grade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'Dues Rev Counts'!$A$15:$A$25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'Dues Rev Counts'!$C$15:$C$25</c:f>
              <c:numCache>
                <c:formatCode>#,##0</c:formatCode>
                <c:ptCount val="11"/>
                <c:pt idx="0">
                  <c:v>195095</c:v>
                </c:pt>
                <c:pt idx="1">
                  <c:v>194434</c:v>
                </c:pt>
                <c:pt idx="2">
                  <c:v>191466</c:v>
                </c:pt>
                <c:pt idx="3">
                  <c:v>191979</c:v>
                </c:pt>
                <c:pt idx="4">
                  <c:v>182512</c:v>
                </c:pt>
                <c:pt idx="5">
                  <c:v>180619</c:v>
                </c:pt>
                <c:pt idx="6">
                  <c:v>174095</c:v>
                </c:pt>
                <c:pt idx="7">
                  <c:v>169735</c:v>
                </c:pt>
                <c:pt idx="8">
                  <c:v>159631</c:v>
                </c:pt>
                <c:pt idx="9">
                  <c:v>156768</c:v>
                </c:pt>
                <c:pt idx="10">
                  <c:v>155486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B-43EE-B1EF-49A3DE60D2D7}"/>
            </c:ext>
          </c:extLst>
        </c:ser>
        <c:ser>
          <c:idx val="2"/>
          <c:order val="2"/>
          <c:tx>
            <c:strRef>
              <c:f>'Dues Rev Counts'!$D$1</c:f>
              <c:strCache>
                <c:ptCount val="1"/>
                <c:pt idx="0">
                  <c:v>Special Circumstances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'Dues Rev Counts'!$A$15:$A$25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'Dues Rev Counts'!$D$15:$D$25</c:f>
              <c:numCache>
                <c:formatCode>#,##0</c:formatCode>
                <c:ptCount val="11"/>
                <c:pt idx="0">
                  <c:v>22619</c:v>
                </c:pt>
                <c:pt idx="1">
                  <c:v>21133</c:v>
                </c:pt>
                <c:pt idx="2">
                  <c:v>21727</c:v>
                </c:pt>
                <c:pt idx="3">
                  <c:v>21384</c:v>
                </c:pt>
                <c:pt idx="4">
                  <c:v>20591</c:v>
                </c:pt>
                <c:pt idx="5">
                  <c:v>20869</c:v>
                </c:pt>
                <c:pt idx="6">
                  <c:v>19474</c:v>
                </c:pt>
                <c:pt idx="7">
                  <c:v>18204</c:v>
                </c:pt>
                <c:pt idx="8">
                  <c:v>17863</c:v>
                </c:pt>
                <c:pt idx="9">
                  <c:v>16460</c:v>
                </c:pt>
                <c:pt idx="10">
                  <c:v>16029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B-43EE-B1EF-49A3DE60D2D7}"/>
            </c:ext>
          </c:extLst>
        </c:ser>
        <c:ser>
          <c:idx val="3"/>
          <c:order val="3"/>
          <c:tx>
            <c:strRef>
              <c:f>'Dues Rev Counts'!$E$1</c:f>
              <c:strCache>
                <c:ptCount val="1"/>
                <c:pt idx="0">
                  <c:v>Electronic Membership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'Dues Rev Counts'!$A$15:$A$25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'Dues Rev Counts'!$E$15:$E$25</c:f>
              <c:numCache>
                <c:formatCode>#,##0</c:formatCode>
                <c:ptCount val="11"/>
                <c:pt idx="0">
                  <c:v>27626</c:v>
                </c:pt>
                <c:pt idx="1">
                  <c:v>30348</c:v>
                </c:pt>
                <c:pt idx="2">
                  <c:v>27976</c:v>
                </c:pt>
                <c:pt idx="3">
                  <c:v>28163</c:v>
                </c:pt>
                <c:pt idx="4">
                  <c:v>28632</c:v>
                </c:pt>
                <c:pt idx="5">
                  <c:v>29305</c:v>
                </c:pt>
                <c:pt idx="6">
                  <c:v>31983</c:v>
                </c:pt>
                <c:pt idx="7">
                  <c:v>32075</c:v>
                </c:pt>
                <c:pt idx="8">
                  <c:v>36729</c:v>
                </c:pt>
                <c:pt idx="9">
                  <c:v>37029</c:v>
                </c:pt>
                <c:pt idx="10">
                  <c:v>39595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B-43EE-B1EF-49A3DE60D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3575535"/>
        <c:axId val="303573039"/>
      </c:barChart>
      <c:catAx>
        <c:axId val="30357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73039"/>
        <c:crosses val="autoZero"/>
        <c:auto val="1"/>
        <c:lblAlgn val="ctr"/>
        <c:lblOffset val="100"/>
        <c:noMultiLvlLbl val="0"/>
      </c:catAx>
      <c:valAx>
        <c:axId val="30357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75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77847155775381E-2"/>
          <c:y val="0.88607394107929871"/>
          <c:w val="0.90577475130010876"/>
          <c:h val="9.3675655507153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0.05299</cdr:x>
      <cdr:y>0.15489</cdr:y>
    </cdr:from>
    <cdr:to>
      <cdr:x>0.05299</cdr:x>
      <cdr:y>0.5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BD167FED-91F2-4FDE-AD85-D2CE506D0C94}"/>
            </a:ext>
          </a:extLst>
        </cdr:cNvPr>
        <cdr:cNvCxnSpPr/>
      </cdr:nvCxnSpPr>
      <cdr:spPr>
        <a:xfrm xmlns:a="http://schemas.openxmlformats.org/drawingml/2006/main" flipV="1">
          <a:off x="474977" y="664253"/>
          <a:ext cx="0" cy="1479971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d1ff9a1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d1ff9a1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fd1ff9a1e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77db3ad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We recruited 132,883, or 25.8%, more new members this year compared to last year</a:t>
            </a:r>
          </a:p>
          <a:p>
            <a:pPr lvl="1"/>
            <a:r>
              <a:rPr lang="en-US" dirty="0"/>
              <a:t>Student recruitment drove almost 90% of this, and is up 28.1% YoY</a:t>
            </a:r>
          </a:p>
          <a:p>
            <a:pPr lvl="1"/>
            <a:r>
              <a:rPr lang="en-US" dirty="0"/>
              <a:t>Higher grade recruitment is up 16% over last year</a:t>
            </a:r>
          </a:p>
          <a:p>
            <a:pPr lvl="1"/>
            <a:r>
              <a:rPr lang="en-US" dirty="0"/>
              <a:t>Every Region showing recruitment gains – notable was R1-6, +8.7% and R9, +71.7%</a:t>
            </a:r>
          </a:p>
          <a:p>
            <a:r>
              <a:rPr lang="en-US" dirty="0"/>
              <a:t>Reinstatement activity ended the membership year up 8.9%, well above the 5% average </a:t>
            </a:r>
          </a:p>
          <a:p>
            <a:r>
              <a:rPr lang="en-US" dirty="0"/>
              <a:t>Retention of members is the big challenge – students don’t renew as often and has impacted our overall retention results</a:t>
            </a:r>
          </a:p>
          <a:p>
            <a:pPr lvl="1"/>
            <a:r>
              <a:rPr lang="en-US" dirty="0"/>
              <a:t>We managed to retain 3% more students this compared to last year, but not enough to offset a decline in the rate of renewal which for students fell by 5 percentage points</a:t>
            </a:r>
          </a:p>
          <a:p>
            <a:pPr lvl="1"/>
            <a:r>
              <a:rPr lang="en-US" dirty="0"/>
              <a:t>Final overall retention rate was 66.2%, compared to 69.2% last year</a:t>
            </a:r>
          </a:p>
          <a:p>
            <a:pPr lvl="1"/>
            <a:r>
              <a:rPr lang="en-US" dirty="0"/>
              <a:t>HG retention was fairly steady, 78.1% compared to 78.4% last year</a:t>
            </a:r>
            <a:endParaRPr dirty="0"/>
          </a:p>
        </p:txBody>
      </p:sp>
      <p:sp>
        <p:nvSpPr>
          <p:cNvPr id="212" name="Google Shape;212;gf77db3a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1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 Outreach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Internal – based data and testing, continuous improvement to content, layout, landing pages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Third-Party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Year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Being re-vamped for 2016 to include additional touchpoints, more focus on a plan that can be executed by local Sections.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Collabratec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Advertising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Google AdWords, You Tube, LinkedIn, Gmail, Bing, IHS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Senior Member Elevation upgrades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SM elevations and applications on the rise since September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Volunteer Engagement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5a09a41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e95a09a4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95a09a41c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e95a09a41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f6bdc662ef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f6bdc662ef_7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gf6bdc662ef_7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3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" y="-10863"/>
            <a:ext cx="12191997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9542E-912F-E58D-D611-6EC1B7E21124}"/>
              </a:ext>
            </a:extLst>
          </p:cNvPr>
          <p:cNvSpPr/>
          <p:nvPr/>
        </p:nvSpPr>
        <p:spPr>
          <a:xfrm>
            <a:off x="0" y="-10862"/>
            <a:ext cx="12195176" cy="396074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407DB-9EC1-775D-729D-5F1A7B591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2" y="6169555"/>
            <a:ext cx="12192000" cy="710175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386" y="3949878"/>
            <a:ext cx="11404012" cy="125435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400" i="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387" y="5250997"/>
            <a:ext cx="9363960" cy="1166439"/>
          </a:xfrm>
        </p:spPr>
        <p:txBody>
          <a:bodyPr lIns="0">
            <a:normAutofit/>
          </a:bodyPr>
          <a:lstStyle>
            <a:lvl1pPr marL="0" indent="0" algn="l">
              <a:buNone/>
              <a:defRPr sz="22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/>
        </p:nvSpPr>
        <p:spPr>
          <a:xfrm>
            <a:off x="1085869" y="6205392"/>
            <a:ext cx="347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855"/>
                </a:solidFill>
                <a:effectLst/>
                <a:latin typeface="+mn-lt"/>
              </a:rPr>
              <a:t>ieee.org/md</a:t>
            </a: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/>
        </p:nvSpPr>
        <p:spPr>
          <a:xfrm>
            <a:off x="1" y="6615452"/>
            <a:ext cx="12192000" cy="28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60917" rIns="121868" bIns="60917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3199" dirty="0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5C0E7647-06B0-1007-4F13-1F5F37B158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66332" y="2099334"/>
            <a:ext cx="4060994" cy="2187669"/>
          </a:xfrm>
          <a:solidFill>
            <a:srgbClr val="002855"/>
          </a:solidFill>
          <a:ln w="63500">
            <a:solidFill>
              <a:srgbClr val="F57F29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36924E-E1B2-1DB2-0C2F-A0B9BA2578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63" y="2099334"/>
            <a:ext cx="4060994" cy="2187669"/>
          </a:xfrm>
          <a:solidFill>
            <a:srgbClr val="002855"/>
          </a:solidFill>
          <a:ln w="63500">
            <a:solidFill>
              <a:srgbClr val="F57F29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6671DF4A-E49F-C5E1-07CF-500A7D9923A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77906" y="2099334"/>
            <a:ext cx="4060994" cy="2187669"/>
          </a:xfrm>
          <a:solidFill>
            <a:srgbClr val="002855"/>
          </a:solidFill>
          <a:ln w="63500">
            <a:solidFill>
              <a:srgbClr val="F57F29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CAF408-A8DD-EFCB-DEB5-D038CB73CB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4392" y="1135340"/>
            <a:ext cx="9200859" cy="800049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086" indent="0" algn="ctr">
              <a:buNone/>
              <a:defRPr sz="3600">
                <a:solidFill>
                  <a:srgbClr val="002855"/>
                </a:solidFill>
              </a:defRPr>
            </a:lvl2pPr>
            <a:lvl3pPr marL="914171" indent="0" algn="ctr">
              <a:buNone/>
              <a:defRPr sz="3600">
                <a:solidFill>
                  <a:srgbClr val="002855"/>
                </a:solidFill>
              </a:defRPr>
            </a:lvl3pPr>
            <a:lvl4pPr marL="1371257" indent="0" algn="ctr">
              <a:buNone/>
              <a:defRPr sz="3600">
                <a:solidFill>
                  <a:srgbClr val="002855"/>
                </a:solidFill>
              </a:defRPr>
            </a:lvl4pPr>
            <a:lvl5pPr marL="1828343" indent="0" algn="ctr">
              <a:buNone/>
              <a:defRPr sz="3600">
                <a:solidFill>
                  <a:srgbClr val="0028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68623F-F427-EC12-30DF-3A0C44CA16B8}"/>
              </a:ext>
            </a:extLst>
          </p:cNvPr>
          <p:cNvCxnSpPr>
            <a:cxnSpLocks/>
          </p:cNvCxnSpPr>
          <p:nvPr/>
        </p:nvCxnSpPr>
        <p:spPr>
          <a:xfrm>
            <a:off x="0" y="23496"/>
            <a:ext cx="12191998" cy="10863"/>
          </a:xfrm>
          <a:prstGeom prst="line">
            <a:avLst/>
          </a:prstGeom>
          <a:ln w="85725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602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6631" y="3895242"/>
            <a:ext cx="5613708" cy="1896092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7" y="1670643"/>
            <a:ext cx="5613707" cy="1919207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76631" y="1692722"/>
            <a:ext cx="5613708" cy="1896092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76387" y="3895242"/>
            <a:ext cx="5613707" cy="1896092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AE3081-060C-654E-8724-424155389C37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1E60B-A9E1-82CA-CFFF-B5D3E2C3C656}"/>
              </a:ext>
            </a:extLst>
          </p:cNvPr>
          <p:cNvCxnSpPr>
            <a:cxnSpLocks/>
          </p:cNvCxnSpPr>
          <p:nvPr/>
        </p:nvCxnSpPr>
        <p:spPr>
          <a:xfrm>
            <a:off x="376386" y="3734784"/>
            <a:ext cx="11601398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711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9" y="1670641"/>
            <a:ext cx="4026030" cy="4136056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4590956" y="1670641"/>
            <a:ext cx="7330380" cy="4136057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2C57E7-54B4-C40F-0F41-EFB14925A3A7}"/>
              </a:ext>
            </a:extLst>
          </p:cNvPr>
          <p:cNvCxnSpPr>
            <a:cxnSpLocks/>
          </p:cNvCxnSpPr>
          <p:nvPr/>
        </p:nvCxnSpPr>
        <p:spPr>
          <a:xfrm flipV="1">
            <a:off x="4498503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76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74047" y="1660309"/>
            <a:ext cx="5647288" cy="4146388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6387" y="4788818"/>
            <a:ext cx="5647288" cy="1017881"/>
          </a:xfrm>
        </p:spPr>
        <p:txBody>
          <a:bodyPr lIns="0"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6387" y="1660311"/>
            <a:ext cx="5647288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B0D62B-6A3B-6DAA-CE62-A8DF40B178D8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4B0A1-AA2D-EA8D-2A20-00DF3AB526D9}"/>
              </a:ext>
            </a:extLst>
          </p:cNvPr>
          <p:cNvCxnSpPr>
            <a:cxnSpLocks/>
          </p:cNvCxnSpPr>
          <p:nvPr/>
        </p:nvCxnSpPr>
        <p:spPr>
          <a:xfrm>
            <a:off x="376386" y="4704844"/>
            <a:ext cx="5768467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152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60127-67C7-F66A-23F8-A934B721F883}"/>
              </a:ext>
            </a:extLst>
          </p:cNvPr>
          <p:cNvSpPr txBox="1"/>
          <p:nvPr/>
        </p:nvSpPr>
        <p:spPr>
          <a:xfrm>
            <a:off x="1422400" y="57573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4001825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6" y="2837468"/>
            <a:ext cx="11544948" cy="2139887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6386" y="1671797"/>
            <a:ext cx="11544948" cy="1011843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76386" y="5080674"/>
            <a:ext cx="11544948" cy="726025"/>
          </a:xfrm>
        </p:spPr>
        <p:txBody>
          <a:bodyPr lIns="0">
            <a:normAutofit/>
          </a:bodyPr>
          <a:lstStyle>
            <a:lvl1pPr marL="0" indent="0">
              <a:buNone/>
              <a:defRPr sz="2000" b="1" i="1">
                <a:solidFill>
                  <a:srgbClr val="00285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noProof="0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noProof="0" dirty="0"/>
              <a:t>Subhead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AFCC8-3FD9-BD28-A038-DD692E276CBE}"/>
              </a:ext>
            </a:extLst>
          </p:cNvPr>
          <p:cNvCxnSpPr>
            <a:cxnSpLocks/>
          </p:cNvCxnSpPr>
          <p:nvPr/>
        </p:nvCxnSpPr>
        <p:spPr>
          <a:xfrm>
            <a:off x="376386" y="2756774"/>
            <a:ext cx="11544949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693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7" y="4185248"/>
            <a:ext cx="5719613" cy="1611771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6386" y="1660310"/>
            <a:ext cx="11544948" cy="1942700"/>
          </a:xfrm>
        </p:spPr>
        <p:txBody>
          <a:bodyPr lIns="0"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97294" y="4185246"/>
            <a:ext cx="562404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3940C-EEA9-5D27-A5E9-C42306476D8E}"/>
              </a:ext>
            </a:extLst>
          </p:cNvPr>
          <p:cNvCxnSpPr>
            <a:cxnSpLocks/>
          </p:cNvCxnSpPr>
          <p:nvPr/>
        </p:nvCxnSpPr>
        <p:spPr>
          <a:xfrm>
            <a:off x="376386" y="3925617"/>
            <a:ext cx="11544949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AEB6A9-AF66-1C49-C697-B43E52A02AC7}"/>
              </a:ext>
            </a:extLst>
          </p:cNvPr>
          <p:cNvCxnSpPr>
            <a:cxnSpLocks/>
          </p:cNvCxnSpPr>
          <p:nvPr/>
        </p:nvCxnSpPr>
        <p:spPr>
          <a:xfrm flipV="1">
            <a:off x="6192571" y="3925617"/>
            <a:ext cx="0" cy="190269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244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8" y="1670643"/>
            <a:ext cx="6627829" cy="2887777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6388" y="4713403"/>
            <a:ext cx="6627829" cy="1093297"/>
          </a:xfrm>
        </p:spPr>
        <p:txBody>
          <a:bodyPr lIns="0">
            <a:normAutofit/>
          </a:bodyPr>
          <a:lstStyle>
            <a:lvl1pPr marL="0" indent="0">
              <a:buNone/>
              <a:defRPr sz="2000" b="1">
                <a:solidFill>
                  <a:srgbClr val="00285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155045" y="1670643"/>
            <a:ext cx="4766290" cy="4136056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24BF86-592A-A4C9-3EC6-668A2374B968}"/>
              </a:ext>
            </a:extLst>
          </p:cNvPr>
          <p:cNvCxnSpPr>
            <a:cxnSpLocks/>
          </p:cNvCxnSpPr>
          <p:nvPr/>
        </p:nvCxnSpPr>
        <p:spPr>
          <a:xfrm>
            <a:off x="376386" y="4625330"/>
            <a:ext cx="6694166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6A4F28-5BCB-5BCB-BA26-247A029A8891}"/>
              </a:ext>
            </a:extLst>
          </p:cNvPr>
          <p:cNvCxnSpPr>
            <a:cxnSpLocks/>
          </p:cNvCxnSpPr>
          <p:nvPr/>
        </p:nvCxnSpPr>
        <p:spPr>
          <a:xfrm flipV="1">
            <a:off x="7078504" y="1670643"/>
            <a:ext cx="0" cy="418946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55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Header" type="secHead">
  <p:cSld name="Blue 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370742" y="2024183"/>
            <a:ext cx="10515600" cy="118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3600"/>
              <a:buFont typeface="Calibri"/>
              <a:buNone/>
              <a:defRPr sz="3600" b="1">
                <a:solidFill>
                  <a:srgbClr val="FFD1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368788" y="321395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80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>
            <a:off x="839788" y="35976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9441305" y="63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463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80999" y="395106"/>
            <a:ext cx="10515600" cy="116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80999" y="15765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38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10863"/>
            <a:ext cx="12191997" cy="68579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F8785A-13D7-79E2-50FA-4192F21817EA}"/>
              </a:ext>
            </a:extLst>
          </p:cNvPr>
          <p:cNvSpPr/>
          <p:nvPr/>
        </p:nvSpPr>
        <p:spPr>
          <a:xfrm>
            <a:off x="0" y="0"/>
            <a:ext cx="12195176" cy="5123542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407DB-9EC1-775D-729D-5F1A7B591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2" y="6169555"/>
            <a:ext cx="12192000" cy="7101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/>
        </p:nvSpPr>
        <p:spPr>
          <a:xfrm>
            <a:off x="1085869" y="6205393"/>
            <a:ext cx="171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2855"/>
                </a:solidFill>
                <a:effectLst/>
                <a:latin typeface="+mn-lt"/>
              </a:rPr>
              <a:t>ieee.org</a:t>
            </a:r>
            <a:r>
              <a:rPr lang="en-US" sz="1400" b="1" dirty="0">
                <a:solidFill>
                  <a:srgbClr val="002855"/>
                </a:solidFill>
                <a:effectLst/>
                <a:latin typeface="+mn-lt"/>
              </a:rPr>
              <a:t>/join</a:t>
            </a: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/>
        </p:nvSpPr>
        <p:spPr>
          <a:xfrm>
            <a:off x="1" y="6615452"/>
            <a:ext cx="12192000" cy="28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60917" rIns="121868" bIns="60917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3199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1371379"/>
            <a:ext cx="5500425" cy="141996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399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388" y="2818327"/>
            <a:ext cx="5500422" cy="1087159"/>
          </a:xfrm>
        </p:spPr>
        <p:txBody>
          <a:bodyPr lIns="0">
            <a:normAutofit/>
          </a:bodyPr>
          <a:lstStyle>
            <a:lvl1pPr marL="0" indent="0">
              <a:buNone/>
              <a:defRPr sz="2799" b="1" i="1">
                <a:solidFill>
                  <a:schemeClr val="bg1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938F8C-521E-D997-EA9B-DCE0AB9FFE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44318" y="-14534"/>
            <a:ext cx="5147680" cy="5123542"/>
          </a:xfrm>
          <a:ln w="60325"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A8ECD-DA80-C264-2F2B-4CE0846B7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259" y="6003833"/>
            <a:ext cx="1135082" cy="3314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F011E-264F-0114-840F-5D15E780C07B}"/>
              </a:ext>
            </a:extLst>
          </p:cNvPr>
          <p:cNvCxnSpPr>
            <a:cxnSpLocks/>
          </p:cNvCxnSpPr>
          <p:nvPr/>
        </p:nvCxnSpPr>
        <p:spPr>
          <a:xfrm>
            <a:off x="1" y="5134408"/>
            <a:ext cx="12192000" cy="0"/>
          </a:xfrm>
          <a:prstGeom prst="line">
            <a:avLst/>
          </a:prstGeom>
          <a:ln w="60325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7F83C2-042C-13AA-DDBC-77C2932A8BEF}"/>
              </a:ext>
            </a:extLst>
          </p:cNvPr>
          <p:cNvCxnSpPr>
            <a:cxnSpLocks/>
          </p:cNvCxnSpPr>
          <p:nvPr/>
        </p:nvCxnSpPr>
        <p:spPr>
          <a:xfrm flipV="1">
            <a:off x="7018286" y="0"/>
            <a:ext cx="0" cy="5123542"/>
          </a:xfrm>
          <a:prstGeom prst="line">
            <a:avLst/>
          </a:prstGeom>
          <a:ln w="60325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2586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4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 Blank">
  <p:cSld name="2_Title Only 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380999" y="395106"/>
            <a:ext cx="10515600" cy="116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9441305" y="63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00" b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6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380999" y="395106"/>
            <a:ext cx="10515600" cy="116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9441305" y="63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36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>
            <a:spLocks noGrp="1"/>
          </p:cNvSpPr>
          <p:nvPr>
            <p:ph type="sldNum" idx="12"/>
          </p:nvPr>
        </p:nvSpPr>
        <p:spPr>
          <a:xfrm>
            <a:off x="9441305" y="63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50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61773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370742" y="2249024"/>
            <a:ext cx="10515600" cy="64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3600"/>
              <a:buFont typeface="Calibri"/>
              <a:buNone/>
              <a:defRPr sz="3600" b="1">
                <a:solidFill>
                  <a:srgbClr val="FFD1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368788" y="2920043"/>
            <a:ext cx="10515600" cy="220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107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365760" y="1192307"/>
            <a:ext cx="105156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lvl="0" indent="-44447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▸"/>
              <a:defRPr/>
            </a:lvl1pPr>
            <a:lvl2pPr marL="1219140" lvl="1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-"/>
              <a:defRPr/>
            </a:lvl2pPr>
            <a:lvl3pPr marL="1828709" lvl="2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2438278" lvl="3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3047848" lvl="4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5pPr>
            <a:lvl6pPr marL="3657418" lvl="5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6pPr>
            <a:lvl7pPr marL="4266987" lvl="6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7pPr>
            <a:lvl8pPr marL="4876557" lvl="7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8pPr>
            <a:lvl9pPr marL="5486126" lvl="8" indent="-4190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9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6386" y="1663218"/>
            <a:ext cx="11544950" cy="4122817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12775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6385" y="1656447"/>
            <a:ext cx="5645404" cy="4150253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54729" y="1656447"/>
            <a:ext cx="5645404" cy="4150253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FCAE6D-E9B8-E2C3-485F-942E05D57851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869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6384" y="3022969"/>
            <a:ext cx="3649406" cy="2784852"/>
          </a:xfrm>
        </p:spPr>
        <p:txBody>
          <a:bodyPr/>
          <a:lstStyle>
            <a:lvl1pPr marL="0" indent="0">
              <a:buClr>
                <a:srgbClr val="F57F29"/>
              </a:buClr>
              <a:buNone/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2218" y="3022601"/>
            <a:ext cx="3649406" cy="2784099"/>
          </a:xfrm>
        </p:spPr>
        <p:txBody>
          <a:bodyPr/>
          <a:lstStyle>
            <a:lvl1pPr marL="0" indent="0">
              <a:buClr>
                <a:srgbClr val="F57F29"/>
              </a:buClr>
              <a:buNone/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FCAE6D-E9B8-E2C3-485F-942E05D57851}"/>
              </a:ext>
            </a:extLst>
          </p:cNvPr>
          <p:cNvCxnSpPr>
            <a:cxnSpLocks/>
          </p:cNvCxnSpPr>
          <p:nvPr/>
        </p:nvCxnSpPr>
        <p:spPr>
          <a:xfrm flipV="1">
            <a:off x="4174004" y="3022601"/>
            <a:ext cx="0" cy="278409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9E2CCD8-CFA5-05F6-F0BD-08B4CC997A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8050" y="3022601"/>
            <a:ext cx="3649406" cy="2784099"/>
          </a:xfrm>
        </p:spPr>
        <p:txBody>
          <a:bodyPr/>
          <a:lstStyle>
            <a:lvl1pPr marL="0" indent="0">
              <a:buClr>
                <a:srgbClr val="F57F29"/>
              </a:buClr>
              <a:buNone/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3861D1-A1AD-4ACA-4DB5-0AB4F5DACDD1}"/>
              </a:ext>
            </a:extLst>
          </p:cNvPr>
          <p:cNvCxnSpPr>
            <a:cxnSpLocks/>
          </p:cNvCxnSpPr>
          <p:nvPr/>
        </p:nvCxnSpPr>
        <p:spPr>
          <a:xfrm flipV="1">
            <a:off x="8119838" y="3022601"/>
            <a:ext cx="0" cy="278409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477B90C-16CE-E0DE-0A60-EA4249FB5A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78471" y="1785024"/>
            <a:ext cx="2045233" cy="114867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57F29"/>
                </a:solidFill>
              </a:defRPr>
            </a:lvl1pPr>
          </a:lstStyle>
          <a:p>
            <a:r>
              <a:rPr lang="en-US" dirty="0"/>
              <a:t>insert icon</a:t>
            </a:r>
          </a:p>
          <a:p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F76E6B7-BFB0-1703-E7D5-E3DA2057F2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24304" y="1785024"/>
            <a:ext cx="2045233" cy="114867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57F29"/>
                </a:solidFill>
              </a:defRPr>
            </a:lvl1pPr>
          </a:lstStyle>
          <a:p>
            <a:r>
              <a:rPr lang="en-US" dirty="0"/>
              <a:t>insert icon</a:t>
            </a:r>
          </a:p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61DFC2A3-F048-CB13-D0EE-9189392CA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70137" y="1785024"/>
            <a:ext cx="2045233" cy="114867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57F29"/>
                </a:solidFill>
              </a:defRPr>
            </a:lvl1pPr>
          </a:lstStyle>
          <a:p>
            <a:r>
              <a:rPr lang="en-US" dirty="0"/>
              <a:t>insert 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076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4122" y="1660311"/>
            <a:ext cx="5667213" cy="412572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6" y="1660310"/>
            <a:ext cx="5636956" cy="4125492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DC59EA-5723-02F4-0FB5-119E1CE31FBA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782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0983" y="3834131"/>
            <a:ext cx="5670352" cy="1972569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7" y="1660309"/>
            <a:ext cx="5670352" cy="4146389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50983" y="1660310"/>
            <a:ext cx="5670352" cy="1972569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694ACE-1778-FBBE-8027-18FC4F864276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66A606-455D-9F05-47AC-91041B84FB7F}"/>
              </a:ext>
            </a:extLst>
          </p:cNvPr>
          <p:cNvCxnSpPr>
            <a:cxnSpLocks/>
          </p:cNvCxnSpPr>
          <p:nvPr/>
        </p:nvCxnSpPr>
        <p:spPr>
          <a:xfrm>
            <a:off x="6144852" y="3722536"/>
            <a:ext cx="5832931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668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7661" y="3025793"/>
            <a:ext cx="5673674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6387" y="1660309"/>
            <a:ext cx="5647288" cy="4146389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47661" y="1660311"/>
            <a:ext cx="5673674" cy="1201711"/>
          </a:xfrm>
        </p:spPr>
        <p:txBody>
          <a:bodyPr lIns="0"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76E675-414D-072F-0F13-02913F6778A0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E4807A-0826-BB0A-0E22-009BAC4879E3}"/>
              </a:ext>
            </a:extLst>
          </p:cNvPr>
          <p:cNvCxnSpPr>
            <a:cxnSpLocks/>
          </p:cNvCxnSpPr>
          <p:nvPr/>
        </p:nvCxnSpPr>
        <p:spPr>
          <a:xfrm>
            <a:off x="6144852" y="2939654"/>
            <a:ext cx="5832931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481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228" y="1660916"/>
            <a:ext cx="5642446" cy="4145784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50473" y="3026007"/>
            <a:ext cx="5670862" cy="2780695"/>
          </a:xfrm>
        </p:spPr>
        <p:txBody>
          <a:bodyPr/>
          <a:lstStyle>
            <a:lvl1pPr>
              <a:buClr>
                <a:srgbClr val="F57F29"/>
              </a:buClr>
              <a:defRPr/>
            </a:lvl1pPr>
            <a:lvl2pPr>
              <a:buClr>
                <a:srgbClr val="002855"/>
              </a:buClr>
              <a:defRPr/>
            </a:lvl2pPr>
            <a:lvl3pPr>
              <a:buClr>
                <a:srgbClr val="002855"/>
              </a:buClr>
              <a:defRPr/>
            </a:lvl3pPr>
            <a:lvl4pPr>
              <a:buClr>
                <a:srgbClr val="002855"/>
              </a:buClr>
              <a:defRPr/>
            </a:lvl4pPr>
            <a:lvl5pPr>
              <a:buClr>
                <a:srgbClr val="00285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50473" y="1670644"/>
            <a:ext cx="5670862" cy="1181045"/>
          </a:xfrm>
        </p:spPr>
        <p:txBody>
          <a:bodyPr lIns="0"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386" y="327535"/>
            <a:ext cx="11544949" cy="56755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385" y="947716"/>
            <a:ext cx="11544950" cy="439736"/>
          </a:xfrm>
        </p:spPr>
        <p:txBody>
          <a:bodyPr lIns="0">
            <a:noAutofit/>
          </a:bodyPr>
          <a:lstStyle>
            <a:lvl1pPr marL="0" indent="0">
              <a:buNone/>
              <a:defRPr sz="2399" b="1" i="1">
                <a:solidFill>
                  <a:srgbClr val="F57F2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/>
        </p:nvSpPr>
        <p:spPr>
          <a:xfrm>
            <a:off x="9815593" y="2376407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sz="3199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CF4B7F-27FD-81DA-2E8E-840A30FFCE61}"/>
              </a:ext>
            </a:extLst>
          </p:cNvPr>
          <p:cNvCxnSpPr>
            <a:cxnSpLocks/>
          </p:cNvCxnSpPr>
          <p:nvPr/>
        </p:nvCxnSpPr>
        <p:spPr>
          <a:xfrm flipV="1">
            <a:off x="6144852" y="1640545"/>
            <a:ext cx="0" cy="4227519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4C7130-ED8C-7769-F7E7-9B5F1E597C41}"/>
              </a:ext>
            </a:extLst>
          </p:cNvPr>
          <p:cNvCxnSpPr>
            <a:cxnSpLocks/>
          </p:cNvCxnSpPr>
          <p:nvPr/>
        </p:nvCxnSpPr>
        <p:spPr>
          <a:xfrm>
            <a:off x="6144852" y="2939654"/>
            <a:ext cx="5832931" cy="0"/>
          </a:xfrm>
          <a:prstGeom prst="line">
            <a:avLst/>
          </a:prstGeom>
          <a:ln w="12700">
            <a:solidFill>
              <a:srgbClr val="F57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601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83ACE10-6B93-73F3-D147-548FC98F0BA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>
            <a:off x="2" y="6169555"/>
            <a:ext cx="12192000" cy="7101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386" y="1551970"/>
            <a:ext cx="11528740" cy="404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76387" y="6205393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855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259" y="6003833"/>
            <a:ext cx="1135082" cy="331444"/>
          </a:xfrm>
          <a:prstGeom prst="rect">
            <a:avLst/>
          </a:prstGeom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/>
        </p:nvSpPr>
        <p:spPr>
          <a:xfrm>
            <a:off x="1" y="6615452"/>
            <a:ext cx="12192000" cy="28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60917" rIns="121868" bIns="60917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319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/>
        </p:nvSpPr>
        <p:spPr>
          <a:xfrm>
            <a:off x="824495" y="59644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sz="3199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634858-77E0-EA87-3422-61C3C142C767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66"/>
          <a:stretch/>
        </p:blipFill>
        <p:spPr>
          <a:xfrm rot="10800000">
            <a:off x="1" y="2"/>
            <a:ext cx="12192000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6" r:id="rId23"/>
    <p:sldLayoutId id="2147483707" r:id="rId24"/>
    <p:sldLayoutId id="2147483708" r:id="rId25"/>
    <p:sldLayoutId id="2147483709" r:id="rId26"/>
  </p:sldLayoutIdLst>
  <p:hf sldNum="0" hdr="0" ftr="0" dt="0"/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399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Clr>
          <a:srgbClr val="002855"/>
        </a:buClr>
        <a:buFont typeface="LucidaGrande" charset="0"/>
        <a:buChar char="▸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Clr>
          <a:srgbClr val="002855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Clr>
          <a:srgbClr val="00285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Clr>
          <a:srgbClr val="002855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Clr>
          <a:srgbClr val="002855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ieee.org/mdsuppli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lyn.perez@ieee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>
            <a:spLocks noGrp="1"/>
          </p:cNvSpPr>
          <p:nvPr>
            <p:ph type="ctrTitle"/>
          </p:nvPr>
        </p:nvSpPr>
        <p:spPr>
          <a:xfrm>
            <a:off x="376387" y="4450948"/>
            <a:ext cx="11404012" cy="125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3600"/>
              <a:buFont typeface="Calibri"/>
              <a:buNone/>
            </a:pPr>
            <a:r>
              <a:rPr lang="en-US" dirty="0"/>
              <a:t>IEEE Membership Marketing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5A754E1-0991-F9DD-F9E6-A919282E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601" y="5078126"/>
            <a:ext cx="9363960" cy="1166439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Member &amp; Geographic Activities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Staff Lead: Elyn Perez, Senior Manager, Member Market Development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93" name="Google Shape;193;p1"/>
          <p:cNvSpPr txBox="1"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B08AC-2DEE-6B78-2EFA-6DF285988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1" y="350374"/>
            <a:ext cx="3016405" cy="3810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455CD-B2E6-2909-8176-5D875467F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45" y="293221"/>
            <a:ext cx="3016405" cy="3854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7AA7C-64E4-ED87-64CB-78E90E374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689" y="352565"/>
            <a:ext cx="3010055" cy="3797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e95a09a41c_0_29"/>
          <p:cNvSpPr txBox="1">
            <a:spLocks noGrp="1"/>
          </p:cNvSpPr>
          <p:nvPr>
            <p:ph type="title"/>
          </p:nvPr>
        </p:nvSpPr>
        <p:spPr>
          <a:xfrm>
            <a:off x="548080" y="615722"/>
            <a:ext cx="1051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chemeClr val="tx2"/>
                </a:solidFill>
              </a:rPr>
              <a:t>‘MD Monthly’ Statistics and Trends Report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53" name="Google Shape;453;ge95a09a41c_0_29"/>
          <p:cNvSpPr txBox="1">
            <a:spLocks noGrp="1"/>
          </p:cNvSpPr>
          <p:nvPr>
            <p:ph type="body" idx="1"/>
          </p:nvPr>
        </p:nvSpPr>
        <p:spPr>
          <a:xfrm>
            <a:off x="5263761" y="1471678"/>
            <a:ext cx="6475157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Statistical pulse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Membership Trends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Goal Achievements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MD Calendar guidance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MD-related announcements, activities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Posted in the Membership Development Volunteers Community in </a:t>
            </a:r>
            <a:r>
              <a:rPr lang="en-US" dirty="0" err="1"/>
              <a:t>Collabratec</a:t>
            </a:r>
            <a:r>
              <a:rPr lang="en-US" dirty="0"/>
              <a:t>, and on the MD portal</a:t>
            </a:r>
            <a:endParaRPr dirty="0"/>
          </a:p>
        </p:txBody>
      </p:sp>
      <p:sp>
        <p:nvSpPr>
          <p:cNvPr id="454" name="Google Shape;454;ge95a09a41c_0_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D28A8-BA6C-DB98-D000-9D9815341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15" y="1405459"/>
            <a:ext cx="3283119" cy="42674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6F01-EF5D-4236-A91C-CE3C29C3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24" y="2024183"/>
            <a:ext cx="10515600" cy="118977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What’s New for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2A2A5-3881-4F99-85D2-68B4E0C3C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742" y="2893951"/>
            <a:ext cx="10515600" cy="1500187"/>
          </a:xfrm>
        </p:spPr>
        <p:txBody>
          <a:bodyPr/>
          <a:lstStyle/>
          <a:p>
            <a:r>
              <a:rPr lang="en-US" b="1" i="1" dirty="0"/>
              <a:t>Initiatives that focus on retaining students, growing HG membership, cost savings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7154-8DF0-5683-56FD-DF9548BA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41" y="879615"/>
            <a:ext cx="10900656" cy="553200"/>
          </a:xfrm>
        </p:spPr>
        <p:txBody>
          <a:bodyPr/>
          <a:lstStyle/>
          <a:p>
            <a:r>
              <a:rPr lang="en-US" dirty="0">
                <a:solidFill>
                  <a:srgbClr val="002855"/>
                </a:solidFill>
              </a:rPr>
              <a:t>Reducing printed renewal notices and ack packs delivers significant cost savings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B3AB1-7AE7-D6C6-0EC3-7518316C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1" y="1432815"/>
            <a:ext cx="11362049" cy="520849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000" dirty="0"/>
              <a:t>Building on digital transformation efforts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Leverage emails to drive renewal activity earlier, thereby reducing the number of mailed statements</a:t>
            </a:r>
          </a:p>
          <a:p>
            <a:pPr lvl="1">
              <a:buClr>
                <a:schemeClr val="accent2"/>
              </a:buClr>
            </a:pPr>
            <a:r>
              <a:rPr lang="en-US" sz="1600" dirty="0"/>
              <a:t>Mid-September: email campaigns commence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First mailed paper notice (‘1</a:t>
            </a:r>
            <a:r>
              <a:rPr lang="en-US" sz="2000" baseline="30000" dirty="0"/>
              <a:t>st</a:t>
            </a:r>
            <a:r>
              <a:rPr lang="en-US" sz="2000" dirty="0"/>
              <a:t> Notice’) to be sent 10 November (was previously 1 October)</a:t>
            </a:r>
          </a:p>
          <a:p>
            <a:pPr lvl="1">
              <a:buClr>
                <a:schemeClr val="accent2"/>
              </a:buClr>
            </a:pPr>
            <a:r>
              <a:rPr lang="en-US" sz="1600" dirty="0"/>
              <a:t>Allow the emails promoting early renewal drawing deadline of November 1 to drive most activity before mailing</a:t>
            </a:r>
          </a:p>
          <a:p>
            <a:pPr lvl="1">
              <a:buClr>
                <a:schemeClr val="accent2"/>
              </a:buClr>
            </a:pPr>
            <a:r>
              <a:rPr lang="en-US" sz="1600" dirty="0"/>
              <a:t>Eliminates one entire print cycle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Second mailed paper notice is sent in early January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Third mailed paper notice is sent 1 April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Update on ack pack cost reduction:</a:t>
            </a:r>
          </a:p>
          <a:p>
            <a:pPr lvl="1">
              <a:buClr>
                <a:schemeClr val="accent2"/>
              </a:buClr>
            </a:pPr>
            <a:r>
              <a:rPr lang="en-US" sz="1600" dirty="0"/>
              <a:t>In 2023, ack pack default was electronic (PDF) only; members had to opt in to receive a printed card</a:t>
            </a:r>
          </a:p>
          <a:p>
            <a:pPr lvl="1">
              <a:buClr>
                <a:schemeClr val="accent2"/>
              </a:buClr>
            </a:pPr>
            <a:r>
              <a:rPr lang="en-US" sz="1600" u="sng" dirty="0"/>
              <a:t>Just 6% of eligible members requested a printed card</a:t>
            </a:r>
          </a:p>
          <a:p>
            <a:pPr lvl="2">
              <a:buClr>
                <a:schemeClr val="accent2"/>
              </a:buClr>
            </a:pPr>
            <a:r>
              <a:rPr lang="en-US" sz="1600" dirty="0"/>
              <a:t>R9 was the lowest, 2%; US Regions highest, 7+%</a:t>
            </a:r>
          </a:p>
          <a:p>
            <a:pPr lvl="1"/>
            <a:endParaRPr lang="en-US" dirty="0"/>
          </a:p>
          <a:p>
            <a:pPr marL="800060" lvl="1" indent="0">
              <a:buNone/>
            </a:pPr>
            <a:endParaRPr lang="en-US" dirty="0"/>
          </a:p>
        </p:txBody>
      </p:sp>
      <p:pic>
        <p:nvPicPr>
          <p:cNvPr id="5" name="Graphic 4" descr="Cut outline">
            <a:extLst>
              <a:ext uri="{FF2B5EF4-FFF2-40B4-BE49-F238E27FC236}">
                <a16:creationId xmlns:a16="http://schemas.microsoft.com/office/drawing/2014/main" id="{C4B558EE-283D-CBCF-9B93-556F157F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9216" y="718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40CA-525F-7F53-6747-052080DA1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383" y="1819449"/>
            <a:ext cx="11544951" cy="4122817"/>
          </a:xfrm>
        </p:spPr>
        <p:txBody>
          <a:bodyPr>
            <a:normAutofit/>
          </a:bodyPr>
          <a:lstStyle/>
          <a:p>
            <a:r>
              <a:rPr lang="en-US" dirty="0"/>
              <a:t>Paper and Postage reduction / Digital Acknowledgement Packages</a:t>
            </a:r>
          </a:p>
          <a:p>
            <a:r>
              <a:rPr lang="en-US" dirty="0"/>
              <a:t>Upgrade the member experience</a:t>
            </a:r>
          </a:p>
          <a:p>
            <a:pPr lvl="1"/>
            <a:r>
              <a:rPr lang="en-US" dirty="0"/>
              <a:t>Digital membership card/ mobile wallet</a:t>
            </a:r>
          </a:p>
          <a:p>
            <a:pPr lvl="1"/>
            <a:r>
              <a:rPr lang="en-US" dirty="0"/>
              <a:t>New design for membership cards uses QR code functionality</a:t>
            </a:r>
          </a:p>
          <a:p>
            <a:r>
              <a:rPr lang="en-US" dirty="0"/>
              <a:t>Increase automatic renewal enrollment</a:t>
            </a:r>
          </a:p>
          <a:p>
            <a:pPr lvl="1"/>
            <a:r>
              <a:rPr lang="en-US" dirty="0"/>
              <a:t>Incremental efforts to generate more sign ups</a:t>
            </a:r>
          </a:p>
          <a:p>
            <a:r>
              <a:rPr lang="en-US" dirty="0"/>
              <a:t>Continue testing new communication channels with our members</a:t>
            </a:r>
          </a:p>
          <a:p>
            <a:pPr lvl="1"/>
            <a:r>
              <a:rPr lang="en-US" dirty="0"/>
              <a:t>SMS/text</a:t>
            </a:r>
          </a:p>
          <a:p>
            <a:pPr lvl="1"/>
            <a:r>
              <a:rPr lang="en-US" dirty="0"/>
              <a:t>Ringless voicemail</a:t>
            </a:r>
          </a:p>
          <a:p>
            <a:r>
              <a:rPr lang="en-US" dirty="0"/>
              <a:t>Advertising campaign launched in September that encompasses digital, social, podcast and video advertising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70D2-C4BE-5B41-C4D8-D867D456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99" y="611313"/>
            <a:ext cx="11544949" cy="567559"/>
          </a:xfrm>
        </p:spPr>
        <p:txBody>
          <a:bodyPr/>
          <a:lstStyle/>
          <a:p>
            <a:r>
              <a:rPr lang="en-US" dirty="0"/>
              <a:t>Initiatives that focus on expanding the digital transformation and marketing efforts started in 2023</a:t>
            </a:r>
          </a:p>
        </p:txBody>
      </p:sp>
    </p:spTree>
    <p:extLst>
      <p:ext uri="{BB962C8B-B14F-4D97-AF65-F5344CB8AC3E}">
        <p14:creationId xmlns:p14="http://schemas.microsoft.com/office/powerpoint/2010/main" val="172063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9F3805-C87B-FCEA-E5BB-45274BAB3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8821" y="3274567"/>
            <a:ext cx="2443180" cy="2426717"/>
          </a:xfrm>
        </p:spPr>
        <p:txBody>
          <a:bodyPr>
            <a:normAutofit/>
          </a:bodyPr>
          <a:lstStyle/>
          <a:p>
            <a:r>
              <a:rPr lang="en-US" sz="1867" dirty="0"/>
              <a:t>Printed materials available to order online </a:t>
            </a:r>
          </a:p>
          <a:p>
            <a:r>
              <a:rPr lang="en-US" sz="1867" dirty="0"/>
              <a:t>Print-ready PDF’s available for download and local printing</a:t>
            </a:r>
          </a:p>
          <a:p>
            <a:r>
              <a:rPr lang="en-US" sz="1733" dirty="0">
                <a:hlinkClick r:id="rId2" action="ppaction://hlinkfile"/>
              </a:rPr>
              <a:t>ieee.org/</a:t>
            </a:r>
            <a:r>
              <a:rPr lang="en-US" sz="1733" dirty="0" err="1">
                <a:hlinkClick r:id="rId2" action="ppaction://hlinkfile"/>
              </a:rPr>
              <a:t>mdsupplies</a:t>
            </a:r>
            <a:endParaRPr lang="en-US" sz="1733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0B6E7B-176B-FF38-9CFF-4A91370E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membership marketing campaign “With IEEE”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95E46-C7CB-159B-FBA2-E3F272246D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Spanning print, digital, search, social media, and programmatic efforts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315530-C8B8-8D77-7679-22A7E42F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7" y="2940865"/>
            <a:ext cx="2717940" cy="3505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CF961-FD5D-E424-26FF-6D8B6A92C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833" y="2919695"/>
            <a:ext cx="2747575" cy="3509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C53D4-8DBD-2906-1172-CF9C33A52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870" y="2935601"/>
            <a:ext cx="2709473" cy="3543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0CED81-C57F-78BE-CF39-ACD0E097D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07" y="1590027"/>
            <a:ext cx="9245600" cy="11430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AAB2C6B-10AB-7BDA-104D-E2975EA1DE40}"/>
              </a:ext>
            </a:extLst>
          </p:cNvPr>
          <p:cNvSpPr txBox="1">
            <a:spLocks/>
          </p:cNvSpPr>
          <p:nvPr/>
        </p:nvSpPr>
        <p:spPr>
          <a:xfrm>
            <a:off x="9635407" y="1620193"/>
            <a:ext cx="2443180" cy="91463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855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855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855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855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855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867" dirty="0"/>
              <a:t>Emails, digital ads, streaming TV and podcast audio</a:t>
            </a:r>
          </a:p>
        </p:txBody>
      </p:sp>
    </p:spTree>
    <p:extLst>
      <p:ext uri="{BB962C8B-B14F-4D97-AF65-F5344CB8AC3E}">
        <p14:creationId xmlns:p14="http://schemas.microsoft.com/office/powerpoint/2010/main" val="186892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B250-A358-9819-36E4-FB1E051C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709664"/>
            <a:ext cx="11260452" cy="553200"/>
          </a:xfrm>
        </p:spPr>
        <p:txBody>
          <a:bodyPr/>
          <a:lstStyle/>
          <a:p>
            <a:r>
              <a:rPr lang="en-US" dirty="0">
                <a:solidFill>
                  <a:srgbClr val="002855"/>
                </a:solidFill>
              </a:rPr>
              <a:t>Membership cards get an upgrade and allow for digital wallet functionality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8631F-B2B6-CEF9-AF72-04BD0D33F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020328"/>
            <a:ext cx="10515600" cy="4576800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lang="en-US" dirty="0"/>
              <a:t>Refreshed design adds more definition and differentiation among grades</a:t>
            </a:r>
          </a:p>
          <a:p>
            <a:pPr>
              <a:buClr>
                <a:schemeClr val="accent2"/>
              </a:buClr>
              <a:buSzPct val="100000"/>
            </a:pPr>
            <a:r>
              <a:rPr lang="en-US" dirty="0"/>
              <a:t>QR code functionality will add a member card to a digital wallet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dirty="0"/>
              <a:t>Limited information - digital cards aren’t designed for visual appeal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dirty="0"/>
              <a:t>Name, member number, effective dates, Society memberships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dirty="0"/>
              <a:t>Leveraging work done by the IEEE App team for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AAAC9-38A3-B03F-3E2E-3021C3C4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185" y="1573529"/>
            <a:ext cx="2850027" cy="183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D3680-8A57-2FC3-0889-D2D2DF0E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257" y="4569127"/>
            <a:ext cx="2839867" cy="1833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934C81-836F-63C3-7AFE-C93E8FF3E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413" y="2490515"/>
            <a:ext cx="2865267" cy="18187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4AC6579-F560-83C0-A6C9-22ADE9C1F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1" y="3161939"/>
            <a:ext cx="2865267" cy="18187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A3FF52-2129-5D18-8081-4C61FA967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85" y="4683182"/>
            <a:ext cx="2855107" cy="18339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327F9F-5715-A7CF-D375-9E17AF2B0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969" y="3161939"/>
            <a:ext cx="2870347" cy="18034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D4C1511-9900-C372-8EA8-C32BA81671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839" y="4713663"/>
            <a:ext cx="2850027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7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6E8E-56E9-8C80-A36E-579E229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2023 Pilot Initiatives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C8337-79E4-1C51-081F-9C1E70CF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021" y="1138823"/>
            <a:ext cx="11573992" cy="5162995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lang="en-US" sz="2400" dirty="0"/>
              <a:t>Recent Grad Stepped Dues (2020 Board Motion):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2023 membership year results showed increased retention with discounted offers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Although the discounted offers generate higher retention, overall dues revenue is lower than the non-discount Control segment</a:t>
            </a:r>
          </a:p>
          <a:p>
            <a:pPr lvl="2">
              <a:buClr>
                <a:schemeClr val="accent2"/>
              </a:buClr>
              <a:buSzPct val="100000"/>
            </a:pPr>
            <a:r>
              <a:rPr lang="en-US" sz="2000" dirty="0"/>
              <a:t>2-5PP higher retention rate, but 13% lower revenue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Using a promotion code approach offsets some of this revenue loss - only half of members take advantage of it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This pilot is scheduled to run through the end of the 2025 membership year</a:t>
            </a:r>
          </a:p>
          <a:p>
            <a:pPr>
              <a:buClr>
                <a:schemeClr val="accent2"/>
              </a:buClr>
              <a:buSzPct val="100000"/>
            </a:pPr>
            <a:r>
              <a:rPr lang="en-US" sz="2399" dirty="0"/>
              <a:t>Multi-Year Membership Option (Sections Congress 2020 Recommendation)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Choice of a 1-year membership at regular dues, a 3-year membership at a 10% discount, or a 5-year membership at a 20% discount – targeted first-year renewing members in US and Canada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In the 2023 membership year, 3.6% opted for a multi-year membership discount option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sz="2000" dirty="0"/>
              <a:t>In 2024, expanding to EU/non-developing nations and conducting a survey to those that took it to understand why</a:t>
            </a:r>
          </a:p>
          <a:p>
            <a:endParaRPr lang="en-US" sz="2399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1D7B4-0352-45BC-AA9A-41D70D5E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Member Dues Revenue Trends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807BC-F8F5-493D-8636-EF5641DFE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74857"/>
              </p:ext>
            </p:extLst>
          </p:nvPr>
        </p:nvGraphicFramePr>
        <p:xfrm>
          <a:off x="320040" y="1139290"/>
          <a:ext cx="11551920" cy="483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437;p64"/>
          <p:cNvSpPr txBox="1">
            <a:spLocks/>
          </p:cNvSpPr>
          <p:nvPr/>
        </p:nvSpPr>
        <p:spPr>
          <a:xfrm>
            <a:off x="282686" y="486539"/>
            <a:ext cx="7767000" cy="660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914377"/>
            <a:r>
              <a:rPr lang="en-US" sz="3351" dirty="0">
                <a:solidFill>
                  <a:schemeClr val="tx2"/>
                </a:solidFill>
              </a:rPr>
              <a:t>Total Member Dues Revenue 2013 - 2023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86" y="5699922"/>
            <a:ext cx="315764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867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(US$000)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BE934-10D0-4F5C-A512-ACB337E27688}"/>
              </a:ext>
            </a:extLst>
          </p:cNvPr>
          <p:cNvSpPr txBox="1"/>
          <p:nvPr/>
        </p:nvSpPr>
        <p:spPr>
          <a:xfrm>
            <a:off x="1361814" y="6032907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600" dirty="0">
                <a:solidFill>
                  <a:schemeClr val="tx2"/>
                </a:solidFill>
                <a:latin typeface="Calibri"/>
              </a:rPr>
              <a:t>Data as of 15 August annually</a:t>
            </a:r>
            <a:endParaRPr lang="en-US" sz="240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46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22ECF9-0775-4D14-BC6E-4BAB4D8B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32" y="645740"/>
            <a:ext cx="10515600" cy="553336"/>
          </a:xfrm>
        </p:spPr>
        <p:txBody>
          <a:bodyPr>
            <a:normAutofit fontScale="90000"/>
          </a:bodyPr>
          <a:lstStyle/>
          <a:p>
            <a:r>
              <a:rPr lang="en-US" sz="3733" dirty="0">
                <a:solidFill>
                  <a:schemeClr val="tx2"/>
                </a:solidFill>
              </a:rPr>
              <a:t>Dues Revenue Trends by Category 2013 –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368349-84AD-4890-A8CF-CC414E3A6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79682"/>
              </p:ext>
            </p:extLst>
          </p:nvPr>
        </p:nvGraphicFramePr>
        <p:xfrm>
          <a:off x="187070" y="1218480"/>
          <a:ext cx="11472420" cy="434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7050686-F238-4994-AA33-E08F432F19B1}"/>
              </a:ext>
            </a:extLst>
          </p:cNvPr>
          <p:cNvSpPr/>
          <p:nvPr/>
        </p:nvSpPr>
        <p:spPr>
          <a:xfrm>
            <a:off x="848614" y="5904483"/>
            <a:ext cx="9976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</a:rPr>
              <a:t>*</a:t>
            </a:r>
            <a:r>
              <a:rPr lang="en-US" sz="1400" dirty="0">
                <a:solidFill>
                  <a:schemeClr val="tx2"/>
                </a:solidFill>
                <a:latin typeface="Calibri"/>
              </a:rPr>
              <a:t>Data as of 15 August annually. Does not include assessments, society membership dues, etc.</a:t>
            </a:r>
          </a:p>
        </p:txBody>
      </p:sp>
    </p:spTree>
    <p:extLst>
      <p:ext uri="{BB962C8B-B14F-4D97-AF65-F5344CB8AC3E}">
        <p14:creationId xmlns:p14="http://schemas.microsoft.com/office/powerpoint/2010/main" val="12758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d1ff9a1e1_0_0"/>
          <p:cNvSpPr txBox="1">
            <a:spLocks noGrp="1"/>
          </p:cNvSpPr>
          <p:nvPr>
            <p:ph type="title"/>
          </p:nvPr>
        </p:nvSpPr>
        <p:spPr>
          <a:xfrm>
            <a:off x="938940" y="-364899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What we will review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00" name="Google Shape;200;gfd1ff9a1e1_0_0"/>
          <p:cNvSpPr txBox="1">
            <a:spLocks noGrp="1"/>
          </p:cNvSpPr>
          <p:nvPr>
            <p:ph type="body" idx="1"/>
          </p:nvPr>
        </p:nvSpPr>
        <p:spPr>
          <a:xfrm>
            <a:off x="754685" y="1235301"/>
            <a:ext cx="4492233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2400" dirty="0"/>
              <a:t>Membership year cycle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2400" dirty="0"/>
              <a:t>How membership grows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2400" dirty="0"/>
              <a:t>Membership marketing efforts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2400" dirty="0"/>
              <a:t>MD team programs and support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2400" dirty="0"/>
              <a:t>What’s New in 2024</a:t>
            </a: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●"/>
            </a:pPr>
            <a:r>
              <a:rPr lang="en-US" sz="2400" dirty="0"/>
              <a:t>Member dues revenue trends</a:t>
            </a:r>
          </a:p>
        </p:txBody>
      </p:sp>
      <p:pic>
        <p:nvPicPr>
          <p:cNvPr id="202" name="Google Shape;202;gfd1ff9a1e1_0_0"/>
          <p:cNvPicPr preferRelativeResize="0"/>
          <p:nvPr/>
        </p:nvPicPr>
        <p:blipFill rotWithShape="1">
          <a:blip r:embed="rId3">
            <a:alphaModFix/>
          </a:blip>
          <a:srcRect l="2447" r="5867"/>
          <a:stretch/>
        </p:blipFill>
        <p:spPr>
          <a:xfrm>
            <a:off x="5721948" y="705326"/>
            <a:ext cx="5000622" cy="544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06"/>
          <p:cNvSpPr txBox="1">
            <a:spLocks noGrp="1"/>
          </p:cNvSpPr>
          <p:nvPr>
            <p:ph type="title"/>
          </p:nvPr>
        </p:nvSpPr>
        <p:spPr>
          <a:xfrm>
            <a:off x="546233" y="571376"/>
            <a:ext cx="10515600" cy="116660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Dues Paying Membership Counts 2013-2023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C0A9F-65EC-475A-83C1-19AA5BE43F6B}"/>
              </a:ext>
            </a:extLst>
          </p:cNvPr>
          <p:cNvSpPr/>
          <p:nvPr/>
        </p:nvSpPr>
        <p:spPr>
          <a:xfrm>
            <a:off x="233076" y="5847731"/>
            <a:ext cx="9976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*</a:t>
            </a:r>
            <a:r>
              <a:rPr lang="en-US" sz="1400" dirty="0">
                <a:solidFill>
                  <a:schemeClr val="tx2"/>
                </a:solidFill>
                <a:latin typeface="Calibri"/>
              </a:rPr>
              <a:t>Data as of 15 August annually. Does not include Society Affiliates. 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C54413-7665-486C-BE4A-B87B415E0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588305"/>
              </p:ext>
            </p:extLst>
          </p:nvPr>
        </p:nvGraphicFramePr>
        <p:xfrm>
          <a:off x="0" y="1547556"/>
          <a:ext cx="11608067" cy="376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77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tx2"/>
                </a:solidFill>
              </a:rPr>
              <a:t>Questions?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77" name="Google Shape;477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dirty="0"/>
              <a:t>Contact: Elyn Perez,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elyn.perez@ieee.org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dirty="0">
                <a:solidFill>
                  <a:schemeClr val="tx2"/>
                </a:solidFill>
              </a:rPr>
              <a:t>Elyn Perez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dirty="0">
                <a:solidFill>
                  <a:schemeClr val="tx2"/>
                </a:solidFill>
                <a:hlinkClick r:id="rId3"/>
              </a:rPr>
              <a:t>elyn.perez@ieee.org</a:t>
            </a:r>
            <a:endParaRPr lang="en-US" dirty="0">
              <a:solidFill>
                <a:schemeClr val="tx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dirty="0">
                <a:solidFill>
                  <a:schemeClr val="tx2"/>
                </a:solidFill>
              </a:rPr>
              <a:t>MD Portal: ieee.org/md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445" r="5868"/>
          <a:stretch/>
        </p:blipFill>
        <p:spPr>
          <a:xfrm>
            <a:off x="468631" y="321183"/>
            <a:ext cx="5700712" cy="620997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8"/>
          <p:cNvSpPr/>
          <p:nvPr/>
        </p:nvSpPr>
        <p:spPr>
          <a:xfrm>
            <a:off x="6468841" y="1444450"/>
            <a:ext cx="4808700" cy="419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22222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Understanding where we are in the membership cycle helps define our message, for example:</a:t>
            </a:r>
            <a:endParaRPr sz="2100" dirty="0">
              <a:solidFill>
                <a:srgbClr val="22222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2222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When to promote renewal</a:t>
            </a:r>
            <a:endParaRPr sz="2100" dirty="0">
              <a:solidFill>
                <a:srgbClr val="22222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2222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position joining IEEE in October versus March</a:t>
            </a:r>
            <a:endParaRPr sz="2100" dirty="0">
              <a:solidFill>
                <a:srgbClr val="22222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2222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When to alert members who haven’t renewed to do so before their benefits are deactivated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Grade elevations</a:t>
            </a:r>
            <a:endParaRPr lang="en-US" sz="2100" dirty="0">
              <a:solidFill>
                <a:srgbClr val="22222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6019741" y="698777"/>
            <a:ext cx="5700712" cy="84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tx2"/>
                </a:solidFill>
              </a:rPr>
              <a:t>Membership Year Cycle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77db3ad75_0_0"/>
          <p:cNvSpPr txBox="1">
            <a:spLocks noGrp="1"/>
          </p:cNvSpPr>
          <p:nvPr>
            <p:ph type="title"/>
          </p:nvPr>
        </p:nvSpPr>
        <p:spPr>
          <a:xfrm>
            <a:off x="381000" y="395100"/>
            <a:ext cx="11324700" cy="73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2023 membership year ended with 7.4% growth YoY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8CF464D-6C40-4F13-AF2A-3F5374C65D72}"/>
              </a:ext>
            </a:extLst>
          </p:cNvPr>
          <p:cNvSpPr txBox="1">
            <a:spLocks/>
          </p:cNvSpPr>
          <p:nvPr/>
        </p:nvSpPr>
        <p:spPr>
          <a:xfrm>
            <a:off x="607039" y="4920944"/>
            <a:ext cx="11584961" cy="419009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Milestone: First time ever that we have surpassed the 400,000 member mark by August, the end of a membership year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Strong recruitment was the main driver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01683-02B0-B0DF-FEC7-BBE53D6E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0" y="1012115"/>
            <a:ext cx="10972800" cy="37544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CD361B-CF75-48E8-88B2-DE3C14A46BFB}"/>
              </a:ext>
            </a:extLst>
          </p:cNvPr>
          <p:cNvSpPr/>
          <p:nvPr/>
        </p:nvSpPr>
        <p:spPr>
          <a:xfrm>
            <a:off x="10910877" y="4451223"/>
            <a:ext cx="618873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Membership Grows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30708" y="846127"/>
            <a:ext cx="692132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66" indent="-346066">
              <a:spcBef>
                <a:spcPts val="18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Retention is the biggest determinant of whether total membership will grow year-over-year</a:t>
            </a:r>
          </a:p>
          <a:p>
            <a:pPr marL="346066" indent="-346066">
              <a:spcBef>
                <a:spcPts val="18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Total membership in August is the renewal opportunity for the following membership year</a:t>
            </a:r>
            <a:endParaRPr lang="en-US" sz="1800" dirty="0"/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60797E30-B6B8-F931-CA30-B435F45C8C83}"/>
              </a:ext>
            </a:extLst>
          </p:cNvPr>
          <p:cNvGrpSpPr>
            <a:grpSpLocks/>
          </p:cNvGrpSpPr>
          <p:nvPr/>
        </p:nvGrpSpPr>
        <p:grpSpPr bwMode="auto">
          <a:xfrm>
            <a:off x="641130" y="982756"/>
            <a:ext cx="10436773" cy="5327110"/>
            <a:chOff x="934704" y="2409632"/>
            <a:chExt cx="6589814" cy="3237950"/>
          </a:xfrm>
        </p:grpSpPr>
        <p:sp>
          <p:nvSpPr>
            <p:cNvPr id="12" name="Flowchart: Manual Operation 11">
              <a:extLst>
                <a:ext uri="{FF2B5EF4-FFF2-40B4-BE49-F238E27FC236}">
                  <a16:creationId xmlns:a16="http://schemas.microsoft.com/office/drawing/2014/main" id="{508650BA-5A6C-3B84-27CF-1B5FF0985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704" y="2409632"/>
              <a:ext cx="1402796" cy="89796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C3568D31-9B21-16D2-8A02-5FCFCB1D4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738" y="3924847"/>
              <a:ext cx="6424780" cy="1363841"/>
              <a:chOff x="1099738" y="3924847"/>
              <a:chExt cx="6424780" cy="136384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106BF90-4305-B587-2FBB-56F2C0A75A8D}"/>
                  </a:ext>
                </a:extLst>
              </p:cNvPr>
              <p:cNvSpPr/>
              <p:nvPr/>
            </p:nvSpPr>
            <p:spPr>
              <a:xfrm>
                <a:off x="1099738" y="4170280"/>
                <a:ext cx="1110367" cy="1071379"/>
              </a:xfrm>
              <a:custGeom>
                <a:avLst/>
                <a:gdLst>
                  <a:gd name="connsiteX0" fmla="*/ 0 w 1064468"/>
                  <a:gd name="connsiteY0" fmla="*/ 505731 h 1011461"/>
                  <a:gd name="connsiteX1" fmla="*/ 532234 w 1064468"/>
                  <a:gd name="connsiteY1" fmla="*/ 0 h 1011461"/>
                  <a:gd name="connsiteX2" fmla="*/ 1064468 w 1064468"/>
                  <a:gd name="connsiteY2" fmla="*/ 505731 h 1011461"/>
                  <a:gd name="connsiteX3" fmla="*/ 532234 w 1064468"/>
                  <a:gd name="connsiteY3" fmla="*/ 1011462 h 1011461"/>
                  <a:gd name="connsiteX4" fmla="*/ 0 w 1064468"/>
                  <a:gd name="connsiteY4" fmla="*/ 505731 h 101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68" h="1011461">
                    <a:moveTo>
                      <a:pt x="0" y="505731"/>
                    </a:moveTo>
                    <a:cubicBezTo>
                      <a:pt x="0" y="226423"/>
                      <a:pt x="238289" y="0"/>
                      <a:pt x="532234" y="0"/>
                    </a:cubicBezTo>
                    <a:cubicBezTo>
                      <a:pt x="826179" y="0"/>
                      <a:pt x="1064468" y="226423"/>
                      <a:pt x="1064468" y="505731"/>
                    </a:cubicBezTo>
                    <a:cubicBezTo>
                      <a:pt x="1064468" y="785039"/>
                      <a:pt x="826179" y="1011462"/>
                      <a:pt x="532234" y="1011462"/>
                    </a:cubicBezTo>
                    <a:cubicBezTo>
                      <a:pt x="238289" y="1011462"/>
                      <a:pt x="0" y="785039"/>
                      <a:pt x="0" y="505731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128" tIns="163365" rIns="171128" bIns="163365" spcCol="1270" anchor="ctr"/>
              <a:lstStyle/>
              <a:p>
                <a:pPr algn="ctr" defTabSz="5334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2023 Renewals</a:t>
                </a:r>
              </a:p>
              <a:p>
                <a:pPr algn="ctr" defTabSz="533400">
                  <a:lnSpc>
                    <a:spcPct val="150000"/>
                  </a:lnSpc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249,004</a:t>
                </a:r>
                <a:endParaRPr lang="en-US" sz="1600" b="1" dirty="0">
                  <a:cs typeface="Arial" pitchFamily="34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54DA2D1-3EB6-5FA3-7212-1C3FC948347D}"/>
                  </a:ext>
                </a:extLst>
              </p:cNvPr>
              <p:cNvSpPr/>
              <p:nvPr/>
            </p:nvSpPr>
            <p:spPr>
              <a:xfrm>
                <a:off x="2269460" y="4487726"/>
                <a:ext cx="405349" cy="405625"/>
              </a:xfrm>
              <a:custGeom>
                <a:avLst/>
                <a:gdLst>
                  <a:gd name="connsiteX0" fmla="*/ 53761 w 405594"/>
                  <a:gd name="connsiteY0" fmla="*/ 155099 h 405594"/>
                  <a:gd name="connsiteX1" fmla="*/ 155099 w 405594"/>
                  <a:gd name="connsiteY1" fmla="*/ 155099 h 405594"/>
                  <a:gd name="connsiteX2" fmla="*/ 155099 w 405594"/>
                  <a:gd name="connsiteY2" fmla="*/ 53761 h 405594"/>
                  <a:gd name="connsiteX3" fmla="*/ 250495 w 405594"/>
                  <a:gd name="connsiteY3" fmla="*/ 53761 h 405594"/>
                  <a:gd name="connsiteX4" fmla="*/ 250495 w 405594"/>
                  <a:gd name="connsiteY4" fmla="*/ 155099 h 405594"/>
                  <a:gd name="connsiteX5" fmla="*/ 351833 w 405594"/>
                  <a:gd name="connsiteY5" fmla="*/ 155099 h 405594"/>
                  <a:gd name="connsiteX6" fmla="*/ 351833 w 405594"/>
                  <a:gd name="connsiteY6" fmla="*/ 250495 h 405594"/>
                  <a:gd name="connsiteX7" fmla="*/ 250495 w 405594"/>
                  <a:gd name="connsiteY7" fmla="*/ 250495 h 405594"/>
                  <a:gd name="connsiteX8" fmla="*/ 250495 w 405594"/>
                  <a:gd name="connsiteY8" fmla="*/ 351833 h 405594"/>
                  <a:gd name="connsiteX9" fmla="*/ 155099 w 405594"/>
                  <a:gd name="connsiteY9" fmla="*/ 351833 h 405594"/>
                  <a:gd name="connsiteX10" fmla="*/ 155099 w 405594"/>
                  <a:gd name="connsiteY10" fmla="*/ 250495 h 405594"/>
                  <a:gd name="connsiteX11" fmla="*/ 53761 w 405594"/>
                  <a:gd name="connsiteY11" fmla="*/ 250495 h 405594"/>
                  <a:gd name="connsiteX12" fmla="*/ 53761 w 405594"/>
                  <a:gd name="connsiteY12" fmla="*/ 155099 h 40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5594" h="405594">
                    <a:moveTo>
                      <a:pt x="53761" y="155099"/>
                    </a:moveTo>
                    <a:lnTo>
                      <a:pt x="155099" y="155099"/>
                    </a:lnTo>
                    <a:lnTo>
                      <a:pt x="155099" y="53761"/>
                    </a:lnTo>
                    <a:lnTo>
                      <a:pt x="250495" y="53761"/>
                    </a:lnTo>
                    <a:lnTo>
                      <a:pt x="250495" y="155099"/>
                    </a:lnTo>
                    <a:lnTo>
                      <a:pt x="351833" y="155099"/>
                    </a:lnTo>
                    <a:lnTo>
                      <a:pt x="351833" y="250495"/>
                    </a:lnTo>
                    <a:lnTo>
                      <a:pt x="250495" y="250495"/>
                    </a:lnTo>
                    <a:lnTo>
                      <a:pt x="250495" y="351833"/>
                    </a:lnTo>
                    <a:lnTo>
                      <a:pt x="155099" y="351833"/>
                    </a:lnTo>
                    <a:lnTo>
                      <a:pt x="155099" y="250495"/>
                    </a:lnTo>
                    <a:lnTo>
                      <a:pt x="53761" y="250495"/>
                    </a:lnTo>
                    <a:lnTo>
                      <a:pt x="53761" y="15509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3761" tIns="155099" rIns="53761" bIns="155099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8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05BBF35-D8A7-1A01-E8E7-7E1D301E87D6}"/>
                  </a:ext>
                </a:extLst>
              </p:cNvPr>
              <p:cNvSpPr/>
              <p:nvPr/>
            </p:nvSpPr>
            <p:spPr>
              <a:xfrm>
                <a:off x="2731268" y="4137948"/>
                <a:ext cx="1110367" cy="1103711"/>
              </a:xfrm>
              <a:custGeom>
                <a:avLst/>
                <a:gdLst>
                  <a:gd name="connsiteX0" fmla="*/ 0 w 1111133"/>
                  <a:gd name="connsiteY0" fmla="*/ 551703 h 1103405"/>
                  <a:gd name="connsiteX1" fmla="*/ 555567 w 1111133"/>
                  <a:gd name="connsiteY1" fmla="*/ 0 h 1103405"/>
                  <a:gd name="connsiteX2" fmla="*/ 1111134 w 1111133"/>
                  <a:gd name="connsiteY2" fmla="*/ 551703 h 1103405"/>
                  <a:gd name="connsiteX3" fmla="*/ 555567 w 1111133"/>
                  <a:gd name="connsiteY3" fmla="*/ 1103406 h 1103405"/>
                  <a:gd name="connsiteX4" fmla="*/ 0 w 1111133"/>
                  <a:gd name="connsiteY4" fmla="*/ 551703 h 110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1133" h="1103405">
                    <a:moveTo>
                      <a:pt x="0" y="551703"/>
                    </a:moveTo>
                    <a:cubicBezTo>
                      <a:pt x="0" y="247006"/>
                      <a:pt x="248736" y="0"/>
                      <a:pt x="555567" y="0"/>
                    </a:cubicBezTo>
                    <a:cubicBezTo>
                      <a:pt x="862398" y="0"/>
                      <a:pt x="1111134" y="247006"/>
                      <a:pt x="1111134" y="551703"/>
                    </a:cubicBezTo>
                    <a:cubicBezTo>
                      <a:pt x="1111134" y="856400"/>
                      <a:pt x="862398" y="1103406"/>
                      <a:pt x="555567" y="1103406"/>
                    </a:cubicBezTo>
                    <a:cubicBezTo>
                      <a:pt x="248736" y="1103406"/>
                      <a:pt x="0" y="856400"/>
                      <a:pt x="0" y="551703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201247"/>
                  <a:satOff val="-4901"/>
                  <a:lumOff val="21448"/>
                  <a:alphaOff val="0"/>
                </a:schemeClr>
              </a:fillRef>
              <a:effectRef idx="0">
                <a:schemeClr val="accent1">
                  <a:shade val="50000"/>
                  <a:hueOff val="201247"/>
                  <a:satOff val="-4901"/>
                  <a:lumOff val="2144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7962" tIns="176830" rIns="177962" bIns="176830" spcCol="1270" anchor="ctr"/>
              <a:lstStyle/>
              <a:p>
                <a:pPr algn="ctr" defTabSz="5334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New Recruits</a:t>
                </a:r>
              </a:p>
              <a:p>
                <a:pPr algn="ctr" defTabSz="533400">
                  <a:spcAft>
                    <a:spcPts val="0"/>
                  </a:spcAft>
                  <a:defRPr/>
                </a:pPr>
                <a:endParaRPr lang="en-US" b="1" dirty="0">
                  <a:cs typeface="Arial" pitchFamily="34" charset="0"/>
                </a:endParaRPr>
              </a:p>
              <a:p>
                <a:pPr algn="ctr" defTabSz="5334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132,383</a:t>
                </a: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2029490-1112-5CDF-C5C2-162D8801EEB8}"/>
                  </a:ext>
                </a:extLst>
              </p:cNvPr>
              <p:cNvSpPr/>
              <p:nvPr/>
            </p:nvSpPr>
            <p:spPr>
              <a:xfrm>
                <a:off x="3899541" y="4487726"/>
                <a:ext cx="405349" cy="405625"/>
              </a:xfrm>
              <a:custGeom>
                <a:avLst/>
                <a:gdLst>
                  <a:gd name="connsiteX0" fmla="*/ 53761 w 405594"/>
                  <a:gd name="connsiteY0" fmla="*/ 155099 h 405594"/>
                  <a:gd name="connsiteX1" fmla="*/ 155099 w 405594"/>
                  <a:gd name="connsiteY1" fmla="*/ 155099 h 405594"/>
                  <a:gd name="connsiteX2" fmla="*/ 155099 w 405594"/>
                  <a:gd name="connsiteY2" fmla="*/ 53761 h 405594"/>
                  <a:gd name="connsiteX3" fmla="*/ 250495 w 405594"/>
                  <a:gd name="connsiteY3" fmla="*/ 53761 h 405594"/>
                  <a:gd name="connsiteX4" fmla="*/ 250495 w 405594"/>
                  <a:gd name="connsiteY4" fmla="*/ 155099 h 405594"/>
                  <a:gd name="connsiteX5" fmla="*/ 351833 w 405594"/>
                  <a:gd name="connsiteY5" fmla="*/ 155099 h 405594"/>
                  <a:gd name="connsiteX6" fmla="*/ 351833 w 405594"/>
                  <a:gd name="connsiteY6" fmla="*/ 250495 h 405594"/>
                  <a:gd name="connsiteX7" fmla="*/ 250495 w 405594"/>
                  <a:gd name="connsiteY7" fmla="*/ 250495 h 405594"/>
                  <a:gd name="connsiteX8" fmla="*/ 250495 w 405594"/>
                  <a:gd name="connsiteY8" fmla="*/ 351833 h 405594"/>
                  <a:gd name="connsiteX9" fmla="*/ 155099 w 405594"/>
                  <a:gd name="connsiteY9" fmla="*/ 351833 h 405594"/>
                  <a:gd name="connsiteX10" fmla="*/ 155099 w 405594"/>
                  <a:gd name="connsiteY10" fmla="*/ 250495 h 405594"/>
                  <a:gd name="connsiteX11" fmla="*/ 53761 w 405594"/>
                  <a:gd name="connsiteY11" fmla="*/ 250495 h 405594"/>
                  <a:gd name="connsiteX12" fmla="*/ 53761 w 405594"/>
                  <a:gd name="connsiteY12" fmla="*/ 155099 h 40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5594" h="405594">
                    <a:moveTo>
                      <a:pt x="53761" y="155099"/>
                    </a:moveTo>
                    <a:lnTo>
                      <a:pt x="155099" y="155099"/>
                    </a:lnTo>
                    <a:lnTo>
                      <a:pt x="155099" y="53761"/>
                    </a:lnTo>
                    <a:lnTo>
                      <a:pt x="250495" y="53761"/>
                    </a:lnTo>
                    <a:lnTo>
                      <a:pt x="250495" y="155099"/>
                    </a:lnTo>
                    <a:lnTo>
                      <a:pt x="351833" y="155099"/>
                    </a:lnTo>
                    <a:lnTo>
                      <a:pt x="351833" y="250495"/>
                    </a:lnTo>
                    <a:lnTo>
                      <a:pt x="250495" y="250495"/>
                    </a:lnTo>
                    <a:lnTo>
                      <a:pt x="250495" y="351833"/>
                    </a:lnTo>
                    <a:lnTo>
                      <a:pt x="155099" y="351833"/>
                    </a:lnTo>
                    <a:lnTo>
                      <a:pt x="155099" y="250495"/>
                    </a:lnTo>
                    <a:lnTo>
                      <a:pt x="53761" y="250495"/>
                    </a:lnTo>
                    <a:lnTo>
                      <a:pt x="53761" y="15509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276951"/>
                  <a:satOff val="-5914"/>
                  <a:lumOff val="22073"/>
                  <a:alphaOff val="0"/>
                </a:schemeClr>
              </a:lnRef>
              <a:fillRef idx="1">
                <a:schemeClr val="accent1">
                  <a:shade val="90000"/>
                  <a:hueOff val="276951"/>
                  <a:satOff val="-5914"/>
                  <a:lumOff val="22073"/>
                  <a:alphaOff val="0"/>
                </a:schemeClr>
              </a:fillRef>
              <a:effectRef idx="0">
                <a:schemeClr val="accent1">
                  <a:shade val="90000"/>
                  <a:hueOff val="276951"/>
                  <a:satOff val="-5914"/>
                  <a:lumOff val="220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3761" tIns="155099" rIns="53761" bIns="155099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8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8D3B69B-19F3-8CB8-7485-DF5B139B9148}"/>
                  </a:ext>
                </a:extLst>
              </p:cNvPr>
              <p:cNvSpPr/>
              <p:nvPr/>
            </p:nvSpPr>
            <p:spPr>
              <a:xfrm>
                <a:off x="4361349" y="4092388"/>
                <a:ext cx="1165378" cy="1196300"/>
              </a:xfrm>
              <a:custGeom>
                <a:avLst/>
                <a:gdLst>
                  <a:gd name="connsiteX0" fmla="*/ 0 w 1164937"/>
                  <a:gd name="connsiteY0" fmla="*/ 598329 h 1196657"/>
                  <a:gd name="connsiteX1" fmla="*/ 582469 w 1164937"/>
                  <a:gd name="connsiteY1" fmla="*/ 0 h 1196657"/>
                  <a:gd name="connsiteX2" fmla="*/ 1164938 w 1164937"/>
                  <a:gd name="connsiteY2" fmla="*/ 598329 h 1196657"/>
                  <a:gd name="connsiteX3" fmla="*/ 582469 w 1164937"/>
                  <a:gd name="connsiteY3" fmla="*/ 1196658 h 1196657"/>
                  <a:gd name="connsiteX4" fmla="*/ 0 w 1164937"/>
                  <a:gd name="connsiteY4" fmla="*/ 598329 h 119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4937" h="1196657">
                    <a:moveTo>
                      <a:pt x="0" y="598329"/>
                    </a:moveTo>
                    <a:cubicBezTo>
                      <a:pt x="0" y="267881"/>
                      <a:pt x="260780" y="0"/>
                      <a:pt x="582469" y="0"/>
                    </a:cubicBezTo>
                    <a:cubicBezTo>
                      <a:pt x="904158" y="0"/>
                      <a:pt x="1164938" y="267881"/>
                      <a:pt x="1164938" y="598329"/>
                    </a:cubicBezTo>
                    <a:cubicBezTo>
                      <a:pt x="1164938" y="928777"/>
                      <a:pt x="904158" y="1196658"/>
                      <a:pt x="582469" y="1196658"/>
                    </a:cubicBezTo>
                    <a:cubicBezTo>
                      <a:pt x="260780" y="1196658"/>
                      <a:pt x="0" y="928777"/>
                      <a:pt x="0" y="598329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402493"/>
                  <a:satOff val="-9802"/>
                  <a:lumOff val="42896"/>
                  <a:alphaOff val="0"/>
                </a:schemeClr>
              </a:fillRef>
              <a:effectRef idx="0">
                <a:schemeClr val="accent1">
                  <a:shade val="50000"/>
                  <a:hueOff val="402493"/>
                  <a:satOff val="-9802"/>
                  <a:lumOff val="4289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0761" tIns="185406" rIns="180761" bIns="185406" spcCol="1270" anchor="ctr"/>
              <a:lstStyle/>
              <a:p>
                <a:pPr algn="ctr" defTabSz="355600">
                  <a:spcAft>
                    <a:spcPts val="0"/>
                  </a:spcAft>
                  <a:defRPr/>
                </a:pPr>
                <a:endParaRPr lang="en-US" sz="900" dirty="0">
                  <a:cs typeface="Arial" pitchFamily="34" charset="0"/>
                </a:endParaRPr>
              </a:p>
              <a:p>
                <a:pPr algn="ctr" defTabSz="3556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Reinstates</a:t>
                </a:r>
              </a:p>
              <a:p>
                <a:pPr algn="ctr" defTabSz="355600">
                  <a:spcAft>
                    <a:spcPts val="0"/>
                  </a:spcAft>
                  <a:defRPr/>
                </a:pPr>
                <a:endParaRPr lang="en-US" b="1" dirty="0">
                  <a:cs typeface="Arial" pitchFamily="34" charset="0"/>
                </a:endParaRPr>
              </a:p>
              <a:p>
                <a:pPr algn="ctr" defTabSz="3556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22,490</a:t>
                </a: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7C4867-4ED9-2CB8-D20C-F09BC32EEF03}"/>
                  </a:ext>
                </a:extLst>
              </p:cNvPr>
              <p:cNvSpPr/>
              <p:nvPr/>
            </p:nvSpPr>
            <p:spPr>
              <a:xfrm>
                <a:off x="5583186" y="4487726"/>
                <a:ext cx="405349" cy="405625"/>
              </a:xfrm>
              <a:custGeom>
                <a:avLst/>
                <a:gdLst>
                  <a:gd name="connsiteX0" fmla="*/ 53761 w 405594"/>
                  <a:gd name="connsiteY0" fmla="*/ 83552 h 405594"/>
                  <a:gd name="connsiteX1" fmla="*/ 351833 w 405594"/>
                  <a:gd name="connsiteY1" fmla="*/ 83552 h 405594"/>
                  <a:gd name="connsiteX2" fmla="*/ 351833 w 405594"/>
                  <a:gd name="connsiteY2" fmla="*/ 178948 h 405594"/>
                  <a:gd name="connsiteX3" fmla="*/ 53761 w 405594"/>
                  <a:gd name="connsiteY3" fmla="*/ 178948 h 405594"/>
                  <a:gd name="connsiteX4" fmla="*/ 53761 w 405594"/>
                  <a:gd name="connsiteY4" fmla="*/ 83552 h 405594"/>
                  <a:gd name="connsiteX5" fmla="*/ 53761 w 405594"/>
                  <a:gd name="connsiteY5" fmla="*/ 226646 h 405594"/>
                  <a:gd name="connsiteX6" fmla="*/ 351833 w 405594"/>
                  <a:gd name="connsiteY6" fmla="*/ 226646 h 405594"/>
                  <a:gd name="connsiteX7" fmla="*/ 351833 w 405594"/>
                  <a:gd name="connsiteY7" fmla="*/ 322042 h 405594"/>
                  <a:gd name="connsiteX8" fmla="*/ 53761 w 405594"/>
                  <a:gd name="connsiteY8" fmla="*/ 322042 h 405594"/>
                  <a:gd name="connsiteX9" fmla="*/ 53761 w 405594"/>
                  <a:gd name="connsiteY9" fmla="*/ 226646 h 40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594" h="405594">
                    <a:moveTo>
                      <a:pt x="53761" y="83552"/>
                    </a:moveTo>
                    <a:lnTo>
                      <a:pt x="351833" y="83552"/>
                    </a:lnTo>
                    <a:lnTo>
                      <a:pt x="351833" y="178948"/>
                    </a:lnTo>
                    <a:lnTo>
                      <a:pt x="53761" y="178948"/>
                    </a:lnTo>
                    <a:lnTo>
                      <a:pt x="53761" y="83552"/>
                    </a:lnTo>
                    <a:close/>
                    <a:moveTo>
                      <a:pt x="53761" y="226646"/>
                    </a:moveTo>
                    <a:lnTo>
                      <a:pt x="351833" y="226646"/>
                    </a:lnTo>
                    <a:lnTo>
                      <a:pt x="351833" y="322042"/>
                    </a:lnTo>
                    <a:lnTo>
                      <a:pt x="53761" y="322042"/>
                    </a:lnTo>
                    <a:lnTo>
                      <a:pt x="53761" y="226646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276951"/>
                  <a:satOff val="-5914"/>
                  <a:lumOff val="22073"/>
                  <a:alphaOff val="0"/>
                </a:schemeClr>
              </a:lnRef>
              <a:fillRef idx="1">
                <a:schemeClr val="accent1">
                  <a:shade val="90000"/>
                  <a:hueOff val="276951"/>
                  <a:satOff val="-5914"/>
                  <a:lumOff val="22073"/>
                  <a:alphaOff val="0"/>
                </a:schemeClr>
              </a:fillRef>
              <a:effectRef idx="0">
                <a:schemeClr val="accent1">
                  <a:shade val="90000"/>
                  <a:hueOff val="276951"/>
                  <a:satOff val="-5914"/>
                  <a:lumOff val="220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3761" tIns="83552" rIns="53761" bIns="83552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1450610-D5F6-F338-CA2A-52AEBD52DDB3}"/>
                  </a:ext>
                </a:extLst>
              </p:cNvPr>
              <p:cNvSpPr/>
              <p:nvPr/>
            </p:nvSpPr>
            <p:spPr>
              <a:xfrm>
                <a:off x="6185419" y="3924847"/>
                <a:ext cx="1339099" cy="1363841"/>
              </a:xfrm>
              <a:custGeom>
                <a:avLst/>
                <a:gdLst>
                  <a:gd name="connsiteX0" fmla="*/ 0 w 1239021"/>
                  <a:gd name="connsiteY0" fmla="*/ 422979 h 845958"/>
                  <a:gd name="connsiteX1" fmla="*/ 619511 w 1239021"/>
                  <a:gd name="connsiteY1" fmla="*/ 0 h 845958"/>
                  <a:gd name="connsiteX2" fmla="*/ 1239022 w 1239021"/>
                  <a:gd name="connsiteY2" fmla="*/ 422979 h 845958"/>
                  <a:gd name="connsiteX3" fmla="*/ 619511 w 1239021"/>
                  <a:gd name="connsiteY3" fmla="*/ 845958 h 845958"/>
                  <a:gd name="connsiteX4" fmla="*/ 0 w 1239021"/>
                  <a:gd name="connsiteY4" fmla="*/ 422979 h 84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9021" h="845958">
                    <a:moveTo>
                      <a:pt x="0" y="422979"/>
                    </a:moveTo>
                    <a:cubicBezTo>
                      <a:pt x="0" y="189374"/>
                      <a:pt x="277365" y="0"/>
                      <a:pt x="619511" y="0"/>
                    </a:cubicBezTo>
                    <a:cubicBezTo>
                      <a:pt x="961657" y="0"/>
                      <a:pt x="1239022" y="189374"/>
                      <a:pt x="1239022" y="422979"/>
                    </a:cubicBezTo>
                    <a:cubicBezTo>
                      <a:pt x="1239022" y="656584"/>
                      <a:pt x="961657" y="845958"/>
                      <a:pt x="619511" y="845958"/>
                    </a:cubicBezTo>
                    <a:cubicBezTo>
                      <a:pt x="277365" y="845958"/>
                      <a:pt x="0" y="656584"/>
                      <a:pt x="0" y="422979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201247"/>
                  <a:satOff val="-4901"/>
                  <a:lumOff val="21448"/>
                  <a:alphaOff val="0"/>
                </a:schemeClr>
              </a:fillRef>
              <a:effectRef idx="0">
                <a:schemeClr val="accent1">
                  <a:shade val="50000"/>
                  <a:hueOff val="201247"/>
                  <a:satOff val="-4901"/>
                  <a:lumOff val="2144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96690" tIns="139128" rIns="196690" bIns="139128" spcCol="1270" anchor="ctr"/>
              <a:lstStyle/>
              <a:p>
                <a:pPr algn="ctr" defTabSz="5334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2024 Renewal Opportunity</a:t>
                </a:r>
              </a:p>
              <a:p>
                <a:pPr algn="ctr" defTabSz="533400">
                  <a:spcAft>
                    <a:spcPts val="0"/>
                  </a:spcAft>
                  <a:defRPr/>
                </a:pPr>
                <a:endParaRPr lang="en-US" b="1" dirty="0">
                  <a:cs typeface="Arial" pitchFamily="34" charset="0"/>
                </a:endParaRPr>
              </a:p>
              <a:p>
                <a:pPr algn="ctr" defTabSz="533400">
                  <a:spcAft>
                    <a:spcPts val="0"/>
                  </a:spcAft>
                  <a:defRPr/>
                </a:pPr>
                <a:r>
                  <a:rPr lang="en-US" b="1" dirty="0">
                    <a:cs typeface="Arial" pitchFamily="34" charset="0"/>
                  </a:rPr>
                  <a:t>~408,000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D8AEA6-2275-654F-E549-429CB21244ED}"/>
                </a:ext>
              </a:extLst>
            </p:cNvPr>
            <p:cNvSpPr txBox="1">
              <a:spLocks noChangeAspect="1"/>
            </p:cNvSpPr>
            <p:nvPr/>
          </p:nvSpPr>
          <p:spPr>
            <a:xfrm rot="5400000">
              <a:off x="3250760" y="4316181"/>
              <a:ext cx="280611" cy="2382191"/>
            </a:xfrm>
            <a:prstGeom prst="rect">
              <a:avLst/>
            </a:prstGeom>
            <a:ln>
              <a:noFill/>
            </a:ln>
          </p:spPr>
          <p:txBody>
            <a:bodyPr vert="vert270" anchor="ctr">
              <a:spAutoFit/>
            </a:bodyPr>
            <a:lstStyle/>
            <a:p>
              <a:pPr algn="ctr">
                <a:defRPr/>
              </a:pPr>
              <a:r>
                <a:rPr lang="en-US" sz="1800" i="1" dirty="0"/>
                <a:t>September thru August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4D07D2-6059-F657-D47C-BAFE465DE0E7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408093" y="5486102"/>
              <a:ext cx="11076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CF5C634-5E82-5B57-4139-1707C7C9200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304890" y="5486102"/>
              <a:ext cx="12290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229D29-E7BA-C799-4955-B7288E3154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2233" y="2734426"/>
              <a:ext cx="1127739" cy="24690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cs typeface="Arial" pitchFamily="34" charset="0"/>
                </a:rPr>
                <a:t>2023 </a:t>
              </a:r>
              <a:r>
                <a:rPr lang="en-US" sz="2000" b="1" dirty="0">
                  <a:cs typeface="Arial" pitchFamily="34" charset="0"/>
                </a:rPr>
                <a:t>Renewal</a:t>
              </a:r>
              <a:r>
                <a:rPr lang="en-US" b="1" dirty="0">
                  <a:cs typeface="Arial" pitchFamily="34" charset="0"/>
                </a:rPr>
                <a:t> Opportunity =  376,128</a:t>
              </a:r>
            </a:p>
          </p:txBody>
        </p:sp>
        <p:sp>
          <p:nvSpPr>
            <p:cNvPr id="21" name="Down Arrow Callout 3">
              <a:extLst>
                <a:ext uri="{FF2B5EF4-FFF2-40B4-BE49-F238E27FC236}">
                  <a16:creationId xmlns:a16="http://schemas.microsoft.com/office/drawing/2014/main" id="{A1DD5C15-8D09-50EC-1C16-4F2F5BF06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355" y="3403120"/>
              <a:ext cx="1161035" cy="701026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2ACACC-5DDE-5C21-7496-560E8A809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285" y="3507465"/>
              <a:ext cx="1304354" cy="2233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cs typeface="Arial" pitchFamily="34" charset="0"/>
                </a:rPr>
                <a:t>127,084 members lost</a:t>
              </a:r>
            </a:p>
          </p:txBody>
        </p:sp>
        <p:sp>
          <p:nvSpPr>
            <p:cNvPr id="23" name="Oval Callout 8">
              <a:extLst>
                <a:ext uri="{FF2B5EF4-FFF2-40B4-BE49-F238E27FC236}">
                  <a16:creationId xmlns:a16="http://schemas.microsoft.com/office/drawing/2014/main" id="{EA40D5CB-00C4-56B6-6C51-8CBD62E535DC}"/>
                </a:ext>
              </a:extLst>
            </p:cNvPr>
            <p:cNvSpPr/>
            <p:nvPr/>
          </p:nvSpPr>
          <p:spPr>
            <a:xfrm>
              <a:off x="2486611" y="3151808"/>
              <a:ext cx="1412930" cy="952337"/>
            </a:xfrm>
            <a:prstGeom prst="wedgeEllipseCallout">
              <a:avLst>
                <a:gd name="adj1" fmla="val -67641"/>
                <a:gd name="adj2" fmla="val -4945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DF47D35C-917C-38DA-8D0A-DC0878B7F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662" y="3363624"/>
              <a:ext cx="1292574" cy="56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chemeClr val="bg1"/>
                  </a:solidFill>
                </a:rPr>
                <a:t>60% of lost members are first-year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07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648833-EB2D-F4B7-9F29-491BCF5BC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582113"/>
              </p:ext>
            </p:extLst>
          </p:nvPr>
        </p:nvGraphicFramePr>
        <p:xfrm>
          <a:off x="1693972" y="1828799"/>
          <a:ext cx="8963517" cy="428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442531"/>
            <a:ext cx="9153992" cy="5533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Retention by Tenure - Total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665" y="6073416"/>
            <a:ext cx="741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as of 15 August 2023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44831" y="3730242"/>
            <a:ext cx="197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b="1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Retention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1077" y="5790186"/>
            <a:ext cx="443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Cumulative Years of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8941" y="1425445"/>
            <a:ext cx="4325720" cy="66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867" b="1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Engagement in the first 3 years is most critical for member longevity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946540" y="2165993"/>
            <a:ext cx="14971" cy="1079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888190" y="2149361"/>
            <a:ext cx="10355" cy="687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3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1D7B4-0352-45BC-AA9A-41D70D5E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Membership Development Programs and Support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0007F7-DC7B-9ACC-0152-D312423D7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 Development Programs and Support</a:t>
            </a:r>
          </a:p>
        </p:txBody>
      </p:sp>
    </p:spTree>
    <p:extLst>
      <p:ext uri="{BB962C8B-B14F-4D97-AF65-F5344CB8AC3E}">
        <p14:creationId xmlns:p14="http://schemas.microsoft.com/office/powerpoint/2010/main" val="232722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485460" y="342252"/>
            <a:ext cx="8763000" cy="94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tx2"/>
                </a:solidFill>
              </a:rPr>
              <a:t>Membership Marketing Summary</a:t>
            </a:r>
            <a:br>
              <a:rPr lang="en-US" dirty="0"/>
            </a:br>
            <a:endParaRPr sz="2000" b="0" dirty="0"/>
          </a:p>
        </p:txBody>
      </p:sp>
      <p:graphicFrame>
        <p:nvGraphicFramePr>
          <p:cNvPr id="282" name="Google Shape;282;p12"/>
          <p:cNvGraphicFramePr/>
          <p:nvPr>
            <p:extLst>
              <p:ext uri="{D42A27DB-BD31-4B8C-83A1-F6EECF244321}">
                <p14:modId xmlns:p14="http://schemas.microsoft.com/office/powerpoint/2010/main" val="4009574477"/>
              </p:ext>
            </p:extLst>
          </p:nvPr>
        </p:nvGraphicFramePr>
        <p:xfrm>
          <a:off x="574660" y="875685"/>
          <a:ext cx="7188775" cy="5662275"/>
        </p:xfrm>
        <a:graphic>
          <a:graphicData uri="http://schemas.openxmlformats.org/drawingml/2006/table">
            <a:tbl>
              <a:tblPr firstRow="1" bandRow="1">
                <a:noFill/>
                <a:tableStyleId>{6D91F886-634C-4B14-B4A1-9BD1EBF77564}</a:tableStyleId>
              </a:tblPr>
              <a:tblGrid>
                <a:gridCol w="15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Channel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Tactic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/>
                        <a:t>Retention/ Engagement</a:t>
                      </a:r>
                      <a:endParaRPr sz="12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11125" marR="0" lvl="0" indent="-1111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Standard renewal outreach series </a:t>
                      </a:r>
                    </a:p>
                    <a:p>
                      <a:pPr marL="111125" marR="0" lvl="0" indent="-1111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Member Benefits Bulletin monthly newsletter</a:t>
                      </a:r>
                      <a:endParaRPr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SMS text messaging pilot f</a:t>
                      </a:r>
                      <a:r>
                        <a:rPr lang="en-US" sz="1600" dirty="0"/>
                        <a:t>or</a:t>
                      </a:r>
                      <a:r>
                        <a:rPr lang="en-US" sz="1600" b="0" u="none" strike="noStrike" cap="none" dirty="0"/>
                        <a:t> the US</a:t>
                      </a:r>
                      <a:endParaRPr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Recent Grad Outreach </a:t>
                      </a:r>
                      <a:endParaRPr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Elevation Outreaches </a:t>
                      </a:r>
                      <a:endParaRPr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New member onboarding email series</a:t>
                      </a:r>
                      <a:endParaRPr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Post-renewal email series</a:t>
                      </a:r>
                      <a:endParaRPr dirty="0"/>
                    </a:p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Promote auto renewal sign up</a:t>
                      </a:r>
                      <a:endParaRPr dirty="0"/>
                    </a:p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Loyalty recognition badging</a:t>
                      </a:r>
                    </a:p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Social media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/>
                        <a:t>Recruitment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Ongoing direct outreach (internal data sources)</a:t>
                      </a:r>
                      <a:endParaRPr dirty="0"/>
                    </a:p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Third-party direct outreach (external data sources – new lists)</a:t>
                      </a:r>
                    </a:p>
                    <a:p>
                      <a:pPr marL="111125" marR="0" lvl="0" indent="-111125" algn="l" defTabSz="9141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u="none" strike="noStrike" cap="none" dirty="0"/>
                        <a:t>Lead generation and lead nurture programs</a:t>
                      </a:r>
                      <a:endParaRPr lang="en-US" sz="1600"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Digital advertising </a:t>
                      </a:r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Programmatic advertising (podcasts, streaming TV)</a:t>
                      </a:r>
                      <a:endParaRPr dirty="0"/>
                    </a:p>
                    <a:p>
                      <a:pPr marL="111125" marR="0" lvl="0" indent="-111125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Social media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Reinstatement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Annual direct mail with retargeting digital ad campaign</a:t>
                      </a:r>
                      <a:endParaRPr dirty="0"/>
                    </a:p>
                    <a:p>
                      <a:pPr marL="111125" marR="0" lvl="0" indent="-1111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u="none" strike="noStrike" cap="none" dirty="0"/>
                        <a:t>Email series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3" name="Google Shape;283;p12"/>
          <p:cNvSpPr txBox="1"/>
          <p:nvPr/>
        </p:nvSpPr>
        <p:spPr>
          <a:xfrm>
            <a:off x="8339159" y="1136524"/>
            <a:ext cx="3278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special focus and/or segmentation within each tactic: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Grads and YP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HG membership</a:t>
            </a:r>
            <a:endParaRPr dirty="0"/>
          </a:p>
        </p:txBody>
      </p:sp>
      <p:sp>
        <p:nvSpPr>
          <p:cNvPr id="284" name="Google Shape;284;p12"/>
          <p:cNvSpPr txBox="1"/>
          <p:nvPr/>
        </p:nvSpPr>
        <p:spPr>
          <a:xfrm>
            <a:off x="8028599" y="3215203"/>
            <a:ext cx="2955073" cy="14773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Continuing programs that contribute to all channels: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Member-get-a-Member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of Membership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Day</a:t>
            </a:r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8183880" y="1034496"/>
            <a:ext cx="3433500" cy="1579500"/>
          </a:xfrm>
          <a:prstGeom prst="wedgeRoundRectCallout">
            <a:avLst>
              <a:gd name="adj1" fmla="val -54550"/>
              <a:gd name="adj2" fmla="val 65466"/>
              <a:gd name="adj3" fmla="val 1666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7818377" y="1180568"/>
            <a:ext cx="155280" cy="439683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95a09a41c_0_23"/>
          <p:cNvSpPr txBox="1">
            <a:spLocks noGrp="1"/>
          </p:cNvSpPr>
          <p:nvPr>
            <p:ph type="title"/>
          </p:nvPr>
        </p:nvSpPr>
        <p:spPr>
          <a:xfrm>
            <a:off x="555788" y="612321"/>
            <a:ext cx="1051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chemeClr val="tx2"/>
                </a:solidFill>
              </a:rPr>
              <a:t>Section and Conference MD Support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46" name="Google Shape;446;ge95a09a41c_0_23"/>
          <p:cNvSpPr txBox="1">
            <a:spLocks noGrp="1"/>
          </p:cNvSpPr>
          <p:nvPr>
            <p:ph type="body" idx="1"/>
          </p:nvPr>
        </p:nvSpPr>
        <p:spPr>
          <a:xfrm>
            <a:off x="380999" y="1403079"/>
            <a:ext cx="10865178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Monthly membership development webcasts for Section and Region volunteers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On average, 80 attendees per month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Section Membership Development annual goals and recognition program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All Sections have unique goals for recruitment and retention based on the 4-5 year historical performance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Formal recognition for goal achievement – </a:t>
            </a:r>
            <a:r>
              <a:rPr lang="en-US" dirty="0" err="1"/>
              <a:t>Accredible</a:t>
            </a:r>
            <a:r>
              <a:rPr lang="en-US" dirty="0"/>
              <a:t> platform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Virtual and on demand training for section leaders and Section Action Plan development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Printed membership collateral and promotional items to support in-person events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Support for conference organizers and Societies</a:t>
            </a:r>
            <a:endParaRPr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447" name="Google Shape;447;ge95a09a41c_0_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E43BE-6AF4-447F-9CD4-FC6DB570FEED}"/>
              </a:ext>
            </a:extLst>
          </p:cNvPr>
          <p:cNvSpPr txBox="1"/>
          <p:nvPr/>
        </p:nvSpPr>
        <p:spPr>
          <a:xfrm>
            <a:off x="4924347" y="6507690"/>
            <a:ext cx="194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IEEE Proprietary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82FB760F-282C-44D3-9BED-1DECFDB25511}" vid="{F7F178BE-28B8-425E-877A-1B4588AF62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1162</TotalTime>
  <Words>1354</Words>
  <Application>Microsoft Office PowerPoint</Application>
  <PresentationFormat>Widescreen</PresentationFormat>
  <Paragraphs>185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LucidaGrande</vt:lpstr>
      <vt:lpstr>Wingdings</vt:lpstr>
      <vt:lpstr>Theme1</vt:lpstr>
      <vt:lpstr>IEEE Membership Marketing</vt:lpstr>
      <vt:lpstr>What we will review</vt:lpstr>
      <vt:lpstr>Membership Year Cycle</vt:lpstr>
      <vt:lpstr>2023 membership year ended with 7.4% growth YoY</vt:lpstr>
      <vt:lpstr>How Membership Grows</vt:lpstr>
      <vt:lpstr>Membership Retention by Tenure - Total</vt:lpstr>
      <vt:lpstr>Membership Development Programs and Support</vt:lpstr>
      <vt:lpstr>Membership Marketing Summary </vt:lpstr>
      <vt:lpstr>Section and Conference MD Support</vt:lpstr>
      <vt:lpstr>‘MD Monthly’ Statistics and Trends Report</vt:lpstr>
      <vt:lpstr>What’s New for 2024</vt:lpstr>
      <vt:lpstr>Reducing printed renewal notices and ack packs delivers significant cost savings</vt:lpstr>
      <vt:lpstr>Initiatives that focus on expanding the digital transformation and marketing efforts started in 2023</vt:lpstr>
      <vt:lpstr>New membership marketing campaign “With IEEE”</vt:lpstr>
      <vt:lpstr>Membership cards get an upgrade and allow for digital wallet functionality</vt:lpstr>
      <vt:lpstr>2023 Pilot Initiatives Update</vt:lpstr>
      <vt:lpstr>Member Dues Revenue Trends</vt:lpstr>
      <vt:lpstr>PowerPoint Presentation</vt:lpstr>
      <vt:lpstr>Dues Revenue Trends by Category 2013 – 2023</vt:lpstr>
      <vt:lpstr>Dues Paying Membership Counts 2013-2023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Membership Marketing</dc:title>
  <dc:creator>Brad Leszczynski</dc:creator>
  <cp:lastModifiedBy>Lori R Keller</cp:lastModifiedBy>
  <cp:revision>29</cp:revision>
  <dcterms:created xsi:type="dcterms:W3CDTF">2021-06-22T13:15:29Z</dcterms:created>
  <dcterms:modified xsi:type="dcterms:W3CDTF">2023-10-20T15:27:41Z</dcterms:modified>
</cp:coreProperties>
</file>