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8760" r:id="rId1"/>
  </p:sldMasterIdLst>
  <p:notesMasterIdLst>
    <p:notesMasterId r:id="rId20"/>
  </p:notesMasterIdLst>
  <p:handoutMasterIdLst>
    <p:handoutMasterId r:id="rId21"/>
  </p:handoutMasterIdLst>
  <p:sldIdLst>
    <p:sldId id="264" r:id="rId2"/>
    <p:sldId id="383" r:id="rId3"/>
    <p:sldId id="385" r:id="rId4"/>
    <p:sldId id="4521" r:id="rId5"/>
    <p:sldId id="392" r:id="rId6"/>
    <p:sldId id="345" r:id="rId7"/>
    <p:sldId id="348" r:id="rId8"/>
    <p:sldId id="397" r:id="rId9"/>
    <p:sldId id="388" r:id="rId10"/>
    <p:sldId id="389" r:id="rId11"/>
    <p:sldId id="390" r:id="rId12"/>
    <p:sldId id="381" r:id="rId13"/>
    <p:sldId id="387" r:id="rId14"/>
    <p:sldId id="395" r:id="rId15"/>
    <p:sldId id="393" r:id="rId16"/>
    <p:sldId id="4522" r:id="rId17"/>
    <p:sldId id="379" r:id="rId18"/>
    <p:sldId id="391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 Coop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60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13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72"/>
    </p:cViewPr>
  </p:sorterViewPr>
  <p:notesViewPr>
    <p:cSldViewPr snapToGrid="0">
      <p:cViewPr varScale="1">
        <p:scale>
          <a:sx n="87" d="100"/>
          <a:sy n="87" d="100"/>
        </p:scale>
        <p:origin x="3904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A2245-064B-4C2F-A9D1-B30F8A305D3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B8D988-CD27-4B78-A52E-A05C177F497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Supporting Schedules and Reports</a:t>
          </a:r>
        </a:p>
      </dgm:t>
    </dgm:pt>
    <dgm:pt modelId="{85FCAA4D-D5ED-4DA9-AA15-7017A491F44E}" type="parTrans" cxnId="{D4E396C1-D4C5-4008-B771-F8C24702DC75}">
      <dgm:prSet/>
      <dgm:spPr/>
      <dgm:t>
        <a:bodyPr/>
        <a:lstStyle/>
        <a:p>
          <a:endParaRPr lang="en-US"/>
        </a:p>
      </dgm:t>
    </dgm:pt>
    <dgm:pt modelId="{EFE6F9CD-1F28-4EE9-8CEB-82FFAF1120F2}" type="sibTrans" cxnId="{D4E396C1-D4C5-4008-B771-F8C24702DC75}">
      <dgm:prSet/>
      <dgm:spPr/>
      <dgm:t>
        <a:bodyPr/>
        <a:lstStyle/>
        <a:p>
          <a:endParaRPr lang="en-US"/>
        </a:p>
      </dgm:t>
    </dgm:pt>
    <dgm:pt modelId="{41D52D0D-F8F7-4A36-8693-C908C3639C4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Schedule of payments to individuals</a:t>
          </a:r>
        </a:p>
      </dgm:t>
    </dgm:pt>
    <dgm:pt modelId="{BC9FDAB4-32E0-4A10-93D9-4E0E9403F68C}" type="parTrans" cxnId="{9E536C86-1135-4ED8-A28E-0954A28D18FE}">
      <dgm:prSet/>
      <dgm:spPr/>
      <dgm:t>
        <a:bodyPr/>
        <a:lstStyle/>
        <a:p>
          <a:endParaRPr lang="en-US"/>
        </a:p>
      </dgm:t>
    </dgm:pt>
    <dgm:pt modelId="{DD43A281-C816-4DA9-9A82-170536E9E603}" type="sibTrans" cxnId="{9E536C86-1135-4ED8-A28E-0954A28D18FE}">
      <dgm:prSet/>
      <dgm:spPr/>
      <dgm:t>
        <a:bodyPr/>
        <a:lstStyle/>
        <a:p>
          <a:endParaRPr lang="en-US"/>
        </a:p>
      </dgm:t>
    </dgm:pt>
    <dgm:pt modelId="{C7934CF2-6E1F-4E11-8260-D8F909749ED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1099 January 10</a:t>
          </a:r>
        </a:p>
      </dgm:t>
    </dgm:pt>
    <dgm:pt modelId="{08B78BA6-14D0-4217-9021-2F51E6A4390B}" type="parTrans" cxnId="{081754C8-B64D-4EFC-B45C-812B440D49BD}">
      <dgm:prSet/>
      <dgm:spPr/>
      <dgm:t>
        <a:bodyPr/>
        <a:lstStyle/>
        <a:p>
          <a:endParaRPr lang="en-US"/>
        </a:p>
      </dgm:t>
    </dgm:pt>
    <dgm:pt modelId="{E4DBFF52-0FF5-4815-ABBE-AA637036D858}" type="sibTrans" cxnId="{081754C8-B64D-4EFC-B45C-812B440D49BD}">
      <dgm:prSet/>
      <dgm:spPr/>
      <dgm:t>
        <a:bodyPr/>
        <a:lstStyle/>
        <a:p>
          <a:endParaRPr lang="en-US"/>
        </a:p>
      </dgm:t>
    </dgm:pt>
    <dgm:pt modelId="{C223115F-71B8-4014-83D3-FB1740DD1B9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Grants &amp; Awards</a:t>
          </a:r>
        </a:p>
      </dgm:t>
    </dgm:pt>
    <dgm:pt modelId="{C9B832EA-184E-4277-9750-079A97D7BDCC}" type="parTrans" cxnId="{C0834652-A856-4E62-9F16-1A9F34929A34}">
      <dgm:prSet/>
      <dgm:spPr/>
      <dgm:t>
        <a:bodyPr/>
        <a:lstStyle/>
        <a:p>
          <a:endParaRPr lang="en-US"/>
        </a:p>
      </dgm:t>
    </dgm:pt>
    <dgm:pt modelId="{BD9D90BD-6116-4618-8C80-75211B7AFD02}" type="sibTrans" cxnId="{C0834652-A856-4E62-9F16-1A9F34929A34}">
      <dgm:prSet/>
      <dgm:spPr/>
      <dgm:t>
        <a:bodyPr/>
        <a:lstStyle/>
        <a:p>
          <a:endParaRPr lang="en-US"/>
        </a:p>
      </dgm:t>
    </dgm:pt>
    <dgm:pt modelId="{DC0185F5-BE18-476E-A533-1C296754F34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Compliance forms via online portal</a:t>
          </a:r>
        </a:p>
      </dgm:t>
    </dgm:pt>
    <dgm:pt modelId="{ADE52121-8C54-46BC-AD99-EDA30C01CB38}" type="parTrans" cxnId="{1808F104-DAA5-4FF0-BD49-3EC6E594A9ED}">
      <dgm:prSet/>
      <dgm:spPr/>
      <dgm:t>
        <a:bodyPr/>
        <a:lstStyle/>
        <a:p>
          <a:endParaRPr lang="en-US"/>
        </a:p>
      </dgm:t>
    </dgm:pt>
    <dgm:pt modelId="{99A4343D-3567-43B6-BA65-580DDEA620DA}" type="sibTrans" cxnId="{1808F104-DAA5-4FF0-BD49-3EC6E594A9ED}">
      <dgm:prSet/>
      <dgm:spPr/>
      <dgm:t>
        <a:bodyPr/>
        <a:lstStyle/>
        <a:p>
          <a:endParaRPr lang="en-US"/>
        </a:p>
      </dgm:t>
    </dgm:pt>
    <dgm:pt modelId="{6EE36D75-14B0-4590-99C9-E9801DA97D54}">
      <dgm:prSet custT="1"/>
      <dgm:spPr>
        <a:solidFill>
          <a:srgbClr val="0070C0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Business Process (by Jan 31)</a:t>
          </a:r>
          <a:endParaRPr lang="en-US" sz="900" dirty="0">
            <a:solidFill>
              <a:schemeClr val="bg1"/>
            </a:solidFill>
          </a:endParaRPr>
        </a:p>
      </dgm:t>
    </dgm:pt>
    <dgm:pt modelId="{1ECECA8E-AEBB-46D9-AA2C-CCC3E48230F6}" type="parTrans" cxnId="{C71D36D7-36B3-42A6-8E91-C57BCA72EBBD}">
      <dgm:prSet/>
      <dgm:spPr/>
      <dgm:t>
        <a:bodyPr/>
        <a:lstStyle/>
        <a:p>
          <a:endParaRPr lang="en-US"/>
        </a:p>
      </dgm:t>
    </dgm:pt>
    <dgm:pt modelId="{094E4CA5-215A-46C2-B330-90E5AED42CF4}" type="sibTrans" cxnId="{C71D36D7-36B3-42A6-8E91-C57BCA72EBBD}">
      <dgm:prSet/>
      <dgm:spPr/>
      <dgm:t>
        <a:bodyPr/>
        <a:lstStyle/>
        <a:p>
          <a:endParaRPr lang="en-US"/>
        </a:p>
      </dgm:t>
    </dgm:pt>
    <dgm:pt modelId="{84D66CCE-FB76-4351-B4DB-67B8C3D6AB3B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COI/POBC (Conflict of Interest and Principles of Business Conduct)</a:t>
          </a:r>
        </a:p>
      </dgm:t>
    </dgm:pt>
    <dgm:pt modelId="{2BAB4C39-BF11-4666-AD4A-FB885D1AB668}" type="parTrans" cxnId="{9DDB620E-924D-4F7A-9EC8-7054D65BC731}">
      <dgm:prSet/>
      <dgm:spPr/>
      <dgm:t>
        <a:bodyPr/>
        <a:lstStyle/>
        <a:p>
          <a:endParaRPr lang="en-US"/>
        </a:p>
      </dgm:t>
    </dgm:pt>
    <dgm:pt modelId="{5F5C1626-4B42-45BC-A77D-30E69C23BE19}" type="sibTrans" cxnId="{9DDB620E-924D-4F7A-9EC8-7054D65BC731}">
      <dgm:prSet/>
      <dgm:spPr/>
      <dgm:t>
        <a:bodyPr/>
        <a:lstStyle/>
        <a:p>
          <a:endParaRPr lang="en-US"/>
        </a:p>
      </dgm:t>
    </dgm:pt>
    <dgm:pt modelId="{98B18299-2F5B-43B7-BE06-C844998E1E12}">
      <dgm:prSet custT="1"/>
      <dgm:spPr>
        <a:solidFill>
          <a:srgbClr val="0070C0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Financial Report</a:t>
          </a:r>
          <a:endParaRPr lang="en-US" sz="900" dirty="0">
            <a:solidFill>
              <a:schemeClr val="bg1"/>
            </a:solidFill>
          </a:endParaRPr>
        </a:p>
      </dgm:t>
    </dgm:pt>
    <dgm:pt modelId="{F50A4324-5984-4962-A9A1-D30E536F3007}" type="parTrans" cxnId="{8E03AB93-9407-41EF-A664-5C41F8C1E625}">
      <dgm:prSet/>
      <dgm:spPr/>
      <dgm:t>
        <a:bodyPr/>
        <a:lstStyle/>
        <a:p>
          <a:endParaRPr lang="en-US"/>
        </a:p>
      </dgm:t>
    </dgm:pt>
    <dgm:pt modelId="{AE4131AD-2D39-4F2D-9609-3208D9D16492}" type="sibTrans" cxnId="{8E03AB93-9407-41EF-A664-5C41F8C1E625}">
      <dgm:prSet/>
      <dgm:spPr/>
      <dgm:t>
        <a:bodyPr/>
        <a:lstStyle/>
        <a:p>
          <a:endParaRPr lang="en-US"/>
        </a:p>
      </dgm:t>
    </dgm:pt>
    <dgm:pt modelId="{1B664781-70DD-4933-8FED-6F0F7CB51A4F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NextGen Banking </a:t>
          </a:r>
        </a:p>
      </dgm:t>
    </dgm:pt>
    <dgm:pt modelId="{A62EA5D5-EC5F-4716-8C75-24B8A814B605}" type="parTrans" cxnId="{D186D8B2-468E-44F3-9CC7-635563EC0251}">
      <dgm:prSet/>
      <dgm:spPr/>
      <dgm:t>
        <a:bodyPr/>
        <a:lstStyle/>
        <a:p>
          <a:endParaRPr lang="en-US"/>
        </a:p>
      </dgm:t>
    </dgm:pt>
    <dgm:pt modelId="{7655BAC8-5DFD-42AE-AA83-5C489153028C}" type="sibTrans" cxnId="{D186D8B2-468E-44F3-9CC7-635563EC0251}">
      <dgm:prSet/>
      <dgm:spPr/>
      <dgm:t>
        <a:bodyPr/>
        <a:lstStyle/>
        <a:p>
          <a:endParaRPr lang="en-US"/>
        </a:p>
      </dgm:t>
    </dgm:pt>
    <dgm:pt modelId="{60729510-D296-474D-9894-7EC77560B8C2}">
      <dgm:prSet custT="1"/>
      <dgm:spPr>
        <a:solidFill>
          <a:srgbClr val="0070C0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Banking </a:t>
          </a:r>
          <a:endParaRPr lang="en-US" sz="900" dirty="0">
            <a:solidFill>
              <a:schemeClr val="bg1"/>
            </a:solidFill>
          </a:endParaRPr>
        </a:p>
      </dgm:t>
    </dgm:pt>
    <dgm:pt modelId="{4087ACC8-39A0-4E7A-B8D9-99113ED491BE}" type="parTrans" cxnId="{1AFB85BA-9D15-49CC-A705-ECFD3FA47A9B}">
      <dgm:prSet/>
      <dgm:spPr/>
      <dgm:t>
        <a:bodyPr/>
        <a:lstStyle/>
        <a:p>
          <a:endParaRPr lang="en-US"/>
        </a:p>
      </dgm:t>
    </dgm:pt>
    <dgm:pt modelId="{FF4B0743-2D70-4AB5-A0E2-F9B5C7387188}" type="sibTrans" cxnId="{1AFB85BA-9D15-49CC-A705-ECFD3FA47A9B}">
      <dgm:prSet/>
      <dgm:spPr/>
      <dgm:t>
        <a:bodyPr/>
        <a:lstStyle/>
        <a:p>
          <a:endParaRPr lang="en-US"/>
        </a:p>
      </dgm:t>
    </dgm:pt>
    <dgm:pt modelId="{79B87211-40E8-475C-898C-A26C577D36DB}">
      <dgm:prSet custT="1"/>
      <dgm:spPr>
        <a:solidFill>
          <a:srgbClr val="0070C0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Rebate for Unit Operations</a:t>
          </a:r>
          <a:endParaRPr lang="en-US" sz="900" dirty="0">
            <a:solidFill>
              <a:schemeClr val="bg1"/>
            </a:solidFill>
          </a:endParaRPr>
        </a:p>
      </dgm:t>
    </dgm:pt>
    <dgm:pt modelId="{87FFEF05-4E96-4E32-9BA7-A69925A0994A}" type="parTrans" cxnId="{356F37F5-CDE2-450B-B72B-576BCD82D3BC}">
      <dgm:prSet/>
      <dgm:spPr/>
      <dgm:t>
        <a:bodyPr/>
        <a:lstStyle/>
        <a:p>
          <a:endParaRPr lang="en-US"/>
        </a:p>
      </dgm:t>
    </dgm:pt>
    <dgm:pt modelId="{49D399D8-CACD-43DF-9B20-49D3DDAEEFE3}" type="sibTrans" cxnId="{356F37F5-CDE2-450B-B72B-576BCD82D3BC}">
      <dgm:prSet/>
      <dgm:spPr/>
      <dgm:t>
        <a:bodyPr/>
        <a:lstStyle/>
        <a:p>
          <a:endParaRPr lang="en-US"/>
        </a:p>
      </dgm:t>
    </dgm:pt>
    <dgm:pt modelId="{3CB74DA3-22ED-4581-B773-FC607B74C305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Financial Report</a:t>
          </a:r>
        </a:p>
      </dgm:t>
    </dgm:pt>
    <dgm:pt modelId="{388927B2-88FD-4324-89F2-1AB9CD6D1BAA}" type="parTrans" cxnId="{AB9304C6-6AF3-4263-B702-48987A9A39F9}">
      <dgm:prSet/>
      <dgm:spPr/>
      <dgm:t>
        <a:bodyPr/>
        <a:lstStyle/>
        <a:p>
          <a:endParaRPr lang="en-US"/>
        </a:p>
      </dgm:t>
    </dgm:pt>
    <dgm:pt modelId="{94E6DD75-DEB6-4519-A6C5-30F401B8B885}" type="sibTrans" cxnId="{AB9304C6-6AF3-4263-B702-48987A9A39F9}">
      <dgm:prSet/>
      <dgm:spPr/>
      <dgm:t>
        <a:bodyPr/>
        <a:lstStyle/>
        <a:p>
          <a:endParaRPr lang="en-US"/>
        </a:p>
      </dgm:t>
    </dgm:pt>
    <dgm:pt modelId="{28DE4168-B509-44A3-8B3D-9C3566BDF6D8}">
      <dgm:prSet custT="1"/>
      <dgm:spPr>
        <a:solidFill>
          <a:srgbClr val="0070C0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Compliance (begins Jan through the year</a:t>
          </a:r>
          <a:r>
            <a:rPr lang="en-US" sz="900" dirty="0">
              <a:solidFill>
                <a:schemeClr val="bg1"/>
              </a:solidFill>
            </a:rPr>
            <a:t>)</a:t>
          </a:r>
        </a:p>
      </dgm:t>
    </dgm:pt>
    <dgm:pt modelId="{1AA18C5C-6F9F-4261-9685-A70AEE43EC93}" type="parTrans" cxnId="{77E0AD2D-4ACA-4D7B-B949-61C5102DD8C5}">
      <dgm:prSet/>
      <dgm:spPr/>
      <dgm:t>
        <a:bodyPr/>
        <a:lstStyle/>
        <a:p>
          <a:endParaRPr lang="en-US"/>
        </a:p>
      </dgm:t>
    </dgm:pt>
    <dgm:pt modelId="{064B38CA-FD6A-4371-B4F5-A55FC26D1284}" type="sibTrans" cxnId="{77E0AD2D-4ACA-4D7B-B949-61C5102DD8C5}">
      <dgm:prSet/>
      <dgm:spPr/>
      <dgm:t>
        <a:bodyPr/>
        <a:lstStyle/>
        <a:p>
          <a:endParaRPr lang="en-US"/>
        </a:p>
      </dgm:t>
    </dgm:pt>
    <dgm:pt modelId="{E9AE04F5-D868-495B-89C6-7951D07E2274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MGA Budget</a:t>
          </a:r>
        </a:p>
      </dgm:t>
    </dgm:pt>
    <dgm:pt modelId="{F51E48BD-052A-405B-BB62-25CC8B4A5AD0}" type="parTrans" cxnId="{0B2BFC7A-5F4E-4C21-ABE1-1CCDB0FEF1DE}">
      <dgm:prSet/>
      <dgm:spPr/>
      <dgm:t>
        <a:bodyPr/>
        <a:lstStyle/>
        <a:p>
          <a:endParaRPr lang="en-US"/>
        </a:p>
      </dgm:t>
    </dgm:pt>
    <dgm:pt modelId="{4FA6A869-A019-4EC5-9090-37E3A634CE6B}" type="sibTrans" cxnId="{0B2BFC7A-5F4E-4C21-ABE1-1CCDB0FEF1DE}">
      <dgm:prSet/>
      <dgm:spPr/>
      <dgm:t>
        <a:bodyPr/>
        <a:lstStyle/>
        <a:p>
          <a:endParaRPr lang="en-US"/>
        </a:p>
      </dgm:t>
    </dgm:pt>
    <dgm:pt modelId="{BFBDA8EB-DFC3-4D68-8405-4000CBC3A2AA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Local Bank Accounts</a:t>
          </a:r>
        </a:p>
      </dgm:t>
    </dgm:pt>
    <dgm:pt modelId="{6FF77661-18E6-4C4F-9CA4-7F980AC34DD0}" type="parTrans" cxnId="{29036A78-0413-4096-A7A3-E6FAEDFA18C9}">
      <dgm:prSet/>
      <dgm:spPr/>
      <dgm:t>
        <a:bodyPr/>
        <a:lstStyle/>
        <a:p>
          <a:endParaRPr lang="en-US"/>
        </a:p>
      </dgm:t>
    </dgm:pt>
    <dgm:pt modelId="{A65F1551-8530-40BD-A6D8-067E989CAA00}" type="sibTrans" cxnId="{29036A78-0413-4096-A7A3-E6FAEDFA18C9}">
      <dgm:prSet/>
      <dgm:spPr/>
      <dgm:t>
        <a:bodyPr/>
        <a:lstStyle/>
        <a:p>
          <a:endParaRPr lang="en-US"/>
        </a:p>
      </dgm:t>
    </dgm:pt>
    <dgm:pt modelId="{38822E45-CEDA-4D28-ACEE-B8AB9F0B07F2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IEEE Investment</a:t>
          </a:r>
        </a:p>
      </dgm:t>
    </dgm:pt>
    <dgm:pt modelId="{9DFDA9E8-9E83-4553-937C-C62245175F73}" type="parTrans" cxnId="{C6523A0A-F373-4921-837E-A98153587BB6}">
      <dgm:prSet/>
      <dgm:spPr/>
      <dgm:t>
        <a:bodyPr/>
        <a:lstStyle/>
        <a:p>
          <a:endParaRPr lang="en-US"/>
        </a:p>
      </dgm:t>
    </dgm:pt>
    <dgm:pt modelId="{508417F3-A733-4D09-84ED-0488CB8A52A9}" type="sibTrans" cxnId="{C6523A0A-F373-4921-837E-A98153587BB6}">
      <dgm:prSet/>
      <dgm:spPr/>
      <dgm:t>
        <a:bodyPr/>
        <a:lstStyle/>
        <a:p>
          <a:endParaRPr lang="en-US"/>
        </a:p>
      </dgm:t>
    </dgm:pt>
    <dgm:pt modelId="{1F03E9E9-4A2A-4F2D-9054-6E864D9D2A10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Non-IEEE Investment</a:t>
          </a:r>
        </a:p>
      </dgm:t>
    </dgm:pt>
    <dgm:pt modelId="{69C24159-F05B-4ED7-893B-6C75537DF7BB}" type="parTrans" cxnId="{694A7C14-B953-48E7-90E1-5905B1496C2E}">
      <dgm:prSet/>
      <dgm:spPr/>
      <dgm:t>
        <a:bodyPr/>
        <a:lstStyle/>
        <a:p>
          <a:endParaRPr lang="en-US"/>
        </a:p>
      </dgm:t>
    </dgm:pt>
    <dgm:pt modelId="{AA7AA520-1D00-43DB-916E-8D7E93B0D37F}" type="sibTrans" cxnId="{694A7C14-B953-48E7-90E1-5905B1496C2E}">
      <dgm:prSet/>
      <dgm:spPr/>
      <dgm:t>
        <a:bodyPr/>
        <a:lstStyle/>
        <a:p>
          <a:endParaRPr lang="en-US"/>
        </a:p>
      </dgm:t>
    </dgm:pt>
    <dgm:pt modelId="{D13570D6-9BBA-4FB6-AE8D-617C4D8AB79C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PPM Reporting</a:t>
          </a:r>
        </a:p>
      </dgm:t>
    </dgm:pt>
    <dgm:pt modelId="{AE4514A3-E598-416B-A897-9CDBF2602B26}" type="parTrans" cxnId="{2E6590B5-CFEE-406B-950F-3C4363A4DEF0}">
      <dgm:prSet/>
      <dgm:spPr/>
      <dgm:t>
        <a:bodyPr/>
        <a:lstStyle/>
        <a:p>
          <a:endParaRPr lang="en-US"/>
        </a:p>
      </dgm:t>
    </dgm:pt>
    <dgm:pt modelId="{8D974A72-98CA-483B-A053-75820A5DCD03}" type="sibTrans" cxnId="{2E6590B5-CFEE-406B-950F-3C4363A4DEF0}">
      <dgm:prSet/>
      <dgm:spPr/>
      <dgm:t>
        <a:bodyPr/>
        <a:lstStyle/>
        <a:p>
          <a:endParaRPr lang="en-US"/>
        </a:p>
      </dgm:t>
    </dgm:pt>
    <dgm:pt modelId="{27810572-8D8B-4C66-94DB-F6FAAC4798B1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For Local Accounts</a:t>
          </a:r>
        </a:p>
      </dgm:t>
    </dgm:pt>
    <dgm:pt modelId="{9E1BDEBE-89FE-400A-8184-9248A0AF65AD}" type="parTrans" cxnId="{40E10257-B4FF-4FE6-AA1C-B5677098CCB4}">
      <dgm:prSet/>
      <dgm:spPr/>
      <dgm:t>
        <a:bodyPr/>
        <a:lstStyle/>
        <a:p>
          <a:endParaRPr lang="en-US"/>
        </a:p>
      </dgm:t>
    </dgm:pt>
    <dgm:pt modelId="{A4646062-CA4C-4071-93F3-E7E840F85FD8}" type="sibTrans" cxnId="{40E10257-B4FF-4FE6-AA1C-B5677098CCB4}">
      <dgm:prSet/>
      <dgm:spPr/>
      <dgm:t>
        <a:bodyPr/>
        <a:lstStyle/>
        <a:p>
          <a:endParaRPr lang="en-US"/>
        </a:p>
      </dgm:t>
    </dgm:pt>
    <dgm:pt modelId="{A659979C-2BE8-492A-B678-5FB02A571956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Year End Statements</a:t>
          </a:r>
        </a:p>
      </dgm:t>
    </dgm:pt>
    <dgm:pt modelId="{3D4E17D9-AC35-4C29-8D10-AD3B9D5AFAA0}" type="parTrans" cxnId="{F5B9B7E8-B11E-47D4-98C6-648BB21FFFED}">
      <dgm:prSet/>
      <dgm:spPr/>
      <dgm:t>
        <a:bodyPr/>
        <a:lstStyle/>
        <a:p>
          <a:endParaRPr lang="en-US"/>
        </a:p>
      </dgm:t>
    </dgm:pt>
    <dgm:pt modelId="{3A202B29-DEC4-4BE3-A2A1-2D599207BDAD}" type="sibTrans" cxnId="{F5B9B7E8-B11E-47D4-98C6-648BB21FFFED}">
      <dgm:prSet/>
      <dgm:spPr/>
      <dgm:t>
        <a:bodyPr/>
        <a:lstStyle/>
        <a:p>
          <a:endParaRPr lang="en-US"/>
        </a:p>
      </dgm:t>
    </dgm:pt>
    <dgm:pt modelId="{CCB5A3D4-0797-4071-AE3A-96B810F7C5FD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Updated Signature Card</a:t>
          </a:r>
        </a:p>
      </dgm:t>
    </dgm:pt>
    <dgm:pt modelId="{4FFE2182-6296-4ED8-A9D5-4447801D44C4}" type="parTrans" cxnId="{FCF04B70-04B4-4A5E-AC01-214D0D2F88ED}">
      <dgm:prSet/>
      <dgm:spPr/>
      <dgm:t>
        <a:bodyPr/>
        <a:lstStyle/>
        <a:p>
          <a:endParaRPr lang="en-US"/>
        </a:p>
      </dgm:t>
    </dgm:pt>
    <dgm:pt modelId="{651F99E1-182F-43E8-99B7-38D735ADAAC6}" type="sibTrans" cxnId="{FCF04B70-04B4-4A5E-AC01-214D0D2F88ED}">
      <dgm:prSet/>
      <dgm:spPr/>
      <dgm:t>
        <a:bodyPr/>
        <a:lstStyle/>
        <a:p>
          <a:endParaRPr lang="en-US"/>
        </a:p>
      </dgm:t>
    </dgm:pt>
    <dgm:pt modelId="{12FCE6DF-C97D-4190-8E0E-2EA3FB668AA4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Current Officers</a:t>
          </a:r>
        </a:p>
      </dgm:t>
    </dgm:pt>
    <dgm:pt modelId="{1ED1052D-25AD-43A0-AF37-03A172F8C178}" type="parTrans" cxnId="{7D3AA1D7-E30D-4ADB-A7E3-B47CEA8CB753}">
      <dgm:prSet/>
      <dgm:spPr/>
      <dgm:t>
        <a:bodyPr/>
        <a:lstStyle/>
        <a:p>
          <a:endParaRPr lang="en-US"/>
        </a:p>
      </dgm:t>
    </dgm:pt>
    <dgm:pt modelId="{ADD1FFCB-2222-4A62-9D6E-B4D2DB59E845}" type="sibTrans" cxnId="{7D3AA1D7-E30D-4ADB-A7E3-B47CEA8CB753}">
      <dgm:prSet/>
      <dgm:spPr/>
      <dgm:t>
        <a:bodyPr/>
        <a:lstStyle/>
        <a:p>
          <a:endParaRPr lang="en-US"/>
        </a:p>
      </dgm:t>
    </dgm:pt>
    <dgm:pt modelId="{1C223354-0137-4C21-B607-27F8B191B896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Meeting Activity</a:t>
          </a:r>
        </a:p>
      </dgm:t>
    </dgm:pt>
    <dgm:pt modelId="{DC8EFCAA-4A1D-4B2E-BFF4-CFE7A21F2A68}" type="parTrans" cxnId="{DF3D46EA-9395-4E01-9CD8-2DC2B5A6B7D1}">
      <dgm:prSet/>
      <dgm:spPr/>
      <dgm:t>
        <a:bodyPr/>
        <a:lstStyle/>
        <a:p>
          <a:endParaRPr lang="en-US"/>
        </a:p>
      </dgm:t>
    </dgm:pt>
    <dgm:pt modelId="{8DC473E3-92B0-4AE1-A6FE-D735B301BF19}" type="sibTrans" cxnId="{DF3D46EA-9395-4E01-9CD8-2DC2B5A6B7D1}">
      <dgm:prSet/>
      <dgm:spPr/>
      <dgm:t>
        <a:bodyPr/>
        <a:lstStyle/>
        <a:p>
          <a:endParaRPr lang="en-US"/>
        </a:p>
      </dgm:t>
    </dgm:pt>
    <dgm:pt modelId="{01B7089A-3AE9-4A74-8011-D04CB543E2FB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Reporting to be received</a:t>
          </a:r>
        </a:p>
      </dgm:t>
    </dgm:pt>
    <dgm:pt modelId="{A0B32D54-0D87-465C-97F8-12A3EFD952C3}" type="parTrans" cxnId="{DFCFA84E-BEDC-48D0-9130-3CCB3C578DE7}">
      <dgm:prSet/>
      <dgm:spPr/>
      <dgm:t>
        <a:bodyPr/>
        <a:lstStyle/>
        <a:p>
          <a:endParaRPr lang="en-US"/>
        </a:p>
      </dgm:t>
    </dgm:pt>
    <dgm:pt modelId="{88837B33-4EEE-46BD-8225-465DF57762DE}" type="sibTrans" cxnId="{DFCFA84E-BEDC-48D0-9130-3CCB3C578DE7}">
      <dgm:prSet/>
      <dgm:spPr/>
      <dgm:t>
        <a:bodyPr/>
        <a:lstStyle/>
        <a:p>
          <a:endParaRPr lang="en-US"/>
        </a:p>
      </dgm:t>
    </dgm:pt>
    <dgm:pt modelId="{5EDCE95B-AAFF-440B-8DEE-7C5DCB8B6CCF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By third Friday of February for 10% incentive bonus</a:t>
          </a:r>
        </a:p>
      </dgm:t>
    </dgm:pt>
    <dgm:pt modelId="{E82BB1F1-F1E1-43FE-BDE8-0C6F416DFE98}" type="parTrans" cxnId="{8D568038-EBAB-495D-9E75-BB4EA05B9377}">
      <dgm:prSet/>
      <dgm:spPr/>
      <dgm:t>
        <a:bodyPr/>
        <a:lstStyle/>
        <a:p>
          <a:endParaRPr lang="en-US"/>
        </a:p>
      </dgm:t>
    </dgm:pt>
    <dgm:pt modelId="{11BEB1D7-A7DA-4E00-94D4-72BCDE34E668}" type="sibTrans" cxnId="{8D568038-EBAB-495D-9E75-BB4EA05B9377}">
      <dgm:prSet/>
      <dgm:spPr/>
      <dgm:t>
        <a:bodyPr/>
        <a:lstStyle/>
        <a:p>
          <a:endParaRPr lang="en-US"/>
        </a:p>
      </dgm:t>
    </dgm:pt>
    <dgm:pt modelId="{89F19849-0A01-43AE-9DC0-50A51FCB20BD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Volunteer Meetings</a:t>
          </a:r>
        </a:p>
      </dgm:t>
    </dgm:pt>
    <dgm:pt modelId="{283949D9-DE3C-49D0-A04B-8DA9D232ABC5}" type="parTrans" cxnId="{89D3D8DD-F1B2-41F8-870A-5ECEA738B5B2}">
      <dgm:prSet/>
      <dgm:spPr/>
      <dgm:t>
        <a:bodyPr/>
        <a:lstStyle/>
        <a:p>
          <a:endParaRPr lang="en-US"/>
        </a:p>
      </dgm:t>
    </dgm:pt>
    <dgm:pt modelId="{3522D9BB-A8E2-4FCB-8B24-7703DC5E8F7A}" type="sibTrans" cxnId="{89D3D8DD-F1B2-41F8-870A-5ECEA738B5B2}">
      <dgm:prSet/>
      <dgm:spPr/>
      <dgm:t>
        <a:bodyPr/>
        <a:lstStyle/>
        <a:p>
          <a:endParaRPr lang="en-US"/>
        </a:p>
      </dgm:t>
    </dgm:pt>
    <dgm:pt modelId="{D9BC6EE7-4A92-4E31-B8D1-BCD783401A57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Registration or regulatory actions reported</a:t>
          </a:r>
        </a:p>
      </dgm:t>
    </dgm:pt>
    <dgm:pt modelId="{3FE60062-52C6-4BA3-B64B-063A515ECE23}" type="parTrans" cxnId="{EF53F4D0-60A4-4598-939B-80462A433CB2}">
      <dgm:prSet/>
      <dgm:spPr/>
      <dgm:t>
        <a:bodyPr/>
        <a:lstStyle/>
        <a:p>
          <a:endParaRPr lang="en-US"/>
        </a:p>
      </dgm:t>
    </dgm:pt>
    <dgm:pt modelId="{871886AE-9FBB-4214-98A1-E80B873D7D7F}" type="sibTrans" cxnId="{EF53F4D0-60A4-4598-939B-80462A433CB2}">
      <dgm:prSet/>
      <dgm:spPr/>
      <dgm:t>
        <a:bodyPr/>
        <a:lstStyle/>
        <a:p>
          <a:endParaRPr lang="en-US"/>
        </a:p>
      </dgm:t>
    </dgm:pt>
    <dgm:pt modelId="{F3E1814F-8961-40F7-B522-B4384CD45FF2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Audit requirements, all Regions and Sections &gt; $250K plus random</a:t>
          </a:r>
        </a:p>
      </dgm:t>
    </dgm:pt>
    <dgm:pt modelId="{17F74402-5C49-4C3D-B9A4-FA60635B3B88}" type="parTrans" cxnId="{F9C9E649-0E97-4173-9271-0CE2630DE8D8}">
      <dgm:prSet/>
      <dgm:spPr/>
      <dgm:t>
        <a:bodyPr/>
        <a:lstStyle/>
        <a:p>
          <a:endParaRPr lang="en-US"/>
        </a:p>
      </dgm:t>
    </dgm:pt>
    <dgm:pt modelId="{E95B9E18-E5BB-49E7-9C08-4EC1B14C0EB1}" type="sibTrans" cxnId="{F9C9E649-0E97-4173-9271-0CE2630DE8D8}">
      <dgm:prSet/>
      <dgm:spPr/>
      <dgm:t>
        <a:bodyPr/>
        <a:lstStyle/>
        <a:p>
          <a:endParaRPr lang="en-US"/>
        </a:p>
      </dgm:t>
    </dgm:pt>
    <dgm:pt modelId="{5F57D2BE-4F74-41CC-A695-28F15DFC6124}">
      <dgm:prSet/>
      <dgm:spPr>
        <a:solidFill>
          <a:srgbClr val="0070C0"/>
        </a:solidFill>
      </dgm:spPr>
      <dgm:t>
        <a:bodyPr/>
        <a:lstStyle/>
        <a:p>
          <a:endParaRPr lang="en-US" sz="800" dirty="0"/>
        </a:p>
      </dgm:t>
    </dgm:pt>
    <dgm:pt modelId="{6597D4DC-AD93-488C-869D-127E70338EB1}" type="parTrans" cxnId="{06DAB6E4-C122-4440-8FDF-473FC95F9FB8}">
      <dgm:prSet/>
      <dgm:spPr/>
      <dgm:t>
        <a:bodyPr/>
        <a:lstStyle/>
        <a:p>
          <a:endParaRPr lang="en-US"/>
        </a:p>
      </dgm:t>
    </dgm:pt>
    <dgm:pt modelId="{23F7148B-84E7-4C4D-B0CC-D9E6E6A851C2}" type="sibTrans" cxnId="{06DAB6E4-C122-4440-8FDF-473FC95F9FB8}">
      <dgm:prSet/>
      <dgm:spPr/>
      <dgm:t>
        <a:bodyPr/>
        <a:lstStyle/>
        <a:p>
          <a:endParaRPr lang="en-US"/>
        </a:p>
      </dgm:t>
    </dgm:pt>
    <dgm:pt modelId="{9A1CD376-2165-4F7E-A39A-E93A27F838E5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Additional Reviews</a:t>
          </a:r>
        </a:p>
      </dgm:t>
    </dgm:pt>
    <dgm:pt modelId="{ACE2B61E-1B92-45E1-81F9-C6089E89F42A}" type="parTrans" cxnId="{613E3926-C062-41DB-AFEC-E237EC0AEB2A}">
      <dgm:prSet/>
      <dgm:spPr/>
      <dgm:t>
        <a:bodyPr/>
        <a:lstStyle/>
        <a:p>
          <a:endParaRPr lang="en-US"/>
        </a:p>
      </dgm:t>
    </dgm:pt>
    <dgm:pt modelId="{483CCE21-09E8-4D3D-B415-78CC5C3AFA5C}" type="sibTrans" cxnId="{613E3926-C062-41DB-AFEC-E237EC0AEB2A}">
      <dgm:prSet/>
      <dgm:spPr/>
      <dgm:t>
        <a:bodyPr/>
        <a:lstStyle/>
        <a:p>
          <a:endParaRPr lang="en-US"/>
        </a:p>
      </dgm:t>
    </dgm:pt>
    <dgm:pt modelId="{8A7A4CBA-BF4E-4B7C-8C1B-75A244FB6D0A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Capital assets</a:t>
          </a:r>
        </a:p>
      </dgm:t>
    </dgm:pt>
    <dgm:pt modelId="{38989B84-0A2B-461E-A60E-A63455A12125}" type="parTrans" cxnId="{54B87010-5BA7-42BE-A140-62817147A28A}">
      <dgm:prSet/>
      <dgm:spPr/>
      <dgm:t>
        <a:bodyPr/>
        <a:lstStyle/>
        <a:p>
          <a:endParaRPr lang="en-US"/>
        </a:p>
      </dgm:t>
    </dgm:pt>
    <dgm:pt modelId="{D0609875-B73F-4A81-B07F-8C22F2013BE4}" type="sibTrans" cxnId="{54B87010-5BA7-42BE-A140-62817147A28A}">
      <dgm:prSet/>
      <dgm:spPr/>
      <dgm:t>
        <a:bodyPr/>
        <a:lstStyle/>
        <a:p>
          <a:endParaRPr lang="en-US"/>
        </a:p>
      </dgm:t>
    </dgm:pt>
    <dgm:pt modelId="{7DC8E214-11CE-418E-B6AE-37110863C61F}">
      <dgm:prSet/>
      <dgm:spPr>
        <a:solidFill>
          <a:srgbClr val="0070C0"/>
        </a:solidFill>
      </dgm:spPr>
      <dgm:t>
        <a:bodyPr/>
        <a:lstStyle/>
        <a:p>
          <a:endParaRPr lang="en-US" sz="800" dirty="0"/>
        </a:p>
      </dgm:t>
    </dgm:pt>
    <dgm:pt modelId="{560F46E2-9D65-4795-86AF-D1F09C92CF5E}" type="parTrans" cxnId="{0015A76F-0E1B-4828-AAB4-E3053914D9B5}">
      <dgm:prSet/>
      <dgm:spPr/>
      <dgm:t>
        <a:bodyPr/>
        <a:lstStyle/>
        <a:p>
          <a:endParaRPr lang="en-US"/>
        </a:p>
      </dgm:t>
    </dgm:pt>
    <dgm:pt modelId="{46C90E41-8677-4A37-826F-119FB2081FCE}" type="sibTrans" cxnId="{0015A76F-0E1B-4828-AAB4-E3053914D9B5}">
      <dgm:prSet/>
      <dgm:spPr/>
      <dgm:t>
        <a:bodyPr/>
        <a:lstStyle/>
        <a:p>
          <a:endParaRPr lang="en-US"/>
        </a:p>
      </dgm:t>
    </dgm:pt>
    <dgm:pt modelId="{0D4181F3-7899-463E-9073-5873753B183D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Local Bank Accounts not reported</a:t>
          </a:r>
        </a:p>
      </dgm:t>
    </dgm:pt>
    <dgm:pt modelId="{3F1A178D-B502-4E80-9E6E-6B1EF3C2C6C3}" type="parTrans" cxnId="{2BD8145C-022C-4B61-98E5-40AC29FA4C3F}">
      <dgm:prSet/>
      <dgm:spPr/>
      <dgm:t>
        <a:bodyPr/>
        <a:lstStyle/>
        <a:p>
          <a:endParaRPr lang="en-US"/>
        </a:p>
      </dgm:t>
    </dgm:pt>
    <dgm:pt modelId="{8DA77125-81E3-48D1-BD0A-F7220DB8890A}" type="sibTrans" cxnId="{2BD8145C-022C-4B61-98E5-40AC29FA4C3F}">
      <dgm:prSet/>
      <dgm:spPr/>
      <dgm:t>
        <a:bodyPr/>
        <a:lstStyle/>
        <a:p>
          <a:endParaRPr lang="en-US"/>
        </a:p>
      </dgm:t>
    </dgm:pt>
    <dgm:pt modelId="{22311E91-CD26-47C5-A494-F1590BE35CC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Contributions</a:t>
          </a:r>
        </a:p>
      </dgm:t>
    </dgm:pt>
    <dgm:pt modelId="{42AF7F02-5380-4F7B-98F4-07DE3823EEE7}" type="parTrans" cxnId="{9CE0F709-B27A-4531-8C6A-49A79E1ADD64}">
      <dgm:prSet/>
      <dgm:spPr/>
      <dgm:t>
        <a:bodyPr/>
        <a:lstStyle/>
        <a:p>
          <a:endParaRPr lang="en-US"/>
        </a:p>
      </dgm:t>
    </dgm:pt>
    <dgm:pt modelId="{EBEAA85E-E6D7-41A9-B712-A5254EAC5B44}" type="sibTrans" cxnId="{9CE0F709-B27A-4531-8C6A-49A79E1ADD64}">
      <dgm:prSet/>
      <dgm:spPr/>
      <dgm:t>
        <a:bodyPr/>
        <a:lstStyle/>
        <a:p>
          <a:endParaRPr lang="en-US"/>
        </a:p>
      </dgm:t>
    </dgm:pt>
    <dgm:pt modelId="{97A409DF-1A1A-49A3-8266-65F77B200B4D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NextGen Concentration Banking (available mid January)</a:t>
          </a:r>
        </a:p>
      </dgm:t>
    </dgm:pt>
    <dgm:pt modelId="{367D5E1D-6538-44D4-89A6-90C913CB812A}" type="sibTrans" cxnId="{F228E0BD-70A7-4DBF-BF6B-791DEE75E605}">
      <dgm:prSet/>
      <dgm:spPr/>
      <dgm:t>
        <a:bodyPr/>
        <a:lstStyle/>
        <a:p>
          <a:endParaRPr lang="en-US"/>
        </a:p>
      </dgm:t>
    </dgm:pt>
    <dgm:pt modelId="{FF8D6C4A-5A97-4BED-A6CB-46929DAC7DE4}" type="parTrans" cxnId="{F228E0BD-70A7-4DBF-BF6B-791DEE75E605}">
      <dgm:prSet/>
      <dgm:spPr/>
      <dgm:t>
        <a:bodyPr/>
        <a:lstStyle/>
        <a:p>
          <a:endParaRPr lang="en-US"/>
        </a:p>
      </dgm:t>
    </dgm:pt>
    <dgm:pt modelId="{9851008C-4F32-4336-9249-338103769A6D}">
      <dgm:prSet custT="1"/>
      <dgm:spPr>
        <a:solidFill>
          <a:srgbClr val="0070C0"/>
        </a:solidFill>
      </dgm:spPr>
      <dgm:t>
        <a:bodyPr/>
        <a:lstStyle/>
        <a:p>
          <a:r>
            <a:rPr lang="en-US" sz="900" dirty="0"/>
            <a:t>By last day of February to receive rebate</a:t>
          </a:r>
        </a:p>
      </dgm:t>
    </dgm:pt>
    <dgm:pt modelId="{4ED7B12C-C847-475F-8265-A3A0461C2BC7}" type="sibTrans" cxnId="{F58209E7-8124-4123-9A92-ECE1C6B72AA9}">
      <dgm:prSet/>
      <dgm:spPr/>
      <dgm:t>
        <a:bodyPr/>
        <a:lstStyle/>
        <a:p>
          <a:endParaRPr lang="en-US"/>
        </a:p>
      </dgm:t>
    </dgm:pt>
    <dgm:pt modelId="{030B985F-19BA-4148-B4CD-98991E10D662}" type="parTrans" cxnId="{F58209E7-8124-4123-9A92-ECE1C6B72AA9}">
      <dgm:prSet/>
      <dgm:spPr/>
      <dgm:t>
        <a:bodyPr/>
        <a:lstStyle/>
        <a:p>
          <a:endParaRPr lang="en-US"/>
        </a:p>
      </dgm:t>
    </dgm:pt>
    <dgm:pt modelId="{ADD44E3B-DC6E-4106-8D2A-222FBE3415C1}" type="pres">
      <dgm:prSet presAssocID="{242A2245-064B-4C2F-A9D1-B30F8A305D31}" presName="Name0" presStyleCnt="0">
        <dgm:presLayoutVars>
          <dgm:dir/>
          <dgm:resizeHandles val="exact"/>
        </dgm:presLayoutVars>
      </dgm:prSet>
      <dgm:spPr/>
    </dgm:pt>
    <dgm:pt modelId="{DC8AFC1C-86EB-444C-95FF-1A9D085946F3}" type="pres">
      <dgm:prSet presAssocID="{B9B8D988-CD27-4B78-A52E-A05C177F4977}" presName="node" presStyleLbl="node1" presStyleIdx="0" presStyleCnt="6">
        <dgm:presLayoutVars>
          <dgm:bulletEnabled val="1"/>
        </dgm:presLayoutVars>
      </dgm:prSet>
      <dgm:spPr/>
    </dgm:pt>
    <dgm:pt modelId="{0476944E-4C1D-4AE9-81FB-772D29C67B5A}" type="pres">
      <dgm:prSet presAssocID="{EFE6F9CD-1F28-4EE9-8CEB-82FFAF1120F2}" presName="sibTrans" presStyleCnt="0"/>
      <dgm:spPr/>
    </dgm:pt>
    <dgm:pt modelId="{A2ADE950-FE7B-4AA3-9B99-0E86026CCD61}" type="pres">
      <dgm:prSet presAssocID="{6EE36D75-14B0-4590-99C9-E9801DA97D54}" presName="node" presStyleLbl="node1" presStyleIdx="1" presStyleCnt="6">
        <dgm:presLayoutVars>
          <dgm:bulletEnabled val="1"/>
        </dgm:presLayoutVars>
      </dgm:prSet>
      <dgm:spPr/>
    </dgm:pt>
    <dgm:pt modelId="{0315AC96-BAE1-4478-A29F-6D809B4F7E9A}" type="pres">
      <dgm:prSet presAssocID="{094E4CA5-215A-46C2-B330-90E5AED42CF4}" presName="sibTrans" presStyleCnt="0"/>
      <dgm:spPr/>
    </dgm:pt>
    <dgm:pt modelId="{800D86C3-2A7B-4E11-B319-175FBCA258E8}" type="pres">
      <dgm:prSet presAssocID="{60729510-D296-474D-9894-7EC77560B8C2}" presName="node" presStyleLbl="node1" presStyleIdx="2" presStyleCnt="6">
        <dgm:presLayoutVars>
          <dgm:bulletEnabled val="1"/>
        </dgm:presLayoutVars>
      </dgm:prSet>
      <dgm:spPr/>
    </dgm:pt>
    <dgm:pt modelId="{9B4F65AA-5C84-4DA8-9BEC-50319E40DB7D}" type="pres">
      <dgm:prSet presAssocID="{FF4B0743-2D70-4AB5-A0E2-F9B5C7387188}" presName="sibTrans" presStyleCnt="0"/>
      <dgm:spPr/>
    </dgm:pt>
    <dgm:pt modelId="{2313A661-9715-49E1-B633-4A09C82BFEDA}" type="pres">
      <dgm:prSet presAssocID="{98B18299-2F5B-43B7-BE06-C844998E1E12}" presName="node" presStyleLbl="node1" presStyleIdx="3" presStyleCnt="6">
        <dgm:presLayoutVars>
          <dgm:bulletEnabled val="1"/>
        </dgm:presLayoutVars>
      </dgm:prSet>
      <dgm:spPr/>
    </dgm:pt>
    <dgm:pt modelId="{32738509-F967-4095-8355-4CE5A2EB71C1}" type="pres">
      <dgm:prSet presAssocID="{AE4131AD-2D39-4F2D-9609-3208D9D16492}" presName="sibTrans" presStyleCnt="0"/>
      <dgm:spPr/>
    </dgm:pt>
    <dgm:pt modelId="{62E41C9A-08F5-451F-A8BF-3D19B667499D}" type="pres">
      <dgm:prSet presAssocID="{79B87211-40E8-475C-898C-A26C577D36DB}" presName="node" presStyleLbl="node1" presStyleIdx="4" presStyleCnt="6">
        <dgm:presLayoutVars>
          <dgm:bulletEnabled val="1"/>
        </dgm:presLayoutVars>
      </dgm:prSet>
      <dgm:spPr/>
    </dgm:pt>
    <dgm:pt modelId="{4657C8EF-C554-4C27-804F-CFF496407185}" type="pres">
      <dgm:prSet presAssocID="{49D399D8-CACD-43DF-9B20-49D3DDAEEFE3}" presName="sibTrans" presStyleCnt="0"/>
      <dgm:spPr/>
    </dgm:pt>
    <dgm:pt modelId="{1DC06E3B-E973-4A66-B467-E7DC9060D5E1}" type="pres">
      <dgm:prSet presAssocID="{28DE4168-B509-44A3-8B3D-9C3566BDF6D8}" presName="node" presStyleLbl="node1" presStyleIdx="5" presStyleCnt="6">
        <dgm:presLayoutVars>
          <dgm:bulletEnabled val="1"/>
        </dgm:presLayoutVars>
      </dgm:prSet>
      <dgm:spPr/>
    </dgm:pt>
  </dgm:ptLst>
  <dgm:cxnLst>
    <dgm:cxn modelId="{A425DA00-988B-429F-A357-6A56AB425AB8}" type="presOf" srcId="{12FCE6DF-C97D-4190-8E0E-2EA3FB668AA4}" destId="{62E41C9A-08F5-451F-A8BF-3D19B667499D}" srcOrd="0" destOrd="2" presId="urn:microsoft.com/office/officeart/2005/8/layout/hList6"/>
    <dgm:cxn modelId="{1808F104-DAA5-4FF0-BD49-3EC6E594A9ED}" srcId="{41D52D0D-F8F7-4A36-8693-C908C3639C49}" destId="{DC0185F5-BE18-476E-A533-1C296754F347}" srcOrd="3" destOrd="0" parTransId="{ADE52121-8C54-46BC-AD99-EDA30C01CB38}" sibTransId="{99A4343D-3567-43B6-BA65-580DDEA620DA}"/>
    <dgm:cxn modelId="{9CE0F709-B27A-4531-8C6A-49A79E1ADD64}" srcId="{41D52D0D-F8F7-4A36-8693-C908C3639C49}" destId="{22311E91-CD26-47C5-A494-F1590BE35CC5}" srcOrd="1" destOrd="0" parTransId="{42AF7F02-5380-4F7B-98F4-07DE3823EEE7}" sibTransId="{EBEAA85E-E6D7-41A9-B712-A5254EAC5B44}"/>
    <dgm:cxn modelId="{C6523A0A-F373-4921-837E-A98153587BB6}" srcId="{60729510-D296-474D-9894-7EC77560B8C2}" destId="{38822E45-CEDA-4D28-ACEE-B8AB9F0B07F2}" srcOrd="2" destOrd="0" parTransId="{9DFDA9E8-9E83-4553-937C-C62245175F73}" sibTransId="{508417F3-A733-4D09-84ED-0488CB8A52A9}"/>
    <dgm:cxn modelId="{9DDB620E-924D-4F7A-9EC8-7054D65BC731}" srcId="{6EE36D75-14B0-4590-99C9-E9801DA97D54}" destId="{84D66CCE-FB76-4351-B4DB-67B8C3D6AB3B}" srcOrd="0" destOrd="0" parTransId="{2BAB4C39-BF11-4666-AD4A-FB885D1AB668}" sibTransId="{5F5C1626-4B42-45BC-A77D-30E69C23BE19}"/>
    <dgm:cxn modelId="{E1C32510-9D86-49B9-8ED9-47A20EA19289}" type="presOf" srcId="{0D4181F3-7899-463E-9073-5873753B183D}" destId="{1DC06E3B-E973-4A66-B467-E7DC9060D5E1}" srcOrd="0" destOrd="7" presId="urn:microsoft.com/office/officeart/2005/8/layout/hList6"/>
    <dgm:cxn modelId="{54B87010-5BA7-42BE-A140-62817147A28A}" srcId="{9A1CD376-2165-4F7E-A39A-E93A27F838E5}" destId="{8A7A4CBA-BF4E-4B7C-8C1B-75A244FB6D0A}" srcOrd="0" destOrd="0" parTransId="{38989B84-0A2B-461E-A60E-A63455A12125}" sibTransId="{D0609875-B73F-4A81-B07F-8C22F2013BE4}"/>
    <dgm:cxn modelId="{694A7C14-B953-48E7-90E1-5905B1496C2E}" srcId="{60729510-D296-474D-9894-7EC77560B8C2}" destId="{1F03E9E9-4A2A-4F2D-9054-6E864D9D2A10}" srcOrd="3" destOrd="0" parTransId="{69C24159-F05B-4ED7-893B-6C75537DF7BB}" sibTransId="{AA7AA520-1D00-43DB-916E-8D7E93B0D37F}"/>
    <dgm:cxn modelId="{55B4B71A-BB47-4B16-81D2-A2E599052C79}" type="presOf" srcId="{38822E45-CEDA-4D28-ACEE-B8AB9F0B07F2}" destId="{800D86C3-2A7B-4E11-B319-175FBCA258E8}" srcOrd="0" destOrd="3" presId="urn:microsoft.com/office/officeart/2005/8/layout/hList6"/>
    <dgm:cxn modelId="{DF040E1B-E0D5-4EC5-9516-53081C6D65CF}" type="presOf" srcId="{CCB5A3D4-0797-4071-AE3A-96B810F7C5FD}" destId="{2313A661-9715-49E1-B633-4A09C82BFEDA}" srcOrd="0" destOrd="5" presId="urn:microsoft.com/office/officeart/2005/8/layout/hList6"/>
    <dgm:cxn modelId="{5FA8BA1D-C21D-44F3-B849-A51CCA9E9B9D}" type="presOf" srcId="{1B664781-70DD-4933-8FED-6F0F7CB51A4F}" destId="{2313A661-9715-49E1-B633-4A09C82BFEDA}" srcOrd="0" destOrd="1" presId="urn:microsoft.com/office/officeart/2005/8/layout/hList6"/>
    <dgm:cxn modelId="{613E3926-C062-41DB-AFEC-E237EC0AEB2A}" srcId="{28DE4168-B509-44A3-8B3D-9C3566BDF6D8}" destId="{9A1CD376-2165-4F7E-A39A-E93A27F838E5}" srcOrd="4" destOrd="0" parTransId="{ACE2B61E-1B92-45E1-81F9-C6089E89F42A}" sibTransId="{483CCE21-09E8-4D3D-B415-78CC5C3AFA5C}"/>
    <dgm:cxn modelId="{5F2E5A29-4D8D-437F-A9F4-A395CBA857A3}" type="presOf" srcId="{1F03E9E9-4A2A-4F2D-9054-6E864D9D2A10}" destId="{800D86C3-2A7B-4E11-B319-175FBCA258E8}" srcOrd="0" destOrd="4" presId="urn:microsoft.com/office/officeart/2005/8/layout/hList6"/>
    <dgm:cxn modelId="{77E0AD2D-4ACA-4D7B-B949-61C5102DD8C5}" srcId="{242A2245-064B-4C2F-A9D1-B30F8A305D31}" destId="{28DE4168-B509-44A3-8B3D-9C3566BDF6D8}" srcOrd="5" destOrd="0" parTransId="{1AA18C5C-6F9F-4261-9685-A70AEE43EC93}" sibTransId="{064B38CA-FD6A-4371-B4F5-A55FC26D1284}"/>
    <dgm:cxn modelId="{37300E34-EE97-40D4-A247-307C4644040C}" type="presOf" srcId="{242A2245-064B-4C2F-A9D1-B30F8A305D31}" destId="{ADD44E3B-DC6E-4106-8D2A-222FBE3415C1}" srcOrd="0" destOrd="0" presId="urn:microsoft.com/office/officeart/2005/8/layout/hList6"/>
    <dgm:cxn modelId="{03D1B836-FA5F-429D-A287-B42348FE9B42}" type="presOf" srcId="{28DE4168-B509-44A3-8B3D-9C3566BDF6D8}" destId="{1DC06E3B-E973-4A66-B467-E7DC9060D5E1}" srcOrd="0" destOrd="0" presId="urn:microsoft.com/office/officeart/2005/8/layout/hList6"/>
    <dgm:cxn modelId="{8D568038-EBAB-495D-9E75-BB4EA05B9377}" srcId="{01B7089A-3AE9-4A74-8011-D04CB543E2FB}" destId="{5EDCE95B-AAFF-440B-8DEE-7C5DCB8B6CCF}" srcOrd="0" destOrd="0" parTransId="{E82BB1F1-F1E1-43FE-BDE8-0C6F416DFE98}" sibTransId="{11BEB1D7-A7DA-4E00-94D4-72BCDE34E668}"/>
    <dgm:cxn modelId="{6B551139-7756-4970-A13D-828443658822}" type="presOf" srcId="{D13570D6-9BBA-4FB6-AE8D-617C4D8AB79C}" destId="{2313A661-9715-49E1-B633-4A09C82BFEDA}" srcOrd="0" destOrd="2" presId="urn:microsoft.com/office/officeart/2005/8/layout/hList6"/>
    <dgm:cxn modelId="{2BD8145C-022C-4B61-98E5-40AC29FA4C3F}" srcId="{9A1CD376-2165-4F7E-A39A-E93A27F838E5}" destId="{0D4181F3-7899-463E-9073-5873753B183D}" srcOrd="1" destOrd="0" parTransId="{3F1A178D-B502-4E80-9E6E-6B1EF3C2C6C3}" sibTransId="{8DA77125-81E3-48D1-BD0A-F7220DB8890A}"/>
    <dgm:cxn modelId="{3AA04967-AB1B-4F88-A01A-B2603D5F80ED}" type="presOf" srcId="{A659979C-2BE8-492A-B678-5FB02A571956}" destId="{2313A661-9715-49E1-B633-4A09C82BFEDA}" srcOrd="0" destOrd="4" presId="urn:microsoft.com/office/officeart/2005/8/layout/hList6"/>
    <dgm:cxn modelId="{A2DE0369-1B1E-4C78-9F16-05BB88DF2D4E}" type="presOf" srcId="{B9B8D988-CD27-4B78-A52E-A05C177F4977}" destId="{DC8AFC1C-86EB-444C-95FF-1A9D085946F3}" srcOrd="0" destOrd="0" presId="urn:microsoft.com/office/officeart/2005/8/layout/hList6"/>
    <dgm:cxn modelId="{09492069-B361-467C-951E-0FB777908CC5}" type="presOf" srcId="{97A409DF-1A1A-49A3-8266-65F77B200B4D}" destId="{800D86C3-2A7B-4E11-B319-175FBCA258E8}" srcOrd="0" destOrd="1" presId="urn:microsoft.com/office/officeart/2005/8/layout/hList6"/>
    <dgm:cxn modelId="{F9C9E649-0E97-4173-9271-0CE2630DE8D8}" srcId="{28DE4168-B509-44A3-8B3D-9C3566BDF6D8}" destId="{F3E1814F-8961-40F7-B522-B4384CD45FF2}" srcOrd="3" destOrd="0" parTransId="{17F74402-5C49-4C3D-B9A4-FA60635B3B88}" sibTransId="{E95B9E18-E5BB-49E7-9C08-4EC1B14C0EB1}"/>
    <dgm:cxn modelId="{68D0F86C-5330-488B-B240-17E1E4426DFC}" type="presOf" srcId="{7DC8E214-11CE-418E-B6AE-37110863C61F}" destId="{1DC06E3B-E973-4A66-B467-E7DC9060D5E1}" srcOrd="0" destOrd="8" presId="urn:microsoft.com/office/officeart/2005/8/layout/hList6"/>
    <dgm:cxn modelId="{835C956E-915D-4B0A-8723-E2F05D760F3F}" type="presOf" srcId="{22311E91-CD26-47C5-A494-F1590BE35CC5}" destId="{DC8AFC1C-86EB-444C-95FF-1A9D085946F3}" srcOrd="0" destOrd="3" presId="urn:microsoft.com/office/officeart/2005/8/layout/hList6"/>
    <dgm:cxn modelId="{DFCFA84E-BEDC-48D0-9130-3CCB3C578DE7}" srcId="{79B87211-40E8-475C-898C-A26C577D36DB}" destId="{01B7089A-3AE9-4A74-8011-D04CB543E2FB}" srcOrd="3" destOrd="0" parTransId="{A0B32D54-0D87-465C-97F8-12A3EFD952C3}" sibTransId="{88837B33-4EEE-46BD-8225-465DF57762DE}"/>
    <dgm:cxn modelId="{0015A76F-0E1B-4828-AAB4-E3053914D9B5}" srcId="{9A1CD376-2165-4F7E-A39A-E93A27F838E5}" destId="{7DC8E214-11CE-418E-B6AE-37110863C61F}" srcOrd="2" destOrd="0" parTransId="{560F46E2-9D65-4795-86AF-D1F09C92CF5E}" sibTransId="{46C90E41-8677-4A37-826F-119FB2081FCE}"/>
    <dgm:cxn modelId="{FCF04B70-04B4-4A5E-AC01-214D0D2F88ED}" srcId="{27810572-8D8B-4C66-94DB-F6FAAC4798B1}" destId="{CCB5A3D4-0797-4071-AE3A-96B810F7C5FD}" srcOrd="1" destOrd="0" parTransId="{4FFE2182-6296-4ED8-A9D5-4447801D44C4}" sibTransId="{651F99E1-182F-43E8-99B7-38D735ADAAC6}"/>
    <dgm:cxn modelId="{C0834652-A856-4E62-9F16-1A9F34929A34}" srcId="{41D52D0D-F8F7-4A36-8693-C908C3639C49}" destId="{C223115F-71B8-4014-83D3-FB1740DD1B94}" srcOrd="2" destOrd="0" parTransId="{C9B832EA-184E-4277-9750-079A97D7BDCC}" sibTransId="{BD9D90BD-6116-4618-8C80-75211B7AFD02}"/>
    <dgm:cxn modelId="{AA9F5376-A74D-4E06-8FA0-A15F313BA786}" type="presOf" srcId="{98B18299-2F5B-43B7-BE06-C844998E1E12}" destId="{2313A661-9715-49E1-B633-4A09C82BFEDA}" srcOrd="0" destOrd="0" presId="urn:microsoft.com/office/officeart/2005/8/layout/hList6"/>
    <dgm:cxn modelId="{40E10257-B4FF-4FE6-AA1C-B5677098CCB4}" srcId="{98B18299-2F5B-43B7-BE06-C844998E1E12}" destId="{27810572-8D8B-4C66-94DB-F6FAAC4798B1}" srcOrd="2" destOrd="0" parTransId="{9E1BDEBE-89FE-400A-8184-9248A0AF65AD}" sibTransId="{A4646062-CA4C-4071-93F3-E7E840F85FD8}"/>
    <dgm:cxn modelId="{29036A78-0413-4096-A7A3-E6FAEDFA18C9}" srcId="{60729510-D296-474D-9894-7EC77560B8C2}" destId="{BFBDA8EB-DFC3-4D68-8405-4000CBC3A2AA}" srcOrd="1" destOrd="0" parTransId="{6FF77661-18E6-4C4F-9CA4-7F980AC34DD0}" sibTransId="{A65F1551-8530-40BD-A6D8-067E989CAA00}"/>
    <dgm:cxn modelId="{0B2BFC7A-5F4E-4C21-ABE1-1CCDB0FEF1DE}" srcId="{28DE4168-B509-44A3-8B3D-9C3566BDF6D8}" destId="{E9AE04F5-D868-495B-89C6-7951D07E2274}" srcOrd="0" destOrd="0" parTransId="{F51E48BD-052A-405B-BB62-25CC8B4A5AD0}" sibTransId="{4FA6A869-A019-4EC5-9090-37E3A634CE6B}"/>
    <dgm:cxn modelId="{9A94CF7F-BDC4-40A7-AA58-F1ECB446EBCA}" type="presOf" srcId="{C7934CF2-6E1F-4E11-8260-D8F909749ED0}" destId="{DC8AFC1C-86EB-444C-95FF-1A9D085946F3}" srcOrd="0" destOrd="2" presId="urn:microsoft.com/office/officeart/2005/8/layout/hList6"/>
    <dgm:cxn modelId="{9E536C86-1135-4ED8-A28E-0954A28D18FE}" srcId="{B9B8D988-CD27-4B78-A52E-A05C177F4977}" destId="{41D52D0D-F8F7-4A36-8693-C908C3639C49}" srcOrd="0" destOrd="0" parTransId="{BC9FDAB4-32E0-4A10-93D9-4E0E9403F68C}" sibTransId="{DD43A281-C816-4DA9-9A82-170536E9E603}"/>
    <dgm:cxn modelId="{9C909B88-49AA-4C79-BB37-FCF073E34684}" type="presOf" srcId="{27810572-8D8B-4C66-94DB-F6FAAC4798B1}" destId="{2313A661-9715-49E1-B633-4A09C82BFEDA}" srcOrd="0" destOrd="3" presId="urn:microsoft.com/office/officeart/2005/8/layout/hList6"/>
    <dgm:cxn modelId="{3827E98A-058B-416B-B1A4-4AB9D68B1F7A}" type="presOf" srcId="{F3E1814F-8961-40F7-B522-B4384CD45FF2}" destId="{1DC06E3B-E973-4A66-B467-E7DC9060D5E1}" srcOrd="0" destOrd="4" presId="urn:microsoft.com/office/officeart/2005/8/layout/hList6"/>
    <dgm:cxn modelId="{8E03AB93-9407-41EF-A664-5C41F8C1E625}" srcId="{242A2245-064B-4C2F-A9D1-B30F8A305D31}" destId="{98B18299-2F5B-43B7-BE06-C844998E1E12}" srcOrd="3" destOrd="0" parTransId="{F50A4324-5984-4962-A9A1-D30E536F3007}" sibTransId="{AE4131AD-2D39-4F2D-9609-3208D9D16492}"/>
    <dgm:cxn modelId="{5C8FBD96-3BD3-420D-961E-90BDF25CC3BA}" type="presOf" srcId="{89F19849-0A01-43AE-9DC0-50A51FCB20BD}" destId="{1DC06E3B-E973-4A66-B467-E7DC9060D5E1}" srcOrd="0" destOrd="2" presId="urn:microsoft.com/office/officeart/2005/8/layout/hList6"/>
    <dgm:cxn modelId="{3ADF8F98-161B-4BA3-9B1F-F09DF9FD3E39}" type="presOf" srcId="{9A1CD376-2165-4F7E-A39A-E93A27F838E5}" destId="{1DC06E3B-E973-4A66-B467-E7DC9060D5E1}" srcOrd="0" destOrd="5" presId="urn:microsoft.com/office/officeart/2005/8/layout/hList6"/>
    <dgm:cxn modelId="{326628A0-747A-4FE0-B4F6-A790E150830B}" type="presOf" srcId="{5F57D2BE-4F74-41CC-A695-28F15DFC6124}" destId="{1DC06E3B-E973-4A66-B467-E7DC9060D5E1}" srcOrd="0" destOrd="9" presId="urn:microsoft.com/office/officeart/2005/8/layout/hList6"/>
    <dgm:cxn modelId="{31E74AA0-9BC2-465A-ACFD-70B25C135631}" type="presOf" srcId="{84D66CCE-FB76-4351-B4DB-67B8C3D6AB3B}" destId="{A2ADE950-FE7B-4AA3-9B99-0E86026CCD61}" srcOrd="0" destOrd="1" presId="urn:microsoft.com/office/officeart/2005/8/layout/hList6"/>
    <dgm:cxn modelId="{CA9F20A2-381C-47B5-8681-8B86DE5E77F3}" type="presOf" srcId="{41D52D0D-F8F7-4A36-8693-C908C3639C49}" destId="{DC8AFC1C-86EB-444C-95FF-1A9D085946F3}" srcOrd="0" destOrd="1" presId="urn:microsoft.com/office/officeart/2005/8/layout/hList6"/>
    <dgm:cxn modelId="{EDDFE5AF-E315-4E83-A6A4-BBCC823DAF43}" type="presOf" srcId="{BFBDA8EB-DFC3-4D68-8405-4000CBC3A2AA}" destId="{800D86C3-2A7B-4E11-B319-175FBCA258E8}" srcOrd="0" destOrd="2" presId="urn:microsoft.com/office/officeart/2005/8/layout/hList6"/>
    <dgm:cxn modelId="{D186D8B2-468E-44F3-9CC7-635563EC0251}" srcId="{98B18299-2F5B-43B7-BE06-C844998E1E12}" destId="{1B664781-70DD-4933-8FED-6F0F7CB51A4F}" srcOrd="0" destOrd="0" parTransId="{A62EA5D5-EC5F-4716-8C75-24B8A814B605}" sibTransId="{7655BAC8-5DFD-42AE-AA83-5C489153028C}"/>
    <dgm:cxn modelId="{2E6590B5-CFEE-406B-950F-3C4363A4DEF0}" srcId="{98B18299-2F5B-43B7-BE06-C844998E1E12}" destId="{D13570D6-9BBA-4FB6-AE8D-617C4D8AB79C}" srcOrd="1" destOrd="0" parTransId="{AE4514A3-E598-416B-A897-9CDBF2602B26}" sibTransId="{8D974A72-98CA-483B-A053-75820A5DCD03}"/>
    <dgm:cxn modelId="{1AFB85BA-9D15-49CC-A705-ECFD3FA47A9B}" srcId="{242A2245-064B-4C2F-A9D1-B30F8A305D31}" destId="{60729510-D296-474D-9894-7EC77560B8C2}" srcOrd="2" destOrd="0" parTransId="{4087ACC8-39A0-4E7A-B8D9-99113ED491BE}" sibTransId="{FF4B0743-2D70-4AB5-A0E2-F9B5C7387188}"/>
    <dgm:cxn modelId="{EA5EB6BA-7CF5-45E0-9C3B-45E4504E76B3}" type="presOf" srcId="{60729510-D296-474D-9894-7EC77560B8C2}" destId="{800D86C3-2A7B-4E11-B319-175FBCA258E8}" srcOrd="0" destOrd="0" presId="urn:microsoft.com/office/officeart/2005/8/layout/hList6"/>
    <dgm:cxn modelId="{F228E0BD-70A7-4DBF-BF6B-791DEE75E605}" srcId="{60729510-D296-474D-9894-7EC77560B8C2}" destId="{97A409DF-1A1A-49A3-8266-65F77B200B4D}" srcOrd="0" destOrd="0" parTransId="{FF8D6C4A-5A97-4BED-A6CB-46929DAC7DE4}" sibTransId="{367D5E1D-6538-44D4-89A6-90C913CB812A}"/>
    <dgm:cxn modelId="{D4E396C1-D4C5-4008-B771-F8C24702DC75}" srcId="{242A2245-064B-4C2F-A9D1-B30F8A305D31}" destId="{B9B8D988-CD27-4B78-A52E-A05C177F4977}" srcOrd="0" destOrd="0" parTransId="{85FCAA4D-D5ED-4DA9-AA15-7017A491F44E}" sibTransId="{EFE6F9CD-1F28-4EE9-8CEB-82FFAF1120F2}"/>
    <dgm:cxn modelId="{AB9304C6-6AF3-4263-B702-48987A9A39F9}" srcId="{79B87211-40E8-475C-898C-A26C577D36DB}" destId="{3CB74DA3-22ED-4581-B773-FC607B74C305}" srcOrd="0" destOrd="0" parTransId="{388927B2-88FD-4324-89F2-1AB9CD6D1BAA}" sibTransId="{94E6DD75-DEB6-4519-A6C5-30F401B8B885}"/>
    <dgm:cxn modelId="{081754C8-B64D-4EFC-B45C-812B440D49BD}" srcId="{41D52D0D-F8F7-4A36-8693-C908C3639C49}" destId="{C7934CF2-6E1F-4E11-8260-D8F909749ED0}" srcOrd="0" destOrd="0" parTransId="{08B78BA6-14D0-4217-9021-2F51E6A4390B}" sibTransId="{E4DBFF52-0FF5-4815-ABBE-AA637036D858}"/>
    <dgm:cxn modelId="{5B7695CE-A807-4681-AD68-B3B6D40609BE}" type="presOf" srcId="{1C223354-0137-4C21-B607-27F8B191B896}" destId="{62E41C9A-08F5-451F-A8BF-3D19B667499D}" srcOrd="0" destOrd="3" presId="urn:microsoft.com/office/officeart/2005/8/layout/hList6"/>
    <dgm:cxn modelId="{6514E3CF-7C23-4F11-9AEB-F1B828087009}" type="presOf" srcId="{C223115F-71B8-4014-83D3-FB1740DD1B94}" destId="{DC8AFC1C-86EB-444C-95FF-1A9D085946F3}" srcOrd="0" destOrd="4" presId="urn:microsoft.com/office/officeart/2005/8/layout/hList6"/>
    <dgm:cxn modelId="{EF53F4D0-60A4-4598-939B-80462A433CB2}" srcId="{28DE4168-B509-44A3-8B3D-9C3566BDF6D8}" destId="{D9BC6EE7-4A92-4E31-B8D1-BCD783401A57}" srcOrd="2" destOrd="0" parTransId="{3FE60062-52C6-4BA3-B64B-063A515ECE23}" sibTransId="{871886AE-9FBB-4214-98A1-E80B873D7D7F}"/>
    <dgm:cxn modelId="{85A537D3-B912-4CF2-AF05-19989CE60DFE}" type="presOf" srcId="{6EE36D75-14B0-4590-99C9-E9801DA97D54}" destId="{A2ADE950-FE7B-4AA3-9B99-0E86026CCD61}" srcOrd="0" destOrd="0" presId="urn:microsoft.com/office/officeart/2005/8/layout/hList6"/>
    <dgm:cxn modelId="{B2B7AED4-6309-45DD-A490-ADB4E47EB357}" type="presOf" srcId="{5EDCE95B-AAFF-440B-8DEE-7C5DCB8B6CCF}" destId="{62E41C9A-08F5-451F-A8BF-3D19B667499D}" srcOrd="0" destOrd="5" presId="urn:microsoft.com/office/officeart/2005/8/layout/hList6"/>
    <dgm:cxn modelId="{D31956D6-455D-4E06-833D-928F293D5FC6}" type="presOf" srcId="{D9BC6EE7-4A92-4E31-B8D1-BCD783401A57}" destId="{1DC06E3B-E973-4A66-B467-E7DC9060D5E1}" srcOrd="0" destOrd="3" presId="urn:microsoft.com/office/officeart/2005/8/layout/hList6"/>
    <dgm:cxn modelId="{C71D36D7-36B3-42A6-8E91-C57BCA72EBBD}" srcId="{242A2245-064B-4C2F-A9D1-B30F8A305D31}" destId="{6EE36D75-14B0-4590-99C9-E9801DA97D54}" srcOrd="1" destOrd="0" parTransId="{1ECECA8E-AEBB-46D9-AA2C-CCC3E48230F6}" sibTransId="{094E4CA5-215A-46C2-B330-90E5AED42CF4}"/>
    <dgm:cxn modelId="{7D3AA1D7-E30D-4ADB-A7E3-B47CEA8CB753}" srcId="{79B87211-40E8-475C-898C-A26C577D36DB}" destId="{12FCE6DF-C97D-4190-8E0E-2EA3FB668AA4}" srcOrd="1" destOrd="0" parTransId="{1ED1052D-25AD-43A0-AF37-03A172F8C178}" sibTransId="{ADD1FFCB-2222-4A62-9D6E-B4D2DB59E845}"/>
    <dgm:cxn modelId="{12812FDC-3160-4A0B-ADD4-2DFBE7AE6436}" type="presOf" srcId="{DC0185F5-BE18-476E-A533-1C296754F347}" destId="{DC8AFC1C-86EB-444C-95FF-1A9D085946F3}" srcOrd="0" destOrd="5" presId="urn:microsoft.com/office/officeart/2005/8/layout/hList6"/>
    <dgm:cxn modelId="{89D3D8DD-F1B2-41F8-870A-5ECEA738B5B2}" srcId="{28DE4168-B509-44A3-8B3D-9C3566BDF6D8}" destId="{89F19849-0A01-43AE-9DC0-50A51FCB20BD}" srcOrd="1" destOrd="0" parTransId="{283949D9-DE3C-49D0-A04B-8DA9D232ABC5}" sibTransId="{3522D9BB-A8E2-4FCB-8B24-7703DC5E8F7A}"/>
    <dgm:cxn modelId="{6B9A98DE-3DB9-43D7-B6EE-12999F36320C}" type="presOf" srcId="{9851008C-4F32-4336-9249-338103769A6D}" destId="{62E41C9A-08F5-451F-A8BF-3D19B667499D}" srcOrd="0" destOrd="6" presId="urn:microsoft.com/office/officeart/2005/8/layout/hList6"/>
    <dgm:cxn modelId="{C19086E3-AE55-45EC-AA97-3489226096F8}" type="presOf" srcId="{8A7A4CBA-BF4E-4B7C-8C1B-75A244FB6D0A}" destId="{1DC06E3B-E973-4A66-B467-E7DC9060D5E1}" srcOrd="0" destOrd="6" presId="urn:microsoft.com/office/officeart/2005/8/layout/hList6"/>
    <dgm:cxn modelId="{06DAB6E4-C122-4440-8FDF-473FC95F9FB8}" srcId="{28DE4168-B509-44A3-8B3D-9C3566BDF6D8}" destId="{5F57D2BE-4F74-41CC-A695-28F15DFC6124}" srcOrd="5" destOrd="0" parTransId="{6597D4DC-AD93-488C-869D-127E70338EB1}" sibTransId="{23F7148B-84E7-4C4D-B0CC-D9E6E6A851C2}"/>
    <dgm:cxn modelId="{40EC30E5-E999-4795-BBE8-95D08B6957DE}" type="presOf" srcId="{01B7089A-3AE9-4A74-8011-D04CB543E2FB}" destId="{62E41C9A-08F5-451F-A8BF-3D19B667499D}" srcOrd="0" destOrd="4" presId="urn:microsoft.com/office/officeart/2005/8/layout/hList6"/>
    <dgm:cxn modelId="{F58209E7-8124-4123-9A92-ECE1C6B72AA9}" srcId="{01B7089A-3AE9-4A74-8011-D04CB543E2FB}" destId="{9851008C-4F32-4336-9249-338103769A6D}" srcOrd="1" destOrd="0" parTransId="{030B985F-19BA-4148-B4CD-98991E10D662}" sibTransId="{4ED7B12C-C847-475F-8265-A3A0461C2BC7}"/>
    <dgm:cxn modelId="{F5B9B7E8-B11E-47D4-98C6-648BB21FFFED}" srcId="{27810572-8D8B-4C66-94DB-F6FAAC4798B1}" destId="{A659979C-2BE8-492A-B678-5FB02A571956}" srcOrd="0" destOrd="0" parTransId="{3D4E17D9-AC35-4C29-8D10-AD3B9D5AFAA0}" sibTransId="{3A202B29-DEC4-4BE3-A2A1-2D599207BDAD}"/>
    <dgm:cxn modelId="{DF3D46EA-9395-4E01-9CD8-2DC2B5A6B7D1}" srcId="{79B87211-40E8-475C-898C-A26C577D36DB}" destId="{1C223354-0137-4C21-B607-27F8B191B896}" srcOrd="2" destOrd="0" parTransId="{DC8EFCAA-4A1D-4B2E-BFF4-CFE7A21F2A68}" sibTransId="{8DC473E3-92B0-4AE1-A6FE-D735B301BF19}"/>
    <dgm:cxn modelId="{639D6FED-BD75-4E15-A2BD-6844B6FA147C}" type="presOf" srcId="{79B87211-40E8-475C-898C-A26C577D36DB}" destId="{62E41C9A-08F5-451F-A8BF-3D19B667499D}" srcOrd="0" destOrd="0" presId="urn:microsoft.com/office/officeart/2005/8/layout/hList6"/>
    <dgm:cxn modelId="{A4C953EF-0C2F-4D2B-AADF-E9A972AFCD17}" type="presOf" srcId="{E9AE04F5-D868-495B-89C6-7951D07E2274}" destId="{1DC06E3B-E973-4A66-B467-E7DC9060D5E1}" srcOrd="0" destOrd="1" presId="urn:microsoft.com/office/officeart/2005/8/layout/hList6"/>
    <dgm:cxn modelId="{356F37F5-CDE2-450B-B72B-576BCD82D3BC}" srcId="{242A2245-064B-4C2F-A9D1-B30F8A305D31}" destId="{79B87211-40E8-475C-898C-A26C577D36DB}" srcOrd="4" destOrd="0" parTransId="{87FFEF05-4E96-4E32-9BA7-A69925A0994A}" sibTransId="{49D399D8-CACD-43DF-9B20-49D3DDAEEFE3}"/>
    <dgm:cxn modelId="{65ECEAF9-65B0-4A8F-B43D-AE5F338C2380}" type="presOf" srcId="{3CB74DA3-22ED-4581-B773-FC607B74C305}" destId="{62E41C9A-08F5-451F-A8BF-3D19B667499D}" srcOrd="0" destOrd="1" presId="urn:microsoft.com/office/officeart/2005/8/layout/hList6"/>
    <dgm:cxn modelId="{E76A0103-F43A-4F13-9DB3-660409B53BC9}" type="presParOf" srcId="{ADD44E3B-DC6E-4106-8D2A-222FBE3415C1}" destId="{DC8AFC1C-86EB-444C-95FF-1A9D085946F3}" srcOrd="0" destOrd="0" presId="urn:microsoft.com/office/officeart/2005/8/layout/hList6"/>
    <dgm:cxn modelId="{179E2D79-0469-45DF-A853-0F82271FC11C}" type="presParOf" srcId="{ADD44E3B-DC6E-4106-8D2A-222FBE3415C1}" destId="{0476944E-4C1D-4AE9-81FB-772D29C67B5A}" srcOrd="1" destOrd="0" presId="urn:microsoft.com/office/officeart/2005/8/layout/hList6"/>
    <dgm:cxn modelId="{B3A9DCBA-AF12-4A44-BD23-0A396FC18AF1}" type="presParOf" srcId="{ADD44E3B-DC6E-4106-8D2A-222FBE3415C1}" destId="{A2ADE950-FE7B-4AA3-9B99-0E86026CCD61}" srcOrd="2" destOrd="0" presId="urn:microsoft.com/office/officeart/2005/8/layout/hList6"/>
    <dgm:cxn modelId="{454A85EE-6848-446F-B9E5-5E911287652A}" type="presParOf" srcId="{ADD44E3B-DC6E-4106-8D2A-222FBE3415C1}" destId="{0315AC96-BAE1-4478-A29F-6D809B4F7E9A}" srcOrd="3" destOrd="0" presId="urn:microsoft.com/office/officeart/2005/8/layout/hList6"/>
    <dgm:cxn modelId="{E2C9C903-D9AA-470D-9995-989EA364491F}" type="presParOf" srcId="{ADD44E3B-DC6E-4106-8D2A-222FBE3415C1}" destId="{800D86C3-2A7B-4E11-B319-175FBCA258E8}" srcOrd="4" destOrd="0" presId="urn:microsoft.com/office/officeart/2005/8/layout/hList6"/>
    <dgm:cxn modelId="{3F57567B-AB02-413D-AE18-55601700952F}" type="presParOf" srcId="{ADD44E3B-DC6E-4106-8D2A-222FBE3415C1}" destId="{9B4F65AA-5C84-4DA8-9BEC-50319E40DB7D}" srcOrd="5" destOrd="0" presId="urn:microsoft.com/office/officeart/2005/8/layout/hList6"/>
    <dgm:cxn modelId="{75687C2E-EC2D-4887-B167-4B6B8F573EEA}" type="presParOf" srcId="{ADD44E3B-DC6E-4106-8D2A-222FBE3415C1}" destId="{2313A661-9715-49E1-B633-4A09C82BFEDA}" srcOrd="6" destOrd="0" presId="urn:microsoft.com/office/officeart/2005/8/layout/hList6"/>
    <dgm:cxn modelId="{014940BB-B9B7-453B-A770-E0B8EDD057BF}" type="presParOf" srcId="{ADD44E3B-DC6E-4106-8D2A-222FBE3415C1}" destId="{32738509-F967-4095-8355-4CE5A2EB71C1}" srcOrd="7" destOrd="0" presId="urn:microsoft.com/office/officeart/2005/8/layout/hList6"/>
    <dgm:cxn modelId="{5CBF0C86-F930-41B7-940C-3FC599D6980B}" type="presParOf" srcId="{ADD44E3B-DC6E-4106-8D2A-222FBE3415C1}" destId="{62E41C9A-08F5-451F-A8BF-3D19B667499D}" srcOrd="8" destOrd="0" presId="urn:microsoft.com/office/officeart/2005/8/layout/hList6"/>
    <dgm:cxn modelId="{1469230D-A67E-4BE3-8AA3-596E7390506C}" type="presParOf" srcId="{ADD44E3B-DC6E-4106-8D2A-222FBE3415C1}" destId="{4657C8EF-C554-4C27-804F-CFF496407185}" srcOrd="9" destOrd="0" presId="urn:microsoft.com/office/officeart/2005/8/layout/hList6"/>
    <dgm:cxn modelId="{68DB18CB-8497-41DB-B53B-1400FF18447C}" type="presParOf" srcId="{ADD44E3B-DC6E-4106-8D2A-222FBE3415C1}" destId="{1DC06E3B-E973-4A66-B467-E7DC9060D5E1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AFC1C-86EB-444C-95FF-1A9D085946F3}">
      <dsp:nvSpPr>
        <dsp:cNvPr id="0" name=""/>
        <dsp:cNvSpPr/>
      </dsp:nvSpPr>
      <dsp:spPr>
        <a:xfrm rot="16200000">
          <a:off x="-1315763" y="1318914"/>
          <a:ext cx="3882553" cy="1244724"/>
        </a:xfrm>
        <a:prstGeom prst="flowChartManualOperati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Supporting Schedules and Reports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Schedule of payments to individuals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1099 January 10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Contributions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Grants &amp; Awards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Compliance forms via online portal</a:t>
          </a:r>
        </a:p>
      </dsp:txBody>
      <dsp:txXfrm rot="5400000">
        <a:off x="3151" y="776511"/>
        <a:ext cx="1244724" cy="2329531"/>
      </dsp:txXfrm>
    </dsp:sp>
    <dsp:sp modelId="{A2ADE950-FE7B-4AA3-9B99-0E86026CCD61}">
      <dsp:nvSpPr>
        <dsp:cNvPr id="0" name=""/>
        <dsp:cNvSpPr/>
      </dsp:nvSpPr>
      <dsp:spPr>
        <a:xfrm rot="16200000">
          <a:off x="22314" y="1318914"/>
          <a:ext cx="3882553" cy="1244724"/>
        </a:xfrm>
        <a:prstGeom prst="flowChartManualOperati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Business Process (by Jan 31)</a:t>
          </a:r>
          <a:endParaRPr lang="en-US" sz="900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COI/POBC (Conflict of Interest and Principles of Business Conduct)</a:t>
          </a:r>
        </a:p>
      </dsp:txBody>
      <dsp:txXfrm rot="5400000">
        <a:off x="1341228" y="776511"/>
        <a:ext cx="1244724" cy="2329531"/>
      </dsp:txXfrm>
    </dsp:sp>
    <dsp:sp modelId="{800D86C3-2A7B-4E11-B319-175FBCA258E8}">
      <dsp:nvSpPr>
        <dsp:cNvPr id="0" name=""/>
        <dsp:cNvSpPr/>
      </dsp:nvSpPr>
      <dsp:spPr>
        <a:xfrm rot="16200000">
          <a:off x="1360393" y="1318914"/>
          <a:ext cx="3882553" cy="1244724"/>
        </a:xfrm>
        <a:prstGeom prst="flowChartManualOperati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Banking </a:t>
          </a:r>
          <a:endParaRPr lang="en-US" sz="900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NextGen Concentration Banking (available mid January)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Local Bank Accounts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IEEE Investment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Non-IEEE Investment</a:t>
          </a:r>
        </a:p>
      </dsp:txBody>
      <dsp:txXfrm rot="5400000">
        <a:off x="2679307" y="776511"/>
        <a:ext cx="1244724" cy="2329531"/>
      </dsp:txXfrm>
    </dsp:sp>
    <dsp:sp modelId="{2313A661-9715-49E1-B633-4A09C82BFEDA}">
      <dsp:nvSpPr>
        <dsp:cNvPr id="0" name=""/>
        <dsp:cNvSpPr/>
      </dsp:nvSpPr>
      <dsp:spPr>
        <a:xfrm rot="16200000">
          <a:off x="2698471" y="1318914"/>
          <a:ext cx="3882553" cy="1244724"/>
        </a:xfrm>
        <a:prstGeom prst="flowChartManualOperati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Financial Report</a:t>
          </a:r>
          <a:endParaRPr lang="en-US" sz="900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NextGen Banking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PPM Reporting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For Local Accounts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Year End Statements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Updated Signature Card</a:t>
          </a:r>
        </a:p>
      </dsp:txBody>
      <dsp:txXfrm rot="5400000">
        <a:off x="4017385" y="776511"/>
        <a:ext cx="1244724" cy="2329531"/>
      </dsp:txXfrm>
    </dsp:sp>
    <dsp:sp modelId="{62E41C9A-08F5-451F-A8BF-3D19B667499D}">
      <dsp:nvSpPr>
        <dsp:cNvPr id="0" name=""/>
        <dsp:cNvSpPr/>
      </dsp:nvSpPr>
      <dsp:spPr>
        <a:xfrm rot="16200000">
          <a:off x="4036550" y="1318914"/>
          <a:ext cx="3882553" cy="1244724"/>
        </a:xfrm>
        <a:prstGeom prst="flowChartManualOperati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Rebate for Unit Operations</a:t>
          </a:r>
          <a:endParaRPr lang="en-US" sz="900" kern="1200" dirty="0">
            <a:solidFill>
              <a:schemeClr val="bg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Financial Report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Current Officers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Meeting Activity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Reporting to be received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By third Friday of February for 10% incentive bonus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By last day of February to receive rebate</a:t>
          </a:r>
        </a:p>
      </dsp:txBody>
      <dsp:txXfrm rot="5400000">
        <a:off x="5355464" y="776511"/>
        <a:ext cx="1244724" cy="2329531"/>
      </dsp:txXfrm>
    </dsp:sp>
    <dsp:sp modelId="{1DC06E3B-E973-4A66-B467-E7DC9060D5E1}">
      <dsp:nvSpPr>
        <dsp:cNvPr id="0" name=""/>
        <dsp:cNvSpPr/>
      </dsp:nvSpPr>
      <dsp:spPr>
        <a:xfrm rot="16200000">
          <a:off x="5374628" y="1318914"/>
          <a:ext cx="3882553" cy="1244724"/>
        </a:xfrm>
        <a:prstGeom prst="flowChartManualOperati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Compliance (begins Jan through the year</a:t>
          </a:r>
          <a:r>
            <a:rPr lang="en-US" sz="900" kern="1200" dirty="0">
              <a:solidFill>
                <a:schemeClr val="bg1"/>
              </a:solidFill>
            </a:rPr>
            <a:t>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MGA Budget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Volunteer Meetings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Registration or regulatory actions reported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Audit requirements, all Regions and Sections &gt; $250K plus random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Additional Reviews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Capital assets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Local Bank Accounts not reported</a:t>
          </a:r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/>
        </a:p>
      </dsp:txBody>
      <dsp:txXfrm rot="5400000">
        <a:off x="6693542" y="776511"/>
        <a:ext cx="1244724" cy="2329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7A42C9-B6C8-A184-BEA6-45A682F359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310B5-12A6-1D61-96C8-CE159FE594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B3925D4-37A1-48F5-B126-209B23DEEFF1}" type="datetime1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4B678-2931-E00F-C809-CC8A579746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4811E2-4C41-7354-0EC3-D41180C021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D5EB34-D9C1-49A0-A86B-34A38C4E9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6CB70E-C278-83FE-7617-696A25F937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4616A4-5E87-8007-2460-CE60E592EE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1FB095BA-1B1F-4653-9728-9ADE1306A0B0}" type="datetime1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0A075A8-F498-5B5C-8D08-663890B812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0C6AC1B-73E3-5C66-36CC-A508A7872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7C9C6-BF36-A574-E530-0C05A77410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6CB5E-D0ED-19C6-27D5-EC4F1CC81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CE039E-B23B-4CC4-A89A-F028243C2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7007C62-A073-2B8B-B22A-0E72908496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C6A3902F-53F1-7090-0422-579EDE51C4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Date Placeholder 3">
            <a:extLst>
              <a:ext uri="{FF2B5EF4-FFF2-40B4-BE49-F238E27FC236}">
                <a16:creationId xmlns:a16="http://schemas.microsoft.com/office/drawing/2014/main" id="{311F2C75-7CE4-B8EB-10AA-A70C46B4C6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03137B6-4B4C-4703-8330-6EBF04F8D6E8}" type="datetime1">
              <a:rPr lang="en-US" altLang="en-US" sz="1200" smtClean="0"/>
              <a:pPr/>
              <a:t>10/26/2023</a:t>
            </a:fld>
            <a:endParaRPr lang="en-US" altLang="en-US" sz="1200"/>
          </a:p>
        </p:txBody>
      </p:sp>
      <p:sp>
        <p:nvSpPr>
          <p:cNvPr id="7173" name="Slide Number Placeholder 4">
            <a:extLst>
              <a:ext uri="{FF2B5EF4-FFF2-40B4-BE49-F238E27FC236}">
                <a16:creationId xmlns:a16="http://schemas.microsoft.com/office/drawing/2014/main" id="{A5D33C62-FAD7-7EA4-4925-055C51A4EE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A1BBDBC-F369-4AE7-AE30-455146577AC8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59D7CCFC-895E-2111-C438-FEDA324848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BA762E1-343A-4752-81C7-CB45A9B5CFB5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01E3A77-F4E4-9F29-D95F-5198E5FB8A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4F53095-80DA-7BB9-9A46-959607FE3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/>
              <a:t>Teresa sends out funding assessment on monthly basis, Geo Units can reconcile to their accounts.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334F07E-B5F7-9C15-8F66-A83F140659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8BB2FE0-4FC6-43F5-8ECB-A4BD68A6F470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89594043-5581-2D6C-C6F2-D20E5F150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1209F57-ACF9-DE1F-0438-F1B0F3230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00E1539-07A4-1F15-DF3C-BDDA48E127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A5C841E-2299-4703-B797-A6FCEACB1E9C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FE95D88-9285-1BB9-CAE4-7638534A7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FB8B261-7544-B1B4-BFC9-C2D24414C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79ADB76-E9D3-487E-DE99-DDE42E22A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7D34337-29F1-432F-A717-2D0FF3D757E5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92D111D-4478-EB7E-3F1D-ABF9FC42F7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B400BDE-62A2-902B-1EF4-29C948081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CABAB2A4-9BA4-89D6-2B60-C98575EED6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7B1F54-51E4-482D-8146-EB81AC939763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DE431A8-CF19-9D82-DE8C-75B8E4540C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ACBC7A79-1266-1049-F08B-F9FF35501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79279EB3-4A97-98F8-CF96-9DAF786590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12F7B1-DAAA-4BD0-A640-223E49BCC23F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ABC37467-3D5E-5485-39BF-34E29135D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3765F421-5D14-0D7B-7B03-70FED7D111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90CAEA03-9B0F-A8A1-1896-13D74B663B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E01D91A-E34A-4F9E-B351-D5E6DF0C16E0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197AAC7-F68D-533B-4713-0E0C4AAC4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E23258F-7D1B-99F5-F80E-1707F546A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C31274B-CF06-2ED2-17FC-F46706AD9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F140FA-5DFA-4587-8FEA-CCE3DD779393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94143CF-D814-51A8-4156-EF048453B6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854B91D-F01A-4544-11D8-AA0206984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4918118F-8148-288C-304F-7BBFF8A7B3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7165238-FF4B-439C-90BD-F28FE9EAB0D4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E0FA058-5AB1-6D54-F839-EF6628B69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D53B6BC-0FC6-C331-A585-23CDF91B8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9ACA8FA-0637-E481-91E9-8C9333EA69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633AC2E-31E8-40A0-927C-76C98AB01C68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9FE535F-A38D-C9B0-F691-B0759CA792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88C5443-0D45-5F20-57A5-7FC5BEF46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800"/>
              <a:t>Check with Teresa any changes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9BD57C5A-2819-6C8E-8BB9-6BA18C1E24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1F38448-A0E0-4705-9148-F3C17D73A4ED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3CC783D-B9B4-B028-6C92-B3E6DD7E95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2152F39-889F-5BE3-7CED-504CA4B28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0416862-10BC-E7D3-3266-5A8EC7B595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78B0353-3F78-487D-A838-5FB48D34F4B4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F1BAF9F-A187-A899-ED8A-AD36BFFAC6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E091644-65AB-013A-42BA-EB118CFBDD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3FCD0B9B-300C-5922-5479-93A82492F5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BFE324-B393-4555-9AAF-B44AE8ABEE81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987B217-CD0F-9EFC-EED4-1156E4DE60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2AFD8B8-E969-6026-F9A2-8A5542C98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ADFDF01-C9EA-1DC9-2DC4-FA90F8E5C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36F61EA-D8B1-4EB9-A09B-6BA61E14B136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D0A1215F-B4F5-57DF-A12D-5CFDDA9214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E8596F1-23D6-E959-4CC5-EFB6501676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6148FE78-98FF-02CC-EDCD-25D8637C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580D28F6-CDDF-6054-7601-965FB9CBA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857250"/>
            <a:ext cx="145732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B27FE61A-427D-A9CC-3D26-E3BB08EF5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857250"/>
            <a:ext cx="1944687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A2FA788A-1BB3-1803-7DC6-614CDEF7B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857250"/>
            <a:ext cx="236537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2FA987B5-7C44-0913-A55D-88B686E78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857250"/>
            <a:ext cx="19558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9E6C0D20-7F31-4B23-1437-A8646D6BEC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857250"/>
            <a:ext cx="1500188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8411A5DE-6A35-AF89-A3AD-9655A94F76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1626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id="{07A4E315-E096-0FB7-CEF4-3052E98F7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5981700"/>
            <a:ext cx="12160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819C0617-2118-AA46-5C94-37AFAC0E36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00"/>
            <a:ext cx="914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37527"/>
            <a:ext cx="7772400" cy="697310"/>
          </a:xfrm>
        </p:spPr>
        <p:txBody>
          <a:bodyPr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26913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0D02BC05-9F64-A962-3841-EA9B485D3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DA6A6-7114-4F1E-8287-B63C1CF808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72929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FCBB35D-119C-B92D-667D-0AA5B18D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6D49D53-5DF1-4CB4-98C7-BFC46259E6F5}" type="datetime1">
              <a:rPr lang="en-US"/>
              <a:pPr>
                <a:defRPr/>
              </a:pPr>
              <a:t>10/26/2023</a:t>
            </a:fld>
            <a:endParaRPr lang="en-US" dirty="0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C441535D-D292-3F2B-E690-CA7215701C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2525B-640C-4C0E-8E33-8C37D3470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71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5">
            <a:extLst>
              <a:ext uri="{FF2B5EF4-FFF2-40B4-BE49-F238E27FC236}">
                <a16:creationId xmlns:a16="http://schemas.microsoft.com/office/drawing/2014/main" id="{7EFCC072-E598-0467-45B8-7AD8637CCF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E1B43-83CF-4025-886F-435761E41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64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6"/>
            <a:ext cx="78867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8650" y="1106197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5">
            <a:extLst>
              <a:ext uri="{FF2B5EF4-FFF2-40B4-BE49-F238E27FC236}">
                <a16:creationId xmlns:a16="http://schemas.microsoft.com/office/drawing/2014/main" id="{C16E2BFE-0960-8FCE-8DAD-2C22427728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787CA-4877-44A7-A723-215BF9A73E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47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C67E0B8-720D-4532-6AEC-B9CD4CB8C0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555625"/>
            <a:ext cx="7886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Topic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8820005-CF03-C605-FC26-DC1FEE4D84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42875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9C08DDFC-86EE-E377-C238-1D4521E86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5763" y="6205538"/>
            <a:ext cx="4857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A1"/>
                </a:solidFill>
              </a:defRPr>
            </a:lvl1pPr>
          </a:lstStyle>
          <a:p>
            <a:pPr>
              <a:defRPr/>
            </a:pPr>
            <a:fld id="{EFC1E2CE-7319-4DA0-BEB2-07BA297F6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7">
            <a:extLst>
              <a:ext uri="{FF2B5EF4-FFF2-40B4-BE49-F238E27FC236}">
                <a16:creationId xmlns:a16="http://schemas.microsoft.com/office/drawing/2014/main" id="{FCE374F2-C676-F694-BFD4-1D7354AC9E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1626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>
            <a:extLst>
              <a:ext uri="{FF2B5EF4-FFF2-40B4-BE49-F238E27FC236}">
                <a16:creationId xmlns:a16="http://schemas.microsoft.com/office/drawing/2014/main" id="{60DD00DD-E93D-3E30-FD57-7240E9EDC3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5981700"/>
            <a:ext cx="12160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5D62CB8C-74E3-DBA4-439C-8A3757502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00"/>
            <a:ext cx="914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043" r:id="rId1"/>
    <p:sldLayoutId id="2147489044" r:id="rId2"/>
    <p:sldLayoutId id="2147489041" r:id="rId3"/>
    <p:sldLayoutId id="2147489042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66A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66A1"/>
        </a:buClr>
        <a:buFont typeface="LucidaGrande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LucidaGrande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6A1"/>
        </a:buClr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s.pandre@ieee.org" TargetMode="External"/><Relationship Id="rId3" Type="http://schemas.openxmlformats.org/officeDocument/2006/relationships/hyperlink" Target="mailto:finance-solutions@ieee.org" TargetMode="External"/><Relationship Id="rId7" Type="http://schemas.openxmlformats.org/officeDocument/2006/relationships/hyperlink" Target="mailto:v.li@ieee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.bolsch@ieee.org" TargetMode="External"/><Relationship Id="rId5" Type="http://schemas.openxmlformats.org/officeDocument/2006/relationships/hyperlink" Target="mailto:t.sacks@ieee.org" TargetMode="External"/><Relationship Id="rId4" Type="http://schemas.openxmlformats.org/officeDocument/2006/relationships/hyperlink" Target="mailto:l.r.keller@ieee.or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-elearning.org/CL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eee.org/communities/geographic-activities.html" TargetMode="External"/><Relationship Id="rId5" Type="http://schemas.openxmlformats.org/officeDocument/2006/relationships/hyperlink" Target="https://www.ieee.org/content/dam/ieee-org/ieee/web/org/financial-ops-manual.pdf" TargetMode="External"/><Relationship Id="rId4" Type="http://schemas.openxmlformats.org/officeDocument/2006/relationships/hyperlink" Target="https://www.ieee.org/polici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837C80B-161F-1709-0EEA-357B04560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67088"/>
            <a:ext cx="9277350" cy="841375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  MGA and Geo Unit Business Finances</a:t>
            </a:r>
            <a:endParaRPr lang="en-US" altLang="en-US" sz="4000">
              <a:solidFill>
                <a:schemeClr val="tx1"/>
              </a:solidFill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817DB06-3B14-08A4-D71A-8FF134829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25" y="4291013"/>
            <a:ext cx="8323263" cy="1411287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7E6E6"/>
              </a:buClr>
              <a:buSzPct val="80000"/>
              <a:buFont typeface="LucidaGrande" charset="0"/>
              <a:buNone/>
              <a:defRPr/>
            </a:pPr>
            <a:endParaRPr lang="en-US" sz="2200" kern="0" dirty="0">
              <a:solidFill>
                <a:prstClr val="black">
                  <a:lumMod val="50000"/>
                  <a:lumOff val="50000"/>
                </a:prstClr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7E6E6"/>
              </a:buClr>
              <a:buSzPct val="80000"/>
              <a:buFont typeface="LucidaGrande" charset="0"/>
              <a:buNone/>
              <a:defRPr/>
            </a:pPr>
            <a:r>
              <a:rPr lang="en-US" sz="3100" kern="0" dirty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-112" charset="-128"/>
                <a:cs typeface="ＭＳ Ｐゴシック" pitchFamily="-112" charset="-128"/>
              </a:rPr>
              <a:t>21 October 2023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7E6E6"/>
              </a:buClr>
              <a:buSzPct val="80000"/>
              <a:buFont typeface="LucidaGrande" charset="0"/>
              <a:buNone/>
              <a:defRPr/>
            </a:pPr>
            <a:endParaRPr lang="en-US" sz="3100" kern="0" dirty="0">
              <a:solidFill>
                <a:prstClr val="black">
                  <a:lumMod val="50000"/>
                  <a:lumOff val="50000"/>
                </a:prstClr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7E6E6"/>
              </a:buClr>
              <a:buSzPct val="80000"/>
              <a:buFont typeface="LucidaGrande" charset="0"/>
              <a:buNone/>
              <a:defRPr/>
            </a:pPr>
            <a:r>
              <a:rPr lang="en-US" sz="3100" kern="0" dirty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-112" charset="-128"/>
                <a:cs typeface="ＭＳ Ｐゴシック" pitchFamily="-112" charset="-128"/>
              </a:rPr>
              <a:t>Lori Keller – Senior Director, MGA Finance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7E6E6"/>
              </a:buClr>
              <a:buSzPct val="80000"/>
              <a:buFont typeface="LucidaGrande" charset="0"/>
              <a:buNone/>
              <a:defRPr/>
            </a:pPr>
            <a:r>
              <a:rPr lang="en-US" sz="3100" kern="0" dirty="0">
                <a:solidFill>
                  <a:prstClr val="black">
                    <a:lumMod val="50000"/>
                    <a:lumOff val="50000"/>
                  </a:prstClr>
                </a:solidFill>
                <a:ea typeface="ＭＳ Ｐゴシック" pitchFamily="-112" charset="-128"/>
                <a:cs typeface="ＭＳ Ｐゴシック" pitchFamily="-112" charset="-128"/>
              </a:rPr>
              <a:t>Teresa Sacks – Senior Manager, MGA Finance</a:t>
            </a:r>
          </a:p>
        </p:txBody>
      </p:sp>
      <p:sp>
        <p:nvSpPr>
          <p:cNvPr id="6148" name="TextBox 3">
            <a:extLst>
              <a:ext uri="{FF2B5EF4-FFF2-40B4-BE49-F238E27FC236}">
                <a16:creationId xmlns:a16="http://schemas.microsoft.com/office/drawing/2014/main" id="{101EB8A0-EA66-9A66-8BAA-E26D82BB3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6653213"/>
            <a:ext cx="151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IEEE Proprietary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99568C9-E0D3-A655-FEB3-66E843AA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11150"/>
            <a:ext cx="7772400" cy="67627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58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Source Examples of Incoming Funds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0817305-E8DB-A25C-881D-8184E5D8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25" y="903288"/>
            <a:ext cx="8710613" cy="5092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sz="2000" dirty="0">
              <a:ea typeface="MS PGothic" panose="020B0600070205080204" pitchFamily="34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Regions may have Section Support programs in place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Societies may have programs to support Section/Chapter activities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Workshops, Tutorials, Conferences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Other IEEE GEO Unit Programs: IEEE-USA, Life Members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External Sources (Industry support)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Contributions &amp; Region Assessments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Reserves and IEEE Spending Rules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2400" dirty="0">
              <a:ea typeface="MS PGothic" panose="020B0600070205080204" pitchFamily="34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2400" dirty="0">
              <a:ea typeface="MS PGothic" panose="020B0600070205080204" pitchFamily="34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/>
              <a:t>  </a:t>
            </a:r>
            <a:endParaRPr lang="en-US" altLang="en-US" dirty="0"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eaLnBrk="1" hangingPunct="1">
              <a:buFont typeface="Monotype Sorts"/>
              <a:buNone/>
              <a:defRPr/>
            </a:pPr>
            <a:endParaRPr lang="en-US" altLang="en-US" sz="2000" dirty="0">
              <a:solidFill>
                <a:schemeClr val="bg2"/>
              </a:solidFill>
              <a:ea typeface="MS PGothic" panose="020B0600070205080204" pitchFamily="34" charset="-128"/>
            </a:endParaRPr>
          </a:p>
        </p:txBody>
      </p:sp>
      <p:sp>
        <p:nvSpPr>
          <p:cNvPr id="17412" name="Slide Number Placeholder 1">
            <a:extLst>
              <a:ext uri="{FF2B5EF4-FFF2-40B4-BE49-F238E27FC236}">
                <a16:creationId xmlns:a16="http://schemas.microsoft.com/office/drawing/2014/main" id="{72A84A3E-A74A-7F27-9DED-C6D9357DA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F194B7D-B836-4A16-AAB9-F72625C265B1}" type="slidenum">
              <a:rPr lang="en-US" altLang="en-US" sz="10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5CB68419-0E3F-4AA9-D7B2-EA26BCA06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6653213"/>
            <a:ext cx="151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IEEE Proprietary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3D9E31A-3895-0005-3CC2-99771B60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11150"/>
            <a:ext cx="7772400" cy="67627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558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Uses of Funds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0DC33D2-58E8-0A52-372D-6B875FCED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50" y="903288"/>
            <a:ext cx="8777288" cy="5092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sz="2000" dirty="0">
              <a:ea typeface="MS PGothic" panose="020B0600070205080204" pitchFamily="34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Local events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Chapter Support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Student Branch Support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Affinity Group Support: PACE, WIE, YP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Life Members, Sections Congress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Scholarships, Grants, Awards, Distinguished Lecturers (see policy)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Publication and Advertising expense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Travel related to meetings and events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/>
              <a:t>  </a:t>
            </a:r>
            <a:endParaRPr lang="en-US" altLang="en-US" dirty="0"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eaLnBrk="1" hangingPunct="1">
              <a:buFont typeface="Monotype Sorts"/>
              <a:buNone/>
              <a:defRPr/>
            </a:pPr>
            <a:endParaRPr lang="en-US" altLang="en-US" sz="2000" dirty="0">
              <a:solidFill>
                <a:schemeClr val="bg2"/>
              </a:solidFill>
              <a:ea typeface="MS PGothic" panose="020B0600070205080204" pitchFamily="34" charset="-128"/>
            </a:endParaRPr>
          </a:p>
        </p:txBody>
      </p:sp>
      <p:sp>
        <p:nvSpPr>
          <p:cNvPr id="19460" name="Slide Number Placeholder 1">
            <a:extLst>
              <a:ext uri="{FF2B5EF4-FFF2-40B4-BE49-F238E27FC236}">
                <a16:creationId xmlns:a16="http://schemas.microsoft.com/office/drawing/2014/main" id="{943FC976-B146-86E3-7306-4BA72241A0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9A6D71E-4773-4056-85EA-B0FBBDBFF87A}" type="slidenum">
              <a:rPr lang="en-US" altLang="en-US" sz="10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A2ED29E4-24A2-6093-5C84-FEE292A68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6653213"/>
            <a:ext cx="151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IEEE Proprietary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A69E0CB-6B16-9034-1D0C-9D5173A7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11150"/>
            <a:ext cx="7772400" cy="6762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58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Region Allocations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F999487-95B9-CD4E-E1BB-97F6AA863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" y="903288"/>
            <a:ext cx="8967788" cy="5092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sz="2000" dirty="0">
              <a:ea typeface="MS PGothic" panose="020B0600070205080204" pitchFamily="34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Region Allocations: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ea typeface="MS PGothic" panose="020B0600070205080204" pitchFamily="34" charset="-128"/>
              </a:rPr>
              <a:t>2010 MGA Fin Com &amp; MGAB Approved a methodology for the 12% IEEE Bylaw &amp;	Policies dues allocation to distribute to Geo Units (re-approved in 2014)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ea typeface="MS PGothic" panose="020B0600070205080204" pitchFamily="34" charset="-128"/>
              </a:rPr>
              <a:t>12% of Dues distributed to Regions, Sections, Chapters &amp; Student Branches will receive a share based on financials, officer &amp; meeting reports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ea typeface="MS PGothic" panose="020B0600070205080204" pitchFamily="34" charset="-128"/>
              </a:rPr>
              <a:t>$3M to Geo Units and Branches and $1M to Regions (approximately)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ea typeface="MS PGothic" panose="020B0600070205080204" pitchFamily="34" charset="-128"/>
              </a:rPr>
              <a:t>Allocation Formula to regions (3 part)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ea typeface="MS PGothic" panose="020B0600070205080204" pitchFamily="34" charset="-128"/>
              </a:rPr>
              <a:t>Number of Members, Number of Active Sections, Travel Factor in R 7-10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ea typeface="MS PGothic" panose="020B0600070205080204" pitchFamily="34" charset="-128"/>
              </a:rPr>
              <a:t>Weighted &amp; used as a methodology to distribute to regions  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/>
              <a:t>  </a:t>
            </a:r>
            <a:endParaRPr lang="en-US" altLang="en-US" dirty="0"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eaLnBrk="1" hangingPunct="1">
              <a:buFont typeface="Monotype Sorts"/>
              <a:buNone/>
              <a:defRPr/>
            </a:pPr>
            <a:endParaRPr lang="en-US" altLang="en-US" sz="2000" dirty="0">
              <a:solidFill>
                <a:schemeClr val="bg2"/>
              </a:solidFill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1">
            <a:extLst>
              <a:ext uri="{FF2B5EF4-FFF2-40B4-BE49-F238E27FC236}">
                <a16:creationId xmlns:a16="http://schemas.microsoft.com/office/drawing/2014/main" id="{A24C2F4E-D944-9A38-BE60-E84CD8867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7A8C856-C7FB-403F-B219-9D8553147DEA}" type="slidenum">
              <a:rPr lang="en-US" altLang="en-US" sz="10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TextBox 4">
            <a:extLst>
              <a:ext uri="{FF2B5EF4-FFF2-40B4-BE49-F238E27FC236}">
                <a16:creationId xmlns:a16="http://schemas.microsoft.com/office/drawing/2014/main" id="{7C35C0F7-7771-52C3-C2AD-363FD55EF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6653213"/>
            <a:ext cx="151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IEEE Proprietary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1D8EC1B-3909-5AE3-01EE-6FFD75059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11150"/>
            <a:ext cx="7772400" cy="6762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58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Region Assessments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07B5132-BD21-0A23-3BE2-3AB80CEE0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903288"/>
            <a:ext cx="8748713" cy="5092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sz="2000" dirty="0">
              <a:ea typeface="MS PGothic" panose="020B0600070205080204" pitchFamily="34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Region Assessments (USD) -Increase request process attached: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+mj-lt"/>
                <a:ea typeface="MS PGothic" panose="020B0600070205080204" pitchFamily="34" charset="-128"/>
              </a:rPr>
              <a:t>R1, R5, R10:     $5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+mj-lt"/>
                <a:ea typeface="MS PGothic" panose="020B0600070205080204" pitchFamily="34" charset="-128"/>
              </a:rPr>
              <a:t>R2, R3:              $2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+mj-lt"/>
                <a:ea typeface="MS PGothic" panose="020B0600070205080204" pitchFamily="34" charset="-128"/>
              </a:rPr>
              <a:t>R4, R6:	      $3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Calibri Light" panose="020F0302020204030204" pitchFamily="34" charset="0"/>
                <a:ea typeface="MS PGothic" panose="020B0600070205080204" pitchFamily="34" charset="-128"/>
              </a:rPr>
              <a:t>R7:	    $19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Calibri Light" panose="020F0302020204030204" pitchFamily="34" charset="0"/>
                <a:ea typeface="MS PGothic" panose="020B0600070205080204" pitchFamily="34" charset="-128"/>
              </a:rPr>
              <a:t>R8:	    $13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Calibri Light" panose="020F0302020204030204" pitchFamily="34" charset="0"/>
                <a:ea typeface="MS PGothic" panose="020B0600070205080204" pitchFamily="34" charset="-128"/>
              </a:rPr>
              <a:t>R9: 	      $4</a:t>
            </a:r>
            <a:endParaRPr lang="en-US" altLang="en-US" sz="2000" dirty="0">
              <a:ea typeface="MS PGothic" panose="020B0600070205080204" pitchFamily="34" charset="-128"/>
            </a:endParaRPr>
          </a:p>
        </p:txBody>
      </p:sp>
      <p:sp>
        <p:nvSpPr>
          <p:cNvPr id="27652" name="Slide Number Placeholder 1">
            <a:extLst>
              <a:ext uri="{FF2B5EF4-FFF2-40B4-BE49-F238E27FC236}">
                <a16:creationId xmlns:a16="http://schemas.microsoft.com/office/drawing/2014/main" id="{BBE6E1B9-81DE-F586-7159-B5FD783EF3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D967EFAF-BAF5-4F13-8080-52D7A1F75BEB}" type="slidenum">
              <a:rPr lang="en-US" altLang="en-US" sz="10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F8B922-CFE2-0788-4F73-E334A14FEADC}"/>
              </a:ext>
            </a:extLst>
          </p:cNvPr>
          <p:cNvSpPr txBox="1"/>
          <p:nvPr/>
        </p:nvSpPr>
        <p:spPr>
          <a:xfrm>
            <a:off x="266700" y="4759325"/>
            <a:ext cx="878363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1.   No Assessments: Life Members, Students &amp; Graduate Students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en-US" sz="2000" dirty="0"/>
              <a:t>50% Assessment: Retired, Unemployed, Recent Grad, Min Income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en-US" sz="2000" dirty="0"/>
              <a:t>New Members between 1 Mar &amp; 15 Aug = 50% dues &amp; 50% assessment</a:t>
            </a:r>
          </a:p>
        </p:txBody>
      </p:sp>
      <p:sp>
        <p:nvSpPr>
          <p:cNvPr id="27654" name="TextBox 5">
            <a:extLst>
              <a:ext uri="{FF2B5EF4-FFF2-40B4-BE49-F238E27FC236}">
                <a16:creationId xmlns:a16="http://schemas.microsoft.com/office/drawing/2014/main" id="{426855FB-303A-6B29-2C72-0D7FDF2DB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6653213"/>
            <a:ext cx="151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IEEE Proprietary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BB2D9FC5-9BF8-E43A-7E60-4B2E8DDA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11150"/>
            <a:ext cx="8347075" cy="6762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58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Audit &amp; Compliance Process  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0E895CA-F781-2A2B-9A13-FC5CA395A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13" y="1031663"/>
            <a:ext cx="8632825" cy="4791075"/>
          </a:xfrm>
        </p:spPr>
        <p:txBody>
          <a:bodyPr/>
          <a:lstStyle/>
          <a:p>
            <a:pPr marL="342900" indent="-342900"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400" i="1" dirty="0">
                <a:solidFill>
                  <a:srgbClr val="000000"/>
                </a:solidFill>
                <a:cs typeface="Arial" charset="0"/>
              </a:rPr>
              <a:t>Conflict of Interest/Principles of Business Conduct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 form is due by Jan 31, Compliance Documents (including local bank account statements) are due by the last day of Feb, </a:t>
            </a:r>
            <a:r>
              <a:rPr lang="en-US" sz="2400" dirty="0">
                <a:cs typeface="Arial" pitchFamily="34" charset="0"/>
              </a:rPr>
              <a:t>Meeting and Officer Reports are due by March 15 </a:t>
            </a:r>
          </a:p>
          <a:p>
            <a:pPr marL="342900" indent="-342900"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cs typeface="Arial" pitchFamily="34" charset="0"/>
            </a:endParaRPr>
          </a:p>
          <a:p>
            <a:pPr marL="342900" indent="-342900"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itchFamily="34" charset="0"/>
              </a:rPr>
              <a:t>IEEE Policy and FOM require annual (internal or external) audit for GEO Units with ≥ $250K revenue, Regions and additional based on Internal Audit Judgmental Selection </a:t>
            </a:r>
          </a:p>
          <a:p>
            <a:pPr marL="800100" lvl="1" indent="-342900"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pitchFamily="34" charset="0"/>
              </a:rPr>
              <a:t>External audit firm must be pre-approved by Internal Audit Staff</a:t>
            </a:r>
          </a:p>
          <a:p>
            <a:pPr marL="800100" lvl="1" indent="-342900"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pitchFamily="34" charset="0"/>
              </a:rPr>
              <a:t>Other internal audits are performed annually -- Audits are recommended in cases of Leadership Transition</a:t>
            </a:r>
          </a:p>
          <a:p>
            <a:pPr marL="342900" indent="-342900"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cs typeface="Arial" pitchFamily="34" charset="0"/>
            </a:endParaRPr>
          </a:p>
          <a:p>
            <a:pPr marL="342900" indent="-342900"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itchFamily="34" charset="0"/>
              </a:rPr>
              <a:t>Bank Balances are confirmed independently by IEEE Audit Firm </a:t>
            </a:r>
          </a:p>
          <a:p>
            <a:pPr marL="342900" indent="-342900"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cs typeface="Arial" pitchFamily="34" charset="0"/>
            </a:endParaRPr>
          </a:p>
          <a:p>
            <a:pPr marL="342900" indent="-342900"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pitchFamily="34" charset="0"/>
              </a:rPr>
              <a:t>Controls over cash have been improved &amp; audits are rated based on findings (see Internal Audit Team here today) 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/>
              <a:t>  </a:t>
            </a:r>
            <a:endParaRPr lang="en-US" altLang="en-US" dirty="0"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eaLnBrk="1" hangingPunct="1">
              <a:buFont typeface="Monotype Sorts"/>
              <a:buNone/>
              <a:defRPr/>
            </a:pPr>
            <a:endParaRPr lang="en-US" altLang="en-US" sz="2000" dirty="0">
              <a:solidFill>
                <a:schemeClr val="bg2"/>
              </a:solidFill>
              <a:ea typeface="MS PGothic" panose="020B0600070205080204" pitchFamily="34" charset="-128"/>
            </a:endParaRP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32F31385-7928-33FC-1793-7D01A6D579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1ADD118E-486D-4A82-A620-89E4A34B4574}" type="slidenum">
              <a:rPr lang="en-US" altLang="en-US" sz="10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9701" name="TextBox 4">
            <a:extLst>
              <a:ext uri="{FF2B5EF4-FFF2-40B4-BE49-F238E27FC236}">
                <a16:creationId xmlns:a16="http://schemas.microsoft.com/office/drawing/2014/main" id="{256F61CA-36C8-5911-C492-35FE79EC0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6653213"/>
            <a:ext cx="151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IEEE Proprietary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D1FBC43-42A7-7A2D-BD0B-A575F61BD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11150"/>
            <a:ext cx="8347075" cy="6762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58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Financial Best Practices   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A05E362-D80F-78B9-C603-C8FF5523C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8" y="1101725"/>
            <a:ext cx="8699500" cy="5267325"/>
          </a:xfrm>
        </p:spPr>
        <p:txBody>
          <a:bodyPr/>
          <a:lstStyle/>
          <a:p>
            <a:pPr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GEO Units should comply with the yearly financial reporting schedule. </a:t>
            </a:r>
          </a:p>
          <a:p>
            <a:pPr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Section Chair &amp; Treasurer should periodically review the original monthly statements of account &amp; compare them to recent financial report in NextGen</a:t>
            </a:r>
          </a:p>
          <a:p>
            <a:pPr lvl="1"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It is recommended that Treasurers review account activity and tag transactions each month</a:t>
            </a:r>
          </a:p>
          <a:p>
            <a:pPr lvl="1"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Good practice for all GEO unit leaders to review account activity </a:t>
            </a:r>
          </a:p>
          <a:p>
            <a:pPr marL="457200" lvl="1" indent="0" defTabSz="811213">
              <a:spcBef>
                <a:spcPct val="0"/>
              </a:spcBef>
              <a:buClr>
                <a:schemeClr val="tx2"/>
              </a:buClr>
              <a:buNone/>
            </a:pPr>
            <a:endParaRPr lang="en-US" altLang="en-US" sz="1500" dirty="0"/>
          </a:p>
          <a:p>
            <a:pPr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A periodic review with Executive Committee should be standard procedure</a:t>
            </a:r>
          </a:p>
          <a:p>
            <a:pPr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More than one person should oversee financial records</a:t>
            </a:r>
          </a:p>
          <a:p>
            <a:pPr defTabSz="811213" eaLnBrk="1" hangingPunct="1">
              <a:buFont typeface="Monotype Sorts"/>
              <a:buNone/>
            </a:pPr>
            <a:endParaRPr lang="en-US" altLang="en-US" sz="2000" dirty="0">
              <a:solidFill>
                <a:schemeClr val="bg2"/>
              </a:solidFill>
              <a:ea typeface="MS PGothic" panose="020B0600070205080204" pitchFamily="34" charset="-128"/>
            </a:endParaRPr>
          </a:p>
        </p:txBody>
      </p:sp>
      <p:sp>
        <p:nvSpPr>
          <p:cNvPr id="31748" name="Slide Number Placeholder 1">
            <a:extLst>
              <a:ext uri="{FF2B5EF4-FFF2-40B4-BE49-F238E27FC236}">
                <a16:creationId xmlns:a16="http://schemas.microsoft.com/office/drawing/2014/main" id="{B01BF875-3E89-3488-AC04-C7B03B11E7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FE5ED092-9CDD-4947-BA21-1DCBFB2EA8EF}" type="slidenum">
              <a:rPr lang="en-US" altLang="en-US" sz="10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1749" name="TextBox 4">
            <a:extLst>
              <a:ext uri="{FF2B5EF4-FFF2-40B4-BE49-F238E27FC236}">
                <a16:creationId xmlns:a16="http://schemas.microsoft.com/office/drawing/2014/main" id="{FB4FE7C0-8DDF-CA4E-3915-EB47EAC9B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6653213"/>
            <a:ext cx="151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IEEE Proprietary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FECF1EF-BF10-3EE8-B947-E07E79EE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11150"/>
            <a:ext cx="8347075" cy="6762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58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Financial Best Practices  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0C93D35-7508-11B7-0E89-6243B8B20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8" y="1101725"/>
            <a:ext cx="8699500" cy="5267325"/>
          </a:xfrm>
        </p:spPr>
        <p:txBody>
          <a:bodyPr/>
          <a:lstStyle/>
          <a:p>
            <a:pPr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A new bank account (CB or Local Bank Account) should be established for any conference activity and closed when the conference has commenced</a:t>
            </a:r>
          </a:p>
          <a:p>
            <a:pPr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altLang="en-US" sz="1000" dirty="0"/>
          </a:p>
          <a:p>
            <a:pPr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Conferences should be registered in ICX (contact the MCE Team for assistance)</a:t>
            </a:r>
          </a:p>
          <a:p>
            <a:pPr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altLang="en-US" sz="1000" dirty="0"/>
          </a:p>
          <a:p>
            <a:pPr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Avoid writing and signing a check to yourself/close relation </a:t>
            </a:r>
          </a:p>
          <a:p>
            <a:pPr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altLang="en-US" sz="1000" dirty="0"/>
          </a:p>
          <a:p>
            <a:pPr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Demand and keep (itemized) receipts for all purchases</a:t>
            </a:r>
          </a:p>
          <a:p>
            <a:pPr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US" altLang="en-US" sz="1000" dirty="0"/>
          </a:p>
          <a:p>
            <a:pPr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Contracts equal to or greater than $25K should be reviewed by the IEEE Legal &amp; Compliance team through the NextGen Contract System (CMS)</a:t>
            </a:r>
          </a:p>
          <a:p>
            <a:pPr lvl="1"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For assistance with a conference or even contract, please contact </a:t>
            </a:r>
          </a:p>
          <a:p>
            <a:pPr marL="457200" lvl="1" indent="0" defTabSz="811213">
              <a:spcBef>
                <a:spcPct val="0"/>
              </a:spcBef>
              <a:buClr>
                <a:schemeClr val="tx2"/>
              </a:buClr>
              <a:buFont typeface="LucidaGrande"/>
              <a:buNone/>
              <a:defRPr/>
            </a:pPr>
            <a:r>
              <a:rPr lang="en-US" altLang="en-US" sz="2000" dirty="0"/>
              <a:t>    MCE Conference Contracts at conference-contracts@ieee.org</a:t>
            </a:r>
          </a:p>
          <a:p>
            <a:pPr lvl="1"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For any questions about the CMS system, please contact the MGA Finance Team at finance-solutions@ieee.org</a:t>
            </a:r>
          </a:p>
          <a:p>
            <a:pPr marL="0" indent="0" defTabSz="811213">
              <a:spcBef>
                <a:spcPct val="0"/>
              </a:spcBef>
              <a:buClr>
                <a:schemeClr val="tx2"/>
              </a:buClr>
              <a:buFontTx/>
              <a:buNone/>
              <a:defRPr/>
            </a:pPr>
            <a:endParaRPr lang="en-US" altLang="en-US" dirty="0"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eaLnBrk="1" hangingPunct="1">
              <a:buFont typeface="Monotype Sorts"/>
              <a:buNone/>
              <a:defRPr/>
            </a:pPr>
            <a:endParaRPr lang="en-US" altLang="en-US" sz="2000" dirty="0">
              <a:solidFill>
                <a:schemeClr val="bg2"/>
              </a:solidFill>
              <a:ea typeface="MS PGothic" panose="020B0600070205080204" pitchFamily="34" charset="-128"/>
            </a:endParaRPr>
          </a:p>
        </p:txBody>
      </p:sp>
      <p:sp>
        <p:nvSpPr>
          <p:cNvPr id="33796" name="Slide Number Placeholder 1">
            <a:extLst>
              <a:ext uri="{FF2B5EF4-FFF2-40B4-BE49-F238E27FC236}">
                <a16:creationId xmlns:a16="http://schemas.microsoft.com/office/drawing/2014/main" id="{6DE006C5-A169-E7FC-3331-52678A2CA7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30AF11F-D3F4-45A4-B000-29F9AC9EADB7}" type="slidenum">
              <a:rPr lang="en-US" altLang="en-US" sz="10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TextBox 4">
            <a:extLst>
              <a:ext uri="{FF2B5EF4-FFF2-40B4-BE49-F238E27FC236}">
                <a16:creationId xmlns:a16="http://schemas.microsoft.com/office/drawing/2014/main" id="{4FDAC982-2B78-15DA-054D-162032D73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6653213"/>
            <a:ext cx="151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IEEE Proprietary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AAACF88-32B4-2E5B-6973-10E109C6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63" y="546100"/>
            <a:ext cx="8651875" cy="601663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MGA Finance – Contact Information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1E094E6-DD78-B035-3CAF-364C586AD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473316"/>
            <a:ext cx="8599487" cy="4269561"/>
          </a:xfrm>
        </p:spPr>
        <p:txBody>
          <a:bodyPr/>
          <a:lstStyle/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r>
              <a:rPr lang="en-US" altLang="en-US" dirty="0"/>
              <a:t>Geo Unit Support – MGA Finance Email Alias </a:t>
            </a:r>
            <a:r>
              <a:rPr lang="en-US" altLang="en-US" dirty="0">
                <a:solidFill>
                  <a:srgbClr val="0070C0"/>
                </a:solidFill>
                <a:hlinkClick r:id="rId3"/>
              </a:rPr>
              <a:t>finance-solutions@ieee.org</a:t>
            </a:r>
            <a:endParaRPr lang="en-US" altLang="en-US" dirty="0">
              <a:solidFill>
                <a:srgbClr val="0070C0"/>
              </a:solidFill>
            </a:endParaRPr>
          </a:p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r>
              <a:rPr lang="en-US" altLang="en-US" sz="2400" dirty="0"/>
              <a:t>Lori Keller (732) 562-3801  </a:t>
            </a:r>
            <a:r>
              <a:rPr lang="en-US" altLang="en-US" sz="2400" dirty="0">
                <a:hlinkClick r:id="rId4"/>
              </a:rPr>
              <a:t>l.r.keller@ieee.org</a:t>
            </a:r>
            <a:endParaRPr lang="en-US" altLang="en-US" sz="2400" dirty="0"/>
          </a:p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r>
              <a:rPr lang="en-US" altLang="en-US" sz="2400" dirty="0"/>
              <a:t>Teresa Sacks (732) 562-3962  </a:t>
            </a:r>
            <a:r>
              <a:rPr lang="en-US" altLang="en-US" sz="2400" u="sng" dirty="0">
                <a:solidFill>
                  <a:schemeClr val="accent1"/>
                </a:solidFill>
                <a:hlinkClick r:id="rId5"/>
              </a:rPr>
              <a:t>t</a:t>
            </a:r>
            <a:r>
              <a:rPr lang="en-US" altLang="en-US" sz="2400" dirty="0">
                <a:hlinkClick r:id="rId5"/>
              </a:rPr>
              <a:t>.sacks@ieee.org</a:t>
            </a:r>
            <a:r>
              <a:rPr lang="en-US" altLang="en-US" sz="2400" dirty="0"/>
              <a:t> </a:t>
            </a:r>
          </a:p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r>
              <a:rPr lang="en-US" altLang="en-US" sz="2400" dirty="0"/>
              <a:t>Lauren </a:t>
            </a:r>
            <a:r>
              <a:rPr lang="en-US" altLang="en-US" sz="2400" dirty="0" err="1"/>
              <a:t>Jesch</a:t>
            </a:r>
            <a:r>
              <a:rPr lang="en-US" altLang="en-US" sz="2400" dirty="0"/>
              <a:t> (732) 562-5321  </a:t>
            </a:r>
            <a:r>
              <a:rPr lang="en-US" altLang="en-US" sz="2400" u="sng" dirty="0">
                <a:solidFill>
                  <a:srgbClr val="0070C0"/>
                </a:solidFill>
              </a:rPr>
              <a:t>l.jesch</a:t>
            </a:r>
            <a:r>
              <a:rPr lang="en-US" altLang="en-US" sz="2400" dirty="0">
                <a:hlinkClick r:id="rId6"/>
              </a:rPr>
              <a:t>@ieee.org</a:t>
            </a:r>
            <a:endParaRPr lang="en-US" altLang="en-US" sz="2000" dirty="0">
              <a:solidFill>
                <a:srgbClr val="005582"/>
              </a:solidFill>
            </a:endParaRPr>
          </a:p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r>
              <a:rPr lang="en-US" altLang="en-US" sz="2400" dirty="0"/>
              <a:t>Vicky Li (732) 562-5596    </a:t>
            </a:r>
            <a:r>
              <a:rPr lang="en-US" altLang="en-US" sz="2400" dirty="0">
                <a:hlinkClick r:id="rId7"/>
              </a:rPr>
              <a:t>v.li@ieee.org</a:t>
            </a:r>
            <a:endParaRPr lang="en-US" altLang="en-US" sz="2400" dirty="0"/>
          </a:p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r>
              <a:rPr lang="en-US" altLang="en-US" sz="2400" dirty="0" err="1"/>
              <a:t>Shravana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Pandre</a:t>
            </a: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rgbClr val="222222"/>
                </a:solidFill>
              </a:rPr>
              <a:t>080 49 444394 </a:t>
            </a:r>
            <a:r>
              <a:rPr lang="en-US" altLang="en-US" sz="2400" dirty="0"/>
              <a:t>  </a:t>
            </a:r>
            <a:r>
              <a:rPr lang="en-US" altLang="en-US" sz="2400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s.p</a:t>
            </a:r>
            <a:r>
              <a:rPr lang="en-US" altLang="en-US" sz="2400" dirty="0">
                <a:solidFill>
                  <a:srgbClr val="00558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en-US" altLang="en-US" sz="2400" dirty="0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re@ieee.org</a:t>
            </a:r>
            <a:endParaRPr lang="en-US" altLang="en-US" sz="2400" dirty="0">
              <a:solidFill>
                <a:srgbClr val="005582"/>
              </a:solidFill>
            </a:endParaRPr>
          </a:p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r>
              <a:rPr lang="en-US" altLang="en-US" sz="2400" dirty="0"/>
              <a:t>Debbie </a:t>
            </a:r>
            <a:r>
              <a:rPr lang="en-US" altLang="en-US" sz="2400" dirty="0" err="1"/>
              <a:t>Coto</a:t>
            </a:r>
            <a:r>
              <a:rPr lang="en-US" altLang="en-US" sz="2400" dirty="0"/>
              <a:t> (732) 562-2662  </a:t>
            </a:r>
            <a:r>
              <a:rPr lang="en-US" altLang="en-US" sz="2400" u="sng" dirty="0">
                <a:solidFill>
                  <a:schemeClr val="accent1"/>
                </a:solidFill>
                <a:hlinkClick r:id="rId6"/>
              </a:rPr>
              <a:t>d.coto@ieee.org</a:t>
            </a:r>
            <a:endParaRPr lang="en-US" altLang="en-US" sz="2400" u="sng" dirty="0">
              <a:solidFill>
                <a:schemeClr val="accent1"/>
              </a:solidFill>
            </a:endParaRPr>
          </a:p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endParaRPr lang="en-US" altLang="en-US" sz="2400" dirty="0">
              <a:solidFill>
                <a:srgbClr val="005582"/>
              </a:solidFill>
            </a:endParaRPr>
          </a:p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endParaRPr lang="en-US" altLang="en-US" sz="2400" dirty="0"/>
          </a:p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endParaRPr lang="en-US" altLang="en-US" sz="2400" dirty="0"/>
          </a:p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endParaRPr lang="en-US" altLang="en-US" sz="2400" dirty="0"/>
          </a:p>
          <a:p>
            <a:pPr marL="90488" eaLnBrk="1" hangingPunct="1">
              <a:lnSpc>
                <a:spcPct val="150000"/>
              </a:lnSpc>
              <a:spcBef>
                <a:spcPct val="0"/>
              </a:spcBef>
              <a:buSzPct val="125000"/>
              <a:buFontTx/>
              <a:buNone/>
            </a:pPr>
            <a:endParaRPr lang="en-US" altLang="en-US" sz="2400" dirty="0"/>
          </a:p>
        </p:txBody>
      </p:sp>
      <p:sp>
        <p:nvSpPr>
          <p:cNvPr id="35844" name="Slide Number Placeholder 1">
            <a:extLst>
              <a:ext uri="{FF2B5EF4-FFF2-40B4-BE49-F238E27FC236}">
                <a16:creationId xmlns:a16="http://schemas.microsoft.com/office/drawing/2014/main" id="{2CFEBEEC-0DEF-E15B-4B0E-4C7478979B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4BDC129-F3C4-42A1-B434-E09205F4D091}" type="slidenum">
              <a:rPr lang="en-US" altLang="en-US" sz="10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TextBox 5">
            <a:extLst>
              <a:ext uri="{FF2B5EF4-FFF2-40B4-BE49-F238E27FC236}">
                <a16:creationId xmlns:a16="http://schemas.microsoft.com/office/drawing/2014/main" id="{990D773C-20A2-B8DC-E761-715152038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6653213"/>
            <a:ext cx="151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IEEE Proprietary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4425C26-B2B2-4891-C5B8-E7CF426C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63" y="301625"/>
            <a:ext cx="8651875" cy="758825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Appendix – Links for Assistance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5A3A906-2892-0243-557F-B749895F6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3" y="1371600"/>
            <a:ext cx="8594725" cy="474821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Center for Leadership Excellence</a:t>
            </a:r>
          </a:p>
          <a:p>
            <a:pPr marL="228600" lvl="1" indent="0">
              <a:lnSpc>
                <a:spcPct val="80000"/>
              </a:lnSpc>
              <a:buClr>
                <a:schemeClr val="tx2"/>
              </a:buClr>
              <a:buFont typeface="LucidaGrande" panose="020B0600040502020204" pitchFamily="34" charset="0"/>
              <a:buNone/>
              <a:defRPr/>
            </a:pPr>
            <a:r>
              <a:rPr lang="en-US" altLang="en-US" sz="2400" dirty="0">
                <a:cs typeface="Arial" panose="020B0604020202020204" pitchFamily="34" charset="0"/>
                <a:hlinkClick r:id="rId3"/>
              </a:rPr>
              <a:t>https://ieee-elearning.org/CLE/</a:t>
            </a:r>
            <a:endParaRPr lang="en-US" altLang="en-US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IEEE Governing Documents</a:t>
            </a:r>
          </a:p>
          <a:p>
            <a:pPr marL="228600" lvl="1" indent="0">
              <a:lnSpc>
                <a:spcPct val="80000"/>
              </a:lnSpc>
              <a:buClr>
                <a:schemeClr val="tx2"/>
              </a:buClr>
              <a:buFont typeface="LucidaGrande" panose="020B0600040502020204" pitchFamily="34" charset="0"/>
              <a:buNone/>
              <a:defRPr/>
            </a:pPr>
            <a:r>
              <a:rPr lang="en-US" altLang="en-US" sz="2400" dirty="0">
                <a:cs typeface="Arial" panose="020B0604020202020204" pitchFamily="34" charset="0"/>
                <a:hlinkClick r:id="rId4"/>
              </a:rPr>
              <a:t>https://www.ieee.org/policies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marL="228600" lvl="1" indent="0">
              <a:lnSpc>
                <a:spcPct val="80000"/>
              </a:lnSpc>
              <a:buClr>
                <a:schemeClr val="tx2"/>
              </a:buClr>
              <a:buFont typeface="LucidaGrande" panose="020B0600040502020204" pitchFamily="34" charset="0"/>
              <a:buNone/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Sections 11 and 16 of the Policies, and the Bylaws should be reviewed by Chairs &amp; Treasurers</a:t>
            </a:r>
          </a:p>
          <a:p>
            <a:pPr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IEEE Financial Operations Manual </a:t>
            </a:r>
            <a:r>
              <a:rPr lang="en-US" altLang="en-US" sz="2400" dirty="0">
                <a:cs typeface="Arial" panose="020B0604020202020204" pitchFamily="34" charset="0"/>
                <a:hlinkClick r:id="rId5"/>
              </a:rPr>
              <a:t>https://www.ieee.org/content/dam/ieee-       org/ieee/web/org/financial-ops-manual.pdf</a:t>
            </a:r>
            <a:endParaRPr lang="en-US" altLang="en-US" sz="24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rgbClr val="44546A"/>
              </a:buClr>
              <a:defRPr/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MGA Homepage</a:t>
            </a:r>
          </a:p>
          <a:p>
            <a:pPr marL="0" indent="0">
              <a:lnSpc>
                <a:spcPct val="80000"/>
              </a:lnSpc>
              <a:buClr>
                <a:srgbClr val="44546A"/>
              </a:buClr>
              <a:buFontTx/>
              <a:buNone/>
              <a:defRPr/>
            </a:pPr>
            <a:r>
              <a:rPr lang="en-US" altLang="en-US" sz="2400" dirty="0">
                <a:cs typeface="Arial" panose="020B0604020202020204" pitchFamily="34" charset="0"/>
                <a:hlinkClick r:id="rId6"/>
              </a:rPr>
              <a:t>https://www.ieee.org/communities/geographic-activities.html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altLang="en-US" sz="1800" dirty="0">
              <a:cs typeface="Arial" panose="020B0604020202020204" pitchFamily="34" charset="0"/>
            </a:endParaRPr>
          </a:p>
        </p:txBody>
      </p:sp>
      <p:sp>
        <p:nvSpPr>
          <p:cNvPr id="37892" name="Slide Number Placeholder 1">
            <a:extLst>
              <a:ext uri="{FF2B5EF4-FFF2-40B4-BE49-F238E27FC236}">
                <a16:creationId xmlns:a16="http://schemas.microsoft.com/office/drawing/2014/main" id="{FAFC4577-7320-182F-9B9F-BA26909F77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AD061CC-E666-4EF8-8C5E-A36E7F0D8D2A}" type="slidenum">
              <a:rPr lang="en-US" altLang="en-US" sz="10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7893" name="TextBox 4">
            <a:extLst>
              <a:ext uri="{FF2B5EF4-FFF2-40B4-BE49-F238E27FC236}">
                <a16:creationId xmlns:a16="http://schemas.microsoft.com/office/drawing/2014/main" id="{0D28EBE8-8D03-CE50-360F-294B56AFE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6653213"/>
            <a:ext cx="151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IEEE Proprietary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7A33156-776E-50DE-B555-00320B84A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93700"/>
            <a:ext cx="7772400" cy="48895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58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Agenda Topics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422F863-242D-4AC6-57C8-2FD9FB887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3" y="709613"/>
            <a:ext cx="8337550" cy="5495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>
              <a:ea typeface="MS PGothic" panose="020B0600070205080204" pitchFamily="34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>
                <a:ea typeface="MS PGothic" panose="020B0600070205080204" pitchFamily="34" charset="-128"/>
              </a:rPr>
              <a:t>Flow of Funds to Geo Units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>
                <a:ea typeface="MS PGothic" panose="020B0600070205080204" pitchFamily="34" charset="-128"/>
              </a:rPr>
              <a:t>Allocation Model - MGA to EA &amp; Spectrum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>
                <a:ea typeface="MS PGothic" panose="020B0600070205080204" pitchFamily="34" charset="-128"/>
              </a:rPr>
              <a:t>Geo Unit Reserves and Spending Rules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>
                <a:ea typeface="MS PGothic" panose="020B0600070205080204" pitchFamily="34" charset="-128"/>
              </a:rPr>
              <a:t>Surplus Process for MGA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>
                <a:ea typeface="MS PGothic" panose="020B0600070205080204" pitchFamily="34" charset="-128"/>
              </a:rPr>
              <a:t>Regions &amp; Sections Source &amp; Use of Funds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>
                <a:ea typeface="MS PGothic" panose="020B0600070205080204" pitchFamily="34" charset="-128"/>
              </a:rPr>
              <a:t>Collaboration and Key Treasurer Deliverables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>
                <a:ea typeface="MS PGothic" panose="020B0600070205080204" pitchFamily="34" charset="-128"/>
              </a:rPr>
              <a:t>Region Allocations, Section Rebates and Region Assessments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>
                <a:ea typeface="MS PGothic" panose="020B0600070205080204" pitchFamily="34" charset="-128"/>
              </a:rPr>
              <a:t>Compliance, Internal Audit Overview, Best Practices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>
                <a:ea typeface="MS PGothic" panose="020B0600070205080204" pitchFamily="34" charset="-128"/>
              </a:rPr>
              <a:t>Questions and Staff Contacts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altLang="en-US">
                <a:ea typeface="MS PGothic" panose="020B0600070205080204" pitchFamily="34" charset="-128"/>
              </a:rPr>
              <a:t>Appendix</a:t>
            </a:r>
          </a:p>
        </p:txBody>
      </p:sp>
      <p:sp>
        <p:nvSpPr>
          <p:cNvPr id="8196" name="Slide Number Placeholder 1">
            <a:extLst>
              <a:ext uri="{FF2B5EF4-FFF2-40B4-BE49-F238E27FC236}">
                <a16:creationId xmlns:a16="http://schemas.microsoft.com/office/drawing/2014/main" id="{C832735C-852C-C1AB-B21A-7830E85F1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F440D2E-9AEC-4E93-A809-335686CED4A4}" type="slidenum">
              <a:rPr lang="en-US" altLang="en-US" sz="10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41014471-C8EC-17C7-3DCC-C049D1475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6653213"/>
            <a:ext cx="151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IEEE Proprietary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06C3AEA-AD6D-E167-D115-A8DC206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544513"/>
            <a:ext cx="7772400" cy="59055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58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Flow of Funds 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DE70FA79-291A-C0E5-F3AF-93772D474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" y="1135063"/>
            <a:ext cx="8940800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sz="2000" dirty="0">
              <a:ea typeface="MS PGothic" panose="020B0600070205080204" pitchFamily="34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1600" dirty="0">
              <a:solidFill>
                <a:schemeClr val="bg2"/>
              </a:solidFill>
              <a:ea typeface="MS PGothic" panose="020B0600070205080204" pitchFamily="34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2400" dirty="0">
              <a:ea typeface="MS PGothic" panose="020B0600070205080204" pitchFamily="34" charset="-128"/>
            </a:endParaRPr>
          </a:p>
        </p:txBody>
      </p:sp>
      <p:sp>
        <p:nvSpPr>
          <p:cNvPr id="10244" name="Slide Number Placeholder 1">
            <a:extLst>
              <a:ext uri="{FF2B5EF4-FFF2-40B4-BE49-F238E27FC236}">
                <a16:creationId xmlns:a16="http://schemas.microsoft.com/office/drawing/2014/main" id="{ED1CABBB-4D10-68F4-1107-D4B5FCF635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12361EA-61CD-4ED3-95EA-E206229812FE}" type="slidenum">
              <a:rPr lang="en-US" altLang="en-US" sz="10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0245" name="Picture 1">
            <a:extLst>
              <a:ext uri="{FF2B5EF4-FFF2-40B4-BE49-F238E27FC236}">
                <a16:creationId xmlns:a16="http://schemas.microsoft.com/office/drawing/2014/main" id="{791A3F30-3546-C037-72A7-33004A9B5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135063"/>
            <a:ext cx="708977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>
            <a:extLst>
              <a:ext uri="{FF2B5EF4-FFF2-40B4-BE49-F238E27FC236}">
                <a16:creationId xmlns:a16="http://schemas.microsoft.com/office/drawing/2014/main" id="{8EB419C3-517E-6C91-C578-9CCE1AEC8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546350"/>
            <a:ext cx="708977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>
            <a:extLst>
              <a:ext uri="{FF2B5EF4-FFF2-40B4-BE49-F238E27FC236}">
                <a16:creationId xmlns:a16="http://schemas.microsoft.com/office/drawing/2014/main" id="{2D5CBEED-44FD-04FE-E4E9-1E6DE0935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3990975"/>
            <a:ext cx="708977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>
            <a:extLst>
              <a:ext uri="{FF2B5EF4-FFF2-40B4-BE49-F238E27FC236}">
                <a16:creationId xmlns:a16="http://schemas.microsoft.com/office/drawing/2014/main" id="{E1E04F85-E034-A951-7A2F-0919C61F23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2112963"/>
            <a:ext cx="86042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>
            <a:extLst>
              <a:ext uri="{FF2B5EF4-FFF2-40B4-BE49-F238E27FC236}">
                <a16:creationId xmlns:a16="http://schemas.microsoft.com/office/drawing/2014/main" id="{94D274F7-695D-5D5F-2AFD-2507300DA8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689350"/>
            <a:ext cx="963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9">
            <a:extLst>
              <a:ext uri="{FF2B5EF4-FFF2-40B4-BE49-F238E27FC236}">
                <a16:creationId xmlns:a16="http://schemas.microsoft.com/office/drawing/2014/main" id="{9FC1C858-2DD2-A96F-BF67-8C21C24CB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6653213"/>
            <a:ext cx="151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IEEE Proprietary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EA36A4D-4280-DBE9-CEDD-B31BA60688B8}"/>
              </a:ext>
            </a:extLst>
          </p:cNvPr>
          <p:cNvSpPr/>
          <p:nvPr/>
        </p:nvSpPr>
        <p:spPr>
          <a:xfrm>
            <a:off x="3594100" y="2540000"/>
            <a:ext cx="5483225" cy="2319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DA8F6993-6241-B995-CD1C-9042D8ED1FA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40C3268-90F1-479A-A27F-35CB759E2516}" type="slidenum">
              <a:rPr lang="en-US" altLang="en-US" sz="1200" smtClean="0">
                <a:solidFill>
                  <a:srgbClr val="0066A1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200">
              <a:solidFill>
                <a:srgbClr val="0066A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Title 1">
            <a:extLst>
              <a:ext uri="{FF2B5EF4-FFF2-40B4-BE49-F238E27FC236}">
                <a16:creationId xmlns:a16="http://schemas.microsoft.com/office/drawing/2014/main" id="{487A886E-09B1-DF16-F200-141542ADA2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8450" y="493713"/>
            <a:ext cx="8547100" cy="415925"/>
          </a:xfrm>
        </p:spPr>
        <p:txBody>
          <a:bodyPr/>
          <a:lstStyle/>
          <a:p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MGA 2023 Member Dues Distribution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2985622-23C3-FDD6-1C82-A6A30462A082}"/>
              </a:ext>
            </a:extLst>
          </p:cNvPr>
          <p:cNvSpPr/>
          <p:nvPr/>
        </p:nvSpPr>
        <p:spPr>
          <a:xfrm>
            <a:off x="2057400" y="1579563"/>
            <a:ext cx="1379538" cy="104933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/>
              <a:t>Member Dues $31.3M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452462-AD2A-8646-9147-78FDB79A738A}"/>
              </a:ext>
            </a:extLst>
          </p:cNvPr>
          <p:cNvSpPr/>
          <p:nvPr/>
        </p:nvSpPr>
        <p:spPr>
          <a:xfrm>
            <a:off x="5345113" y="1209675"/>
            <a:ext cx="1377950" cy="10493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b="1" dirty="0"/>
              <a:t>Net Conference Proceedings &amp; Other Revenue</a:t>
            </a:r>
          </a:p>
          <a:p>
            <a:pPr algn="ctr">
              <a:defRPr/>
            </a:pPr>
            <a:r>
              <a:rPr lang="en-US" sz="1000" b="1" dirty="0"/>
              <a:t>$25.1M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C94D60-E355-A379-9E90-CE283BA2D689}"/>
              </a:ext>
            </a:extLst>
          </p:cNvPr>
          <p:cNvSpPr/>
          <p:nvPr/>
        </p:nvSpPr>
        <p:spPr>
          <a:xfrm>
            <a:off x="685800" y="3279775"/>
            <a:ext cx="941388" cy="46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/>
              <a:t>EA $5.2M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50F760-0D83-CEBF-39A8-4CF9CC10EE54}"/>
              </a:ext>
            </a:extLst>
          </p:cNvPr>
          <p:cNvSpPr/>
          <p:nvPr/>
        </p:nvSpPr>
        <p:spPr>
          <a:xfrm>
            <a:off x="911225" y="2559050"/>
            <a:ext cx="941388" cy="46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/>
              <a:t>Spectrum $6.3M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B44545-0844-D50C-D6C6-400412F3FE27}"/>
              </a:ext>
            </a:extLst>
          </p:cNvPr>
          <p:cNvSpPr/>
          <p:nvPr/>
        </p:nvSpPr>
        <p:spPr>
          <a:xfrm>
            <a:off x="1084263" y="4090988"/>
            <a:ext cx="941387" cy="492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/>
              <a:t>Infrastructure</a:t>
            </a:r>
          </a:p>
          <a:p>
            <a:pPr algn="ctr">
              <a:defRPr/>
            </a:pPr>
            <a:r>
              <a:rPr lang="en-US" sz="900" b="1" dirty="0"/>
              <a:t>$2.3M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8922-6EF1-F70F-F915-9E169104B18A}"/>
              </a:ext>
            </a:extLst>
          </p:cNvPr>
          <p:cNvSpPr/>
          <p:nvPr/>
        </p:nvSpPr>
        <p:spPr>
          <a:xfrm>
            <a:off x="3906838" y="2849563"/>
            <a:ext cx="947737" cy="460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b="1" dirty="0">
                <a:solidFill>
                  <a:schemeClr val="tx1"/>
                </a:solidFill>
              </a:rPr>
              <a:t>MGA Contact Center/Renewal Ops $5.9M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2F5302-6460-4B48-0603-FDB6342C90CA}"/>
              </a:ext>
            </a:extLst>
          </p:cNvPr>
          <p:cNvSpPr/>
          <p:nvPr/>
        </p:nvSpPr>
        <p:spPr>
          <a:xfrm>
            <a:off x="2408238" y="4108450"/>
            <a:ext cx="1047750" cy="496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/>
              <a:t>Geo Unit Rebates $3.8M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6725BE-97AC-B476-D92D-EE9B65112F04}"/>
              </a:ext>
            </a:extLst>
          </p:cNvPr>
          <p:cNvSpPr/>
          <p:nvPr/>
        </p:nvSpPr>
        <p:spPr>
          <a:xfrm>
            <a:off x="3935413" y="3492500"/>
            <a:ext cx="1014412" cy="46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1"/>
                </a:solidFill>
              </a:rPr>
              <a:t>MGA Membership $4.2M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F67D56-6DE2-E7F7-CE16-AAD54B3DA2FF}"/>
              </a:ext>
            </a:extLst>
          </p:cNvPr>
          <p:cNvSpPr/>
          <p:nvPr/>
        </p:nvSpPr>
        <p:spPr>
          <a:xfrm>
            <a:off x="3959225" y="4162425"/>
            <a:ext cx="965200" cy="493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1"/>
                </a:solidFill>
              </a:rPr>
              <a:t>MGA  Support $3.6M</a:t>
            </a:r>
          </a:p>
        </p:txBody>
      </p:sp>
      <p:sp>
        <p:nvSpPr>
          <p:cNvPr id="12302" name="TextBox 12">
            <a:extLst>
              <a:ext uri="{FF2B5EF4-FFF2-40B4-BE49-F238E27FC236}">
                <a16:creationId xmlns:a16="http://schemas.microsoft.com/office/drawing/2014/main" id="{529E364D-3F4B-BDB9-D763-5D2A405F3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5678488"/>
            <a:ext cx="57372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69863" indent="-169863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000" b="1">
                <a:latin typeface="Arial" panose="020B0604020202020204" pitchFamily="34" charset="0"/>
              </a:rPr>
              <a:t>FOM 30% Rule </a:t>
            </a:r>
            <a:r>
              <a:rPr lang="en-US" altLang="en-US" sz="1000">
                <a:latin typeface="Arial" panose="020B0604020202020204" pitchFamily="34" charset="0"/>
              </a:rPr>
              <a:t>- Member Dues contributes 7.5% of dues annually to support 30% rule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000">
                <a:latin typeface="Arial" panose="020B0604020202020204" pitchFamily="34" charset="0"/>
              </a:rPr>
              <a:t>* Includes Fellows, YP &amp; Collabratec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87D800-D70C-30AB-3F4D-0137C241CB4A}"/>
              </a:ext>
            </a:extLst>
          </p:cNvPr>
          <p:cNvSpPr/>
          <p:nvPr/>
        </p:nvSpPr>
        <p:spPr>
          <a:xfrm>
            <a:off x="5445125" y="2889250"/>
            <a:ext cx="1179513" cy="46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tx1"/>
                </a:solidFill>
              </a:rPr>
              <a:t>MGA All Other Areas**</a:t>
            </a:r>
          </a:p>
        </p:txBody>
      </p:sp>
      <p:sp>
        <p:nvSpPr>
          <p:cNvPr id="12304" name="TextBox 14">
            <a:extLst>
              <a:ext uri="{FF2B5EF4-FFF2-40B4-BE49-F238E27FC236}">
                <a16:creationId xmlns:a16="http://schemas.microsoft.com/office/drawing/2014/main" id="{DD731043-DBA7-0206-7AED-6CAD27643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25" y="2681288"/>
            <a:ext cx="1824038" cy="10620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69863" indent="-169863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900">
                <a:latin typeface="Arial" panose="020B0604020202020204" pitchFamily="34" charset="0"/>
              </a:rPr>
              <a:t>MGA Admin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900">
                <a:latin typeface="Arial" panose="020B0604020202020204" pitchFamily="34" charset="0"/>
              </a:rPr>
              <a:t>Information Systems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900">
                <a:latin typeface="Arial" panose="020B0604020202020204" pitchFamily="34" charset="0"/>
              </a:rPr>
              <a:t>Region, Section &amp; Chapter Support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900">
                <a:latin typeface="Arial" panose="020B0604020202020204" pitchFamily="34" charset="0"/>
              </a:rPr>
              <a:t>Geo Unit Operational Costs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900">
                <a:latin typeface="Arial" panose="020B0604020202020204" pitchFamily="34" charset="0"/>
              </a:rPr>
              <a:t>IEEE tv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900">
                <a:latin typeface="Arial" panose="020B0604020202020204" pitchFamily="34" charset="0"/>
              </a:rPr>
              <a:t>Affinity Groups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0A09F02-F834-6B8D-9AE9-F996D9E2086F}"/>
              </a:ext>
            </a:extLst>
          </p:cNvPr>
          <p:cNvSpPr/>
          <p:nvPr/>
        </p:nvSpPr>
        <p:spPr>
          <a:xfrm>
            <a:off x="6677025" y="3059113"/>
            <a:ext cx="366713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CAC6B25-84DB-CE57-2A38-820DA63558AA}"/>
              </a:ext>
            </a:extLst>
          </p:cNvPr>
          <p:cNvCxnSpPr>
            <a:cxnSpLocks/>
            <a:stCxn id="3" idx="4"/>
            <a:endCxn id="7" idx="3"/>
          </p:cNvCxnSpPr>
          <p:nvPr/>
        </p:nvCxnSpPr>
        <p:spPr>
          <a:xfrm flipH="1">
            <a:off x="1852613" y="2628900"/>
            <a:ext cx="893762" cy="160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1A2732-3EC6-F818-490D-CB10AB246D7A}"/>
              </a:ext>
            </a:extLst>
          </p:cNvPr>
          <p:cNvCxnSpPr>
            <a:cxnSpLocks/>
            <a:stCxn id="3" idx="4"/>
          </p:cNvCxnSpPr>
          <p:nvPr/>
        </p:nvCxnSpPr>
        <p:spPr>
          <a:xfrm>
            <a:off x="2746375" y="2628900"/>
            <a:ext cx="1155700" cy="363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ED92944-F1BD-1E68-D475-CF56DC79CB93}"/>
              </a:ext>
            </a:extLst>
          </p:cNvPr>
          <p:cNvCxnSpPr>
            <a:cxnSpLocks/>
            <a:stCxn id="3" idx="4"/>
            <a:endCxn id="6" idx="3"/>
          </p:cNvCxnSpPr>
          <p:nvPr/>
        </p:nvCxnSpPr>
        <p:spPr>
          <a:xfrm flipH="1">
            <a:off x="1627188" y="2628900"/>
            <a:ext cx="1119187" cy="881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A471FE9-C1BE-3598-F33C-6478202CB5DE}"/>
              </a:ext>
            </a:extLst>
          </p:cNvPr>
          <p:cNvCxnSpPr>
            <a:cxnSpLocks/>
            <a:stCxn id="3" idx="4"/>
            <a:endCxn id="8" idx="0"/>
          </p:cNvCxnSpPr>
          <p:nvPr/>
        </p:nvCxnSpPr>
        <p:spPr>
          <a:xfrm flipH="1">
            <a:off x="1555750" y="2628900"/>
            <a:ext cx="1190625" cy="146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04CDD6C-9E95-DE16-6F00-524848002B43}"/>
              </a:ext>
            </a:extLst>
          </p:cNvPr>
          <p:cNvCxnSpPr>
            <a:cxnSpLocks/>
            <a:stCxn id="3" idx="4"/>
            <a:endCxn id="10" idx="0"/>
          </p:cNvCxnSpPr>
          <p:nvPr/>
        </p:nvCxnSpPr>
        <p:spPr>
          <a:xfrm>
            <a:off x="2746375" y="2628900"/>
            <a:ext cx="185738" cy="1479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AD91B7-74A5-22DE-C54F-BBAB7ABE7DB7}"/>
              </a:ext>
            </a:extLst>
          </p:cNvPr>
          <p:cNvCxnSpPr>
            <a:cxnSpLocks/>
            <a:stCxn id="3" idx="4"/>
          </p:cNvCxnSpPr>
          <p:nvPr/>
        </p:nvCxnSpPr>
        <p:spPr>
          <a:xfrm>
            <a:off x="2746375" y="2628900"/>
            <a:ext cx="1181100" cy="1092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26E1504-72A6-5C0C-27ED-B9FBAD97AA3F}"/>
              </a:ext>
            </a:extLst>
          </p:cNvPr>
          <p:cNvCxnSpPr>
            <a:cxnSpLocks/>
          </p:cNvCxnSpPr>
          <p:nvPr/>
        </p:nvCxnSpPr>
        <p:spPr>
          <a:xfrm>
            <a:off x="2746375" y="2628900"/>
            <a:ext cx="1203325" cy="1779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CE8315B-BE0E-C6EB-B917-87184C4679FD}"/>
              </a:ext>
            </a:extLst>
          </p:cNvPr>
          <p:cNvCxnSpPr>
            <a:cxnSpLocks/>
          </p:cNvCxnSpPr>
          <p:nvPr/>
        </p:nvCxnSpPr>
        <p:spPr>
          <a:xfrm>
            <a:off x="6034088" y="2279650"/>
            <a:ext cx="0" cy="284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4A561A3-63DA-D10A-598F-311B79C037A3}"/>
              </a:ext>
            </a:extLst>
          </p:cNvPr>
          <p:cNvSpPr txBox="1"/>
          <p:nvPr/>
        </p:nvSpPr>
        <p:spPr>
          <a:xfrm>
            <a:off x="6102350" y="4268788"/>
            <a:ext cx="1443038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b="1" dirty="0"/>
              <a:t>MGA Expenses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B805154-3F11-2417-A4C0-98BECBBAADE6}"/>
              </a:ext>
            </a:extLst>
          </p:cNvPr>
          <p:cNvSpPr txBox="1"/>
          <p:nvPr/>
        </p:nvSpPr>
        <p:spPr>
          <a:xfrm>
            <a:off x="6910388" y="1552575"/>
            <a:ext cx="2106612" cy="831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Conference proceedings revenue supplements Member Dues funds allocated to MGA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4BA9A7-680C-FF30-9B0C-71D5312AC65F}"/>
              </a:ext>
            </a:extLst>
          </p:cNvPr>
          <p:cNvSpPr txBox="1"/>
          <p:nvPr/>
        </p:nvSpPr>
        <p:spPr>
          <a:xfrm>
            <a:off x="3343275" y="5784850"/>
            <a:ext cx="1843088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IEEE Confidential</a:t>
            </a:r>
          </a:p>
        </p:txBody>
      </p:sp>
      <p:sp>
        <p:nvSpPr>
          <p:cNvPr id="12317" name="TextBox 28">
            <a:extLst>
              <a:ext uri="{FF2B5EF4-FFF2-40B4-BE49-F238E27FC236}">
                <a16:creationId xmlns:a16="http://schemas.microsoft.com/office/drawing/2014/main" id="{1E8EEEBA-E0E5-F387-F977-A1FCC64E2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6653213"/>
            <a:ext cx="151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IEEE Proprietary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AE87AFE-C5DA-77F8-108D-0A9807893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11150"/>
            <a:ext cx="8347075" cy="676275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58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Geo Unit Reserves &amp; Spending Rules  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E1493C0-906F-1957-136D-55736E172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204913"/>
            <a:ext cx="8758238" cy="4791075"/>
          </a:xfrm>
        </p:spPr>
        <p:txBody>
          <a:bodyPr/>
          <a:lstStyle/>
          <a:p>
            <a:pPr marL="342900" indent="-342900"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Verdana" pitchFamily="34" charset="0"/>
              </a:rPr>
              <a:t>Reserve Balances as of 12/31/22: </a:t>
            </a:r>
          </a:p>
          <a:p>
            <a:pPr marL="800100" lvl="1" indent="-342900"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itchFamily="34" charset="0"/>
              </a:rPr>
              <a:t>Geo Units:  $28.0M (Sections) &amp; $8.3M (Regions) = $36.3M</a:t>
            </a:r>
          </a:p>
          <a:p>
            <a:pPr marL="800100" lvl="1" indent="-342900"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itchFamily="34" charset="0"/>
              </a:rPr>
              <a:t>MGA:  $40.0M</a:t>
            </a:r>
          </a:p>
          <a:p>
            <a:pPr marL="457200" lvl="1" indent="0" defTabSz="811213">
              <a:spcBef>
                <a:spcPct val="0"/>
              </a:spcBef>
              <a:buClr>
                <a:schemeClr val="tx2"/>
              </a:buClr>
              <a:buFont typeface="LucidaGrande"/>
              <a:buNone/>
              <a:defRPr/>
            </a:pPr>
            <a:endParaRPr lang="en-US" sz="2400" dirty="0">
              <a:latin typeface="Verdana" pitchFamily="34" charset="0"/>
            </a:endParaRPr>
          </a:p>
          <a:p>
            <a:pPr marL="342900" indent="-342900" defTabSz="811213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Verdana" pitchFamily="34" charset="0"/>
              </a:rPr>
              <a:t>Spending Rules:</a:t>
            </a:r>
          </a:p>
          <a:p>
            <a:pPr marL="692151" lvl="1" indent="-28575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sym typeface="Verdana"/>
              </a:rPr>
              <a:t>1% Rule:  1% of Reserves on a 3-year average can be used for OU Projects</a:t>
            </a:r>
          </a:p>
          <a:p>
            <a:pPr marL="869316" lvl="2" indent="-285750">
              <a:spcBef>
                <a:spcPts val="800"/>
              </a:spcBef>
              <a:defRPr/>
            </a:pPr>
            <a:r>
              <a:rPr lang="en-US" sz="2400" dirty="0">
                <a:solidFill>
                  <a:schemeClr val="dk1"/>
                </a:solidFill>
                <a:sym typeface="Verdana"/>
              </a:rPr>
              <a:t>MGA uses its 1% for Sections Congress</a:t>
            </a:r>
          </a:p>
          <a:p>
            <a:pPr marL="869316" lvl="2" indent="-285750">
              <a:spcBef>
                <a:spcPts val="800"/>
              </a:spcBef>
              <a:defRPr/>
            </a:pPr>
            <a:r>
              <a:rPr lang="en-US" sz="2400" dirty="0"/>
              <a:t>TAB 3% rule for Societies rolls up to 1% for TAB</a:t>
            </a:r>
            <a:endParaRPr lang="en-US" sz="2400" dirty="0">
              <a:solidFill>
                <a:schemeClr val="dk1"/>
              </a:solidFill>
              <a:sym typeface="Verdana"/>
            </a:endParaRPr>
          </a:p>
          <a:p>
            <a:pPr marL="692151" lvl="1" indent="-28575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sym typeface="Verdana"/>
              </a:rPr>
              <a:t>50% Rule:  each major OU can use 50% of prior year Operating Surplus in Current Year Forecast (certain conditions apply)</a:t>
            </a:r>
          </a:p>
          <a:p>
            <a:pPr marL="0" indent="0" defTabSz="811213">
              <a:spcBef>
                <a:spcPct val="0"/>
              </a:spcBef>
              <a:buClr>
                <a:schemeClr val="tx2"/>
              </a:buClr>
              <a:buFontTx/>
              <a:buNone/>
              <a:defRPr/>
            </a:pPr>
            <a:r>
              <a:rPr lang="en-US" altLang="en-US" sz="2400" dirty="0"/>
              <a:t>  </a:t>
            </a:r>
            <a:endParaRPr lang="en-US" altLang="en-US" sz="2400" dirty="0"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eaLnBrk="1" hangingPunct="1">
              <a:buFont typeface="Monotype Sorts"/>
              <a:buNone/>
              <a:defRPr/>
            </a:pPr>
            <a:endParaRPr lang="en-US" altLang="en-US" sz="2000" dirty="0">
              <a:solidFill>
                <a:schemeClr val="bg2"/>
              </a:solidFill>
              <a:ea typeface="MS PGothic" panose="020B0600070205080204" pitchFamily="34" charset="-128"/>
            </a:endParaRPr>
          </a:p>
        </p:txBody>
      </p:sp>
      <p:sp>
        <p:nvSpPr>
          <p:cNvPr id="13316" name="Slide Number Placeholder 1">
            <a:extLst>
              <a:ext uri="{FF2B5EF4-FFF2-40B4-BE49-F238E27FC236}">
                <a16:creationId xmlns:a16="http://schemas.microsoft.com/office/drawing/2014/main" id="{A3428A6F-3838-2B5A-7AC7-5CB308D310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8B827B2E-C99A-4FAA-806A-AA42909103E3}" type="slidenum">
              <a:rPr lang="en-US" altLang="en-US" sz="10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extBox 4">
            <a:extLst>
              <a:ext uri="{FF2B5EF4-FFF2-40B4-BE49-F238E27FC236}">
                <a16:creationId xmlns:a16="http://schemas.microsoft.com/office/drawing/2014/main" id="{15ED742F-AA86-29E9-C297-46B6BD507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6653213"/>
            <a:ext cx="151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IEEE Proprietary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7808A85-20AC-6DFA-D915-F12509C21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484188"/>
            <a:ext cx="7886700" cy="415925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MGA Surplus Background (50% Rule)</a:t>
            </a:r>
            <a:endParaRPr lang="en-US" altLang="en-US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21D2DD6E-97E3-FD8F-FD27-A944A358E3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763" y="1012825"/>
            <a:ext cx="7408862" cy="3243263"/>
          </a:xfrm>
        </p:spPr>
        <p:txBody>
          <a:bodyPr/>
          <a:lstStyle/>
          <a:p>
            <a:r>
              <a:rPr lang="en-US" altLang="en-US" sz="2000"/>
              <a:t>The calculation is performed by IEEE FP&amp;A and BFS (Business Finance Solutions) after the previous year’s financial results have been audited.  </a:t>
            </a:r>
          </a:p>
          <a:p>
            <a:pPr lvl="1"/>
            <a:r>
              <a:rPr lang="en-US" altLang="en-US"/>
              <a:t>The timing is typically around end of May – beginning of June.</a:t>
            </a:r>
          </a:p>
          <a:p>
            <a:r>
              <a:rPr lang="en-US" altLang="en-US" sz="2000"/>
              <a:t>The calculation is based on the change in MGA net assets from the previous year and reduced by investment gains.  </a:t>
            </a:r>
          </a:p>
          <a:p>
            <a:pPr lvl="1"/>
            <a:r>
              <a:rPr lang="en-US" altLang="en-US"/>
              <a:t>This does not include Regions/Sections assets or investment gains.  </a:t>
            </a:r>
          </a:p>
          <a:p>
            <a:r>
              <a:rPr lang="en-US" altLang="en-US" sz="2000"/>
              <a:t>MGA could utilize 50% of the surplus funds for projects not included in the original Budget. </a:t>
            </a:r>
          </a:p>
          <a:p>
            <a:pPr lvl="1"/>
            <a:r>
              <a:rPr lang="en-US" altLang="en-US"/>
              <a:t>This surplus could be spent on projects that will be completed by end of the calendar year.  </a:t>
            </a:r>
          </a:p>
          <a:p>
            <a:r>
              <a:rPr lang="en-US" altLang="en-US" sz="2000"/>
              <a:t>MGA Surplus Funding will not be available for projects after a Sections Congress year.</a:t>
            </a:r>
          </a:p>
          <a:p>
            <a:r>
              <a:rPr lang="en-US" altLang="en-US" sz="2000"/>
              <a:t>The request for projects shall be sent to Regions at the February Meeting Series. 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AED4A77-FC70-6BB7-CFBF-541F2BE36DB0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4CA4922-11F8-4E26-95E2-E66166185C60}" type="slidenum">
              <a:rPr lang="en-US" altLang="en-US" sz="1200" smtClean="0">
                <a:solidFill>
                  <a:srgbClr val="0066A1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200">
              <a:solidFill>
                <a:srgbClr val="0066A1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TextBox 6">
            <a:extLst>
              <a:ext uri="{FF2B5EF4-FFF2-40B4-BE49-F238E27FC236}">
                <a16:creationId xmlns:a16="http://schemas.microsoft.com/office/drawing/2014/main" id="{E6804A7D-A693-2F03-5B0D-5621F0DDC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5795963"/>
            <a:ext cx="185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IEEE Proprietary Do Not Distribute</a:t>
            </a:r>
          </a:p>
        </p:txBody>
      </p:sp>
      <p:sp>
        <p:nvSpPr>
          <p:cNvPr id="15366" name="TextBox 5">
            <a:extLst>
              <a:ext uri="{FF2B5EF4-FFF2-40B4-BE49-F238E27FC236}">
                <a16:creationId xmlns:a16="http://schemas.microsoft.com/office/drawing/2014/main" id="{6630750C-144E-43A0-B31D-C9342B90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6653213"/>
            <a:ext cx="151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IEEE Proprietary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3E4B842-0B0F-44B4-6A40-B1B54CEEB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84188"/>
            <a:ext cx="8078788" cy="415925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MGA Surplus Process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DDF8C984-52EF-134D-0123-020BA5D8A432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1066AEB7-527D-4902-AF69-4C360295C308}" type="slidenum">
              <a:rPr lang="en-US" altLang="en-US" sz="1200" smtClean="0">
                <a:solidFill>
                  <a:srgbClr val="0066A1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200">
              <a:solidFill>
                <a:srgbClr val="0066A1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TextBox 6">
            <a:extLst>
              <a:ext uri="{FF2B5EF4-FFF2-40B4-BE49-F238E27FC236}">
                <a16:creationId xmlns:a16="http://schemas.microsoft.com/office/drawing/2014/main" id="{6A7A9BAB-99C0-B7EB-D48E-03249BFA7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725" y="5795963"/>
            <a:ext cx="185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IEEE Proprietary Do Not Distribute</a:t>
            </a:r>
          </a:p>
        </p:txBody>
      </p:sp>
      <p:sp>
        <p:nvSpPr>
          <p:cNvPr id="16389" name="Text Placeholder 8">
            <a:extLst>
              <a:ext uri="{FF2B5EF4-FFF2-40B4-BE49-F238E27FC236}">
                <a16:creationId xmlns:a16="http://schemas.microsoft.com/office/drawing/2014/main" id="{B25972F6-D808-5D75-8BD8-A387448CA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688" y="1025525"/>
            <a:ext cx="8221662" cy="4237038"/>
          </a:xfrm>
        </p:spPr>
        <p:txBody>
          <a:bodyPr/>
          <a:lstStyle/>
          <a:p>
            <a:r>
              <a:rPr lang="en-US" altLang="en-US" sz="2400"/>
              <a:t>Guidelines on Requesting MGA Surplus Funding</a:t>
            </a:r>
          </a:p>
          <a:p>
            <a:pPr lvl="1"/>
            <a:r>
              <a:rPr lang="en-US" altLang="en-US"/>
              <a:t>Project of less than $10,000 shall not be considered </a:t>
            </a:r>
          </a:p>
          <a:p>
            <a:pPr lvl="1"/>
            <a:r>
              <a:rPr lang="en-US" altLang="en-US"/>
              <a:t>As per the IEEE FOM, cash awards shall not be funded as part of this project</a:t>
            </a:r>
          </a:p>
          <a:p>
            <a:pPr lvl="1"/>
            <a:r>
              <a:rPr lang="en-US" altLang="en-US"/>
              <a:t>Preference will be given to those projects that include:</a:t>
            </a:r>
          </a:p>
          <a:p>
            <a:pPr lvl="2"/>
            <a:r>
              <a:rPr lang="en-US" altLang="en-US"/>
              <a:t>Cross Region projects with benefits for multiple Regions and broad groups of members and member retention</a:t>
            </a:r>
          </a:p>
          <a:p>
            <a:r>
              <a:rPr lang="en-US" altLang="en-US" sz="2400"/>
              <a:t>Review of Submitted Projects</a:t>
            </a:r>
          </a:p>
          <a:p>
            <a:pPr lvl="1"/>
            <a:r>
              <a:rPr lang="en-US" altLang="en-US"/>
              <a:t>MGA FinCom shall perform the initial screening of projects</a:t>
            </a:r>
          </a:p>
          <a:p>
            <a:pPr lvl="1"/>
            <a:r>
              <a:rPr lang="en-US" altLang="en-US"/>
              <a:t>A project evaluation committee shall consist of MGA OpCom and the immediate past Treasurer to review all proposals screened by MGA FinCom</a:t>
            </a:r>
          </a:p>
          <a:p>
            <a:pPr lvl="1"/>
            <a:r>
              <a:rPr lang="en-US" altLang="en-US"/>
              <a:t>The Project evaluation committee shall rank all projects and recommend projects to MGA Board for approval</a:t>
            </a:r>
          </a:p>
          <a:p>
            <a:pPr lvl="1"/>
            <a:r>
              <a:rPr lang="en-US" altLang="en-US"/>
              <a:t>Number of projects shall be limited by total fund available for that year</a:t>
            </a:r>
          </a:p>
          <a:p>
            <a:r>
              <a:rPr lang="en-US" altLang="en-US" sz="2400"/>
              <a:t>Project Tracking &amp; Reporting</a:t>
            </a:r>
          </a:p>
          <a:p>
            <a:pPr lvl="1"/>
            <a:r>
              <a:rPr lang="en-US" altLang="en-US"/>
              <a:t>Each project will provide a progress report after 3 months and a final report at year end</a:t>
            </a:r>
          </a:p>
        </p:txBody>
      </p:sp>
      <p:sp>
        <p:nvSpPr>
          <p:cNvPr id="16390" name="TextBox 7">
            <a:extLst>
              <a:ext uri="{FF2B5EF4-FFF2-40B4-BE49-F238E27FC236}">
                <a16:creationId xmlns:a16="http://schemas.microsoft.com/office/drawing/2014/main" id="{C9DD68B0-CFC5-8E93-3E58-07E8EE14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6653213"/>
            <a:ext cx="151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IEEE Proprietary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28638A7-993D-2825-7A4B-B0361AF5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28600"/>
            <a:ext cx="8159750" cy="1008063"/>
          </a:xfrm>
        </p:spPr>
        <p:txBody>
          <a:bodyPr/>
          <a:lstStyle/>
          <a:p>
            <a:pPr eaLnBrk="1" hangingPunct="1"/>
            <a:br>
              <a:rPr lang="en-US" altLang="en-US" dirty="0">
                <a:solidFill>
                  <a:srgbClr val="00558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br>
              <a:rPr lang="en-US" altLang="en-US" dirty="0">
                <a:solidFill>
                  <a:srgbClr val="00558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</a:br>
            <a:r>
              <a:rPr lang="en-US" altLang="en-US" dirty="0">
                <a:solidFill>
                  <a:srgbClr val="00558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Treasurer’s Deliverables in Collaboration with IEEE Staff </a:t>
            </a:r>
          </a:p>
        </p:txBody>
      </p:sp>
      <p:sp>
        <p:nvSpPr>
          <p:cNvPr id="21507" name="Slide Number Placeholder 1">
            <a:extLst>
              <a:ext uri="{FF2B5EF4-FFF2-40B4-BE49-F238E27FC236}">
                <a16:creationId xmlns:a16="http://schemas.microsoft.com/office/drawing/2014/main" id="{C82F3949-39B1-25FF-D864-E8C4E93D19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B937F80-4DE6-498B-A7D9-4826A4EE9656}" type="slidenum">
              <a:rPr lang="en-US" altLang="en-US" sz="10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TextBox 1">
            <a:extLst>
              <a:ext uri="{FF2B5EF4-FFF2-40B4-BE49-F238E27FC236}">
                <a16:creationId xmlns:a16="http://schemas.microsoft.com/office/drawing/2014/main" id="{5208D4CA-8143-407D-EB28-9A278AAB3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5372100"/>
            <a:ext cx="5749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latin typeface="Arial" panose="020B0604020202020204" pitchFamily="34" charset="0"/>
              </a:rPr>
              <a:t>Key Deliverables</a:t>
            </a:r>
            <a:r>
              <a:rPr lang="en-US" altLang="en-US" sz="1200" dirty="0">
                <a:latin typeface="Arial" panose="020B0604020202020204" pitchFamily="34" charset="0"/>
              </a:rPr>
              <a:t>:	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1. COI/POBC (Conflict of Interest and Principles of Business Conduct - 31 January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2. NextGen Financial Reports - Last day of February for rebate – Third Friday of February for 10% bonus	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3. Audits required by 30 June for Units noted earlier	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1F083A5-A5FC-E5B3-B501-4B5BB2197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273602"/>
              </p:ext>
            </p:extLst>
          </p:nvPr>
        </p:nvGraphicFramePr>
        <p:xfrm>
          <a:off x="573932" y="1428749"/>
          <a:ext cx="7941418" cy="3882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10" name="TextBox 5">
            <a:extLst>
              <a:ext uri="{FF2B5EF4-FFF2-40B4-BE49-F238E27FC236}">
                <a16:creationId xmlns:a16="http://schemas.microsoft.com/office/drawing/2014/main" id="{AC8A6D6B-EFB1-1F6D-D9C8-83DD3381B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6653213"/>
            <a:ext cx="151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IEEE Proprietary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B840731-C790-D83D-AA6A-B6402AEB8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11150"/>
            <a:ext cx="7772400" cy="676275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005582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Rebate Grid Updated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3CFCC76-C4BE-BD4F-30C2-DE0D212B1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4660900"/>
            <a:ext cx="8342313" cy="1335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sz="2000" dirty="0">
              <a:ea typeface="MS PGothic" panose="020B0600070205080204" pitchFamily="34" charset="-128"/>
            </a:endParaRPr>
          </a:p>
          <a:p>
            <a:pPr marL="304800" lvl="1" indent="0">
              <a:buClr>
                <a:schemeClr val="tx2"/>
              </a:buClr>
              <a:buFont typeface="LucidaGrande"/>
              <a:buNone/>
              <a:defRPr/>
            </a:pPr>
            <a:endParaRPr lang="en-US" sz="2100" dirty="0">
              <a:cs typeface="Arial" pitchFamily="34" charset="0"/>
            </a:endParaRPr>
          </a:p>
          <a:p>
            <a:pPr marL="304800" lvl="1" indent="0">
              <a:buClr>
                <a:schemeClr val="tx2"/>
              </a:buClr>
              <a:buFont typeface="LucidaGrande"/>
              <a:buNone/>
              <a:defRPr/>
            </a:pPr>
            <a:endParaRPr lang="en-US" sz="2100" dirty="0">
              <a:cs typeface="Arial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/>
              <a:t>  </a:t>
            </a:r>
            <a:endParaRPr lang="en-US" altLang="en-US" dirty="0">
              <a:latin typeface="Calibri Light" panose="020F0302020204030204" pitchFamily="34" charset="0"/>
              <a:ea typeface="MS PGothic" panose="020B0600070205080204" pitchFamily="34" charset="-128"/>
            </a:endParaRPr>
          </a:p>
          <a:p>
            <a:pPr eaLnBrk="1" hangingPunct="1">
              <a:buFont typeface="Monotype Sorts"/>
              <a:buNone/>
              <a:defRPr/>
            </a:pPr>
            <a:endParaRPr lang="en-US" altLang="en-US" sz="2000" dirty="0">
              <a:solidFill>
                <a:schemeClr val="bg2"/>
              </a:solidFill>
              <a:ea typeface="MS PGothic" panose="020B0600070205080204" pitchFamily="34" charset="-128"/>
            </a:endParaRPr>
          </a:p>
        </p:txBody>
      </p:sp>
      <p:sp>
        <p:nvSpPr>
          <p:cNvPr id="23556" name="Slide Number Placeholder 1">
            <a:extLst>
              <a:ext uri="{FF2B5EF4-FFF2-40B4-BE49-F238E27FC236}">
                <a16:creationId xmlns:a16="http://schemas.microsoft.com/office/drawing/2014/main" id="{FFCE5FE5-B3D7-7E31-C617-110505EC5F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EF66D662-6117-4F5E-8246-6272BD392B7A}" type="slidenum">
              <a:rPr lang="en-US" altLang="en-US" sz="10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TextBox 5">
            <a:extLst>
              <a:ext uri="{FF2B5EF4-FFF2-40B4-BE49-F238E27FC236}">
                <a16:creationId xmlns:a16="http://schemas.microsoft.com/office/drawing/2014/main" id="{5A78624E-B549-3D34-529D-E22CCDA61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6653213"/>
            <a:ext cx="151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/>
              <a:buChar char="▸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/>
              <a:buChar char="-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6A1"/>
              </a:buClr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Arial" panose="020B0604020202020204" pitchFamily="34" charset="0"/>
              </a:rPr>
              <a:t>IEEE Proprietary</a:t>
            </a:r>
          </a:p>
        </p:txBody>
      </p:sp>
      <p:pic>
        <p:nvPicPr>
          <p:cNvPr id="23558" name="Picture 2">
            <a:extLst>
              <a:ext uri="{FF2B5EF4-FFF2-40B4-BE49-F238E27FC236}">
                <a16:creationId xmlns:a16="http://schemas.microsoft.com/office/drawing/2014/main" id="{468E70A7-6128-8FDF-DD5A-67B6F6B70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27150"/>
            <a:ext cx="8709025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67C1A0-F1D1-6D2F-11CA-13D022CECE18}"/>
              </a:ext>
            </a:extLst>
          </p:cNvPr>
          <p:cNvSpPr txBox="1"/>
          <p:nvPr/>
        </p:nvSpPr>
        <p:spPr>
          <a:xfrm>
            <a:off x="0" y="862013"/>
            <a:ext cx="88773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4800" lvl="1">
              <a:buClr>
                <a:schemeClr val="tx2"/>
              </a:buClr>
              <a:buFont typeface="LucidaGrande"/>
              <a:buNone/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Note:  Must Comply with annual reporting and activity requirements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EEE Master Brand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 Master Brand Template" id="{09380879-9979-488D-BD71-BFBF27D5538D}" vid="{7BA42C07-D3EE-4EF2-B8A5-A4DF0F7467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ieee_corporate_template_1</Template>
  <TotalTime>16929</TotalTime>
  <Words>1744</Words>
  <Application>Microsoft Office PowerPoint</Application>
  <PresentationFormat>On-screen Show (4:3)</PresentationFormat>
  <Paragraphs>276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LucidaGrande</vt:lpstr>
      <vt:lpstr>Monotype Sorts</vt:lpstr>
      <vt:lpstr>Verdana</vt:lpstr>
      <vt:lpstr>Wingdings</vt:lpstr>
      <vt:lpstr>IEEE Master Brand Template</vt:lpstr>
      <vt:lpstr>   MGA and Geo Unit Business Finances</vt:lpstr>
      <vt:lpstr>Agenda Topics</vt:lpstr>
      <vt:lpstr>Flow of Funds </vt:lpstr>
      <vt:lpstr>MGA 2023 Member Dues Distribution</vt:lpstr>
      <vt:lpstr>Geo Unit Reserves &amp; Spending Rules   </vt:lpstr>
      <vt:lpstr>MGA Surplus Background (50% Rule)</vt:lpstr>
      <vt:lpstr>MGA Surplus Process</vt:lpstr>
      <vt:lpstr>  Treasurer’s Deliverables in Collaboration with IEEE Staff </vt:lpstr>
      <vt:lpstr>Rebate Grid Updated</vt:lpstr>
      <vt:lpstr>Source Examples of Incoming Funds </vt:lpstr>
      <vt:lpstr>Uses of Funds</vt:lpstr>
      <vt:lpstr>Region Allocations </vt:lpstr>
      <vt:lpstr>Region Assessments </vt:lpstr>
      <vt:lpstr>Audit &amp; Compliance Process   </vt:lpstr>
      <vt:lpstr>Financial Best Practices   </vt:lpstr>
      <vt:lpstr>Financial Best Practices   </vt:lpstr>
      <vt:lpstr>MGA Finance – Contact Information</vt:lpstr>
      <vt:lpstr>Appendix – Links for Assistance</vt:lpstr>
    </vt:vector>
  </TitlesOfParts>
  <Manager/>
  <Company>IEEE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/>
  <dc:creator>ftardo</dc:creator>
  <cp:keywords/>
  <dc:description/>
  <cp:lastModifiedBy>Lori R Keller</cp:lastModifiedBy>
  <cp:revision>629</cp:revision>
  <cp:lastPrinted>2013-02-28T21:07:41Z</cp:lastPrinted>
  <dcterms:created xsi:type="dcterms:W3CDTF">2010-02-05T19:49:13Z</dcterms:created>
  <dcterms:modified xsi:type="dcterms:W3CDTF">2023-10-26T13:38:09Z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8FA065B1-61E8-424A-A0B2-873A2611BDAD</vt:lpwstr>
  </property>
  <property fmtid="{D5CDD505-2E9C-101B-9397-08002B2CF9AE}" pid="3" name="ArticulatePath">
    <vt:lpwstr>Item 4b April 2019 Workshop Intro and Agenda Review</vt:lpwstr>
  </property>
</Properties>
</file>