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4" r:id="rId1"/>
    <p:sldMasterId id="2147483665" r:id="rId2"/>
  </p:sldMasterIdLst>
  <p:notesMasterIdLst>
    <p:notesMasterId r:id="rId53"/>
  </p:notesMasterIdLst>
  <p:sldIdLst>
    <p:sldId id="256" r:id="rId3"/>
    <p:sldId id="367" r:id="rId4"/>
    <p:sldId id="379" r:id="rId5"/>
    <p:sldId id="267" r:id="rId6"/>
    <p:sldId id="356" r:id="rId7"/>
    <p:sldId id="383" r:id="rId8"/>
    <p:sldId id="320" r:id="rId9"/>
    <p:sldId id="368" r:id="rId10"/>
    <p:sldId id="319" r:id="rId11"/>
    <p:sldId id="369" r:id="rId12"/>
    <p:sldId id="370" r:id="rId13"/>
    <p:sldId id="371" r:id="rId14"/>
    <p:sldId id="265" r:id="rId15"/>
    <p:sldId id="331" r:id="rId16"/>
    <p:sldId id="362" r:id="rId17"/>
    <p:sldId id="366" r:id="rId18"/>
    <p:sldId id="377" r:id="rId19"/>
    <p:sldId id="323" r:id="rId20"/>
    <p:sldId id="351" r:id="rId21"/>
    <p:sldId id="345" r:id="rId22"/>
    <p:sldId id="328" r:id="rId23"/>
    <p:sldId id="372" r:id="rId24"/>
    <p:sldId id="380" r:id="rId25"/>
    <p:sldId id="361" r:id="rId26"/>
    <p:sldId id="347" r:id="rId27"/>
    <p:sldId id="374" r:id="rId28"/>
    <p:sldId id="375" r:id="rId29"/>
    <p:sldId id="382" r:id="rId30"/>
    <p:sldId id="350" r:id="rId31"/>
    <p:sldId id="376" r:id="rId32"/>
    <p:sldId id="333" r:id="rId33"/>
    <p:sldId id="334" r:id="rId34"/>
    <p:sldId id="335" r:id="rId35"/>
    <p:sldId id="357" r:id="rId36"/>
    <p:sldId id="358" r:id="rId37"/>
    <p:sldId id="359" r:id="rId38"/>
    <p:sldId id="363" r:id="rId39"/>
    <p:sldId id="340" r:id="rId40"/>
    <p:sldId id="381" r:id="rId41"/>
    <p:sldId id="342" r:id="rId42"/>
    <p:sldId id="327" r:id="rId43"/>
    <p:sldId id="326" r:id="rId44"/>
    <p:sldId id="325" r:id="rId45"/>
    <p:sldId id="336" r:id="rId46"/>
    <p:sldId id="261" r:id="rId47"/>
    <p:sldId id="349" r:id="rId48"/>
    <p:sldId id="364" r:id="rId49"/>
    <p:sldId id="365" r:id="rId50"/>
    <p:sldId id="337" r:id="rId51"/>
    <p:sldId id="343" r:id="rId52"/>
  </p:sldIdLst>
  <p:sldSz cx="9144000" cy="5143500" type="screen16x9"/>
  <p:notesSz cx="7026275" cy="93122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A Murray" initials="MAM" lastIdx="1" clrIdx="0">
    <p:extLst>
      <p:ext uri="{19B8F6BF-5375-455C-9EA6-DF929625EA0E}">
        <p15:presenceInfo xmlns:p15="http://schemas.microsoft.com/office/powerpoint/2012/main" userId="S::m.a.murray@IEEE.ORG::ebdf3f04-ef41-407f-8537-3d21be3d6b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9B9B9"/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7" autoAdjust="0"/>
    <p:restoredTop sz="93090" autoAdjust="0"/>
  </p:normalViewPr>
  <p:slideViewPr>
    <p:cSldViewPr snapToGrid="0">
      <p:cViewPr varScale="1">
        <p:scale>
          <a:sx n="88" d="100"/>
          <a:sy n="88" d="100"/>
        </p:scale>
        <p:origin x="860" y="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3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9665" y="0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8100" cy="314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06607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11687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39970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42157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42209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44095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26934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50307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76393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76290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29769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80442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46884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53277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21264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74230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97552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0670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39467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9410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0109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780424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374777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507780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945759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649458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34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445338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35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53256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977596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37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492769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323898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39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94184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588402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40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01610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41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139896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42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308760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43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824592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44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899820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45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46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519410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47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36995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48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175835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49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13552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374777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50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53761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22252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84122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9749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2943" y="4480881"/>
            <a:ext cx="5620390" cy="366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t" anchorCtr="0">
            <a:noAutofit/>
          </a:bodyPr>
          <a:lstStyle/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979665" y="8844924"/>
            <a:ext cx="3045034" cy="4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25" rIns="90850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5327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g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 Blank">
  <p:cSld name="2_Title Only 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 amt="10000"/>
          </a:blip>
          <a:srcRect l="19987" t="3295" b="6671"/>
          <a:stretch/>
        </p:blipFill>
        <p:spPr>
          <a:xfrm>
            <a:off x="4682050" y="161575"/>
            <a:ext cx="4892151" cy="516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 t="17605"/>
          <a:stretch/>
        </p:blipFill>
        <p:spPr>
          <a:xfrm>
            <a:off x="1" y="1"/>
            <a:ext cx="9145326" cy="15306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628651" y="821018"/>
            <a:ext cx="5352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628651" y="1773101"/>
            <a:ext cx="5352300" cy="2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1B4E3"/>
              </a:buClr>
              <a:buSzPts val="1980"/>
              <a:buFont typeface="Merriweather Sans"/>
              <a:buChar char="✓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2"/>
          </p:nvPr>
        </p:nvSpPr>
        <p:spPr>
          <a:xfrm>
            <a:off x="628651" y="1233530"/>
            <a:ext cx="5352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nd Image">
  <p:cSld name="Bullets and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4971000" cy="21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2"/>
          </p:nvPr>
        </p:nvSpPr>
        <p:spPr>
          <a:xfrm>
            <a:off x="628650" y="3535051"/>
            <a:ext cx="49710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0066A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>
            <a:spLocks noGrp="1"/>
          </p:cNvSpPr>
          <p:nvPr>
            <p:ph type="pic" idx="3"/>
          </p:nvPr>
        </p:nvSpPr>
        <p:spPr>
          <a:xfrm>
            <a:off x="5712644" y="1369219"/>
            <a:ext cx="2802600" cy="28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None/>
              <a:defRPr sz="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4"/>
          </p:nvPr>
        </p:nvSpPr>
        <p:spPr>
          <a:xfrm>
            <a:off x="628650" y="829649"/>
            <a:ext cx="78867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2">
  <p:cSld name="Divider Title Slide Opt 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 amt="15000"/>
          </a:blip>
          <a:srcRect t="15625"/>
          <a:stretch/>
        </p:blipFill>
        <p:spPr>
          <a:xfrm>
            <a:off x="1" y="-20994"/>
            <a:ext cx="9144000" cy="5164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 amt="10000"/>
          </a:blip>
          <a:srcRect l="17530" t="2421" r="4624" b="7544"/>
          <a:stretch/>
        </p:blipFill>
        <p:spPr>
          <a:xfrm>
            <a:off x="-1325" y="-18300"/>
            <a:ext cx="4713376" cy="516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3067286" y="2042147"/>
            <a:ext cx="58953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33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3067286" y="2683207"/>
            <a:ext cx="58953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00457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20995"/>
            <a:ext cx="9145326" cy="18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5">
            <a:alphaModFix/>
          </a:blip>
          <a:srcRect l="-4291" t="-21777" r="-10769" b="-21777"/>
          <a:stretch/>
        </p:blipFill>
        <p:spPr>
          <a:xfrm>
            <a:off x="8163575" y="4531975"/>
            <a:ext cx="821125" cy="2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6">
            <a:alphaModFix/>
          </a:blip>
          <a:srcRect l="-8876" t="-35933" r="-12556" b="-35504"/>
          <a:stretch/>
        </p:blipFill>
        <p:spPr>
          <a:xfrm>
            <a:off x="628650" y="4439187"/>
            <a:ext cx="821126" cy="42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2">
  <p:cSld name="1_Divider Title Slide Opt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2">
            <a:alphaModFix/>
          </a:blip>
          <a:srcRect l="1496" t="9657"/>
          <a:stretch/>
        </p:blipFill>
        <p:spPr>
          <a:xfrm rot="10800000" flipH="1">
            <a:off x="0" y="4502875"/>
            <a:ext cx="9144000" cy="6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2">
            <a:alphaModFix/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 amt="15000"/>
          </a:blip>
          <a:srcRect t="15625"/>
          <a:stretch/>
        </p:blipFill>
        <p:spPr>
          <a:xfrm>
            <a:off x="-1329" y="-20992"/>
            <a:ext cx="9144000" cy="51644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 amt="10000"/>
          </a:blip>
          <a:srcRect l="13577" t="3295" b="6671"/>
          <a:stretch/>
        </p:blipFill>
        <p:spPr>
          <a:xfrm>
            <a:off x="480200" y="452475"/>
            <a:ext cx="4201851" cy="422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3675155" y="1714004"/>
            <a:ext cx="52872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285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3675155" y="2280113"/>
            <a:ext cx="52872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900" b="1" i="1">
                <a:solidFill>
                  <a:srgbClr val="00457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5">
            <a:alphaModFix/>
          </a:blip>
          <a:srcRect t="24531"/>
          <a:stretch/>
        </p:blipFill>
        <p:spPr>
          <a:xfrm>
            <a:off x="0" y="-21000"/>
            <a:ext cx="9144000" cy="1868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>
            <a:spLocks noGrp="1"/>
          </p:cNvSpPr>
          <p:nvPr>
            <p:ph type="body" idx="2"/>
          </p:nvPr>
        </p:nvSpPr>
        <p:spPr>
          <a:xfrm>
            <a:off x="3675155" y="2867311"/>
            <a:ext cx="52872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1B4E3"/>
              </a:buClr>
              <a:buSzPts val="2040"/>
              <a:buFont typeface="Noto Sans Symbols"/>
              <a:buChar char="✔"/>
              <a:defRPr sz="1700" b="0" i="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6">
            <a:alphaModFix/>
          </a:blip>
          <a:srcRect l="-4291" t="-21777" r="-10769" b="-21777"/>
          <a:stretch/>
        </p:blipFill>
        <p:spPr>
          <a:xfrm>
            <a:off x="8163575" y="4531975"/>
            <a:ext cx="821125" cy="2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7">
            <a:alphaModFix/>
          </a:blip>
          <a:srcRect l="-8876" t="-35933" r="-12556" b="-35504"/>
          <a:stretch/>
        </p:blipFill>
        <p:spPr>
          <a:xfrm>
            <a:off x="628650" y="4439187"/>
            <a:ext cx="821126" cy="42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 Blank">
  <p:cSld name="2_Title Only Blank 3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/>
          <p:cNvPicPr preferRelativeResize="0"/>
          <p:nvPr/>
        </p:nvPicPr>
        <p:blipFill rotWithShape="1">
          <a:blip r:embed="rId2">
            <a:alphaModFix amt="10000"/>
          </a:blip>
          <a:srcRect l="-482" t="3291" b="6673"/>
          <a:stretch/>
        </p:blipFill>
        <p:spPr>
          <a:xfrm>
            <a:off x="3231425" y="131550"/>
            <a:ext cx="6032726" cy="516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 t="17605"/>
          <a:stretch/>
        </p:blipFill>
        <p:spPr>
          <a:xfrm>
            <a:off x="1" y="1"/>
            <a:ext cx="9145326" cy="153061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628650" y="821031"/>
            <a:ext cx="79752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628651" y="2193800"/>
            <a:ext cx="53523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1B4E3"/>
              </a:buClr>
              <a:buSzPts val="1980"/>
              <a:buFont typeface="Merriweather Sans"/>
              <a:buChar char="✓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2"/>
          </p:nvPr>
        </p:nvSpPr>
        <p:spPr>
          <a:xfrm>
            <a:off x="628651" y="2838309"/>
            <a:ext cx="5352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7422" y="1067066"/>
            <a:ext cx="2963605" cy="2975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 Blank">
  <p:cSld name="2_Title Only Blank 4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/>
          <p:cNvPicPr preferRelativeResize="0"/>
          <p:nvPr/>
        </p:nvPicPr>
        <p:blipFill rotWithShape="1">
          <a:blip r:embed="rId2">
            <a:alphaModFix amt="10000"/>
          </a:blip>
          <a:srcRect l="17829" t="24817" r="9517" b="29927"/>
          <a:stretch/>
        </p:blipFill>
        <p:spPr>
          <a:xfrm>
            <a:off x="0" y="0"/>
            <a:ext cx="868467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 t="17605"/>
          <a:stretch/>
        </p:blipFill>
        <p:spPr>
          <a:xfrm>
            <a:off x="1" y="1"/>
            <a:ext cx="9145326" cy="153061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443953" y="582607"/>
            <a:ext cx="5352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3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1618000" y="1368653"/>
            <a:ext cx="5352300" cy="3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Tagline">
  <p:cSld name="Presentation Title Slide Opt 1 Taglin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925" y="0"/>
            <a:ext cx="915587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>
            <a:spLocks noGrp="1"/>
          </p:cNvSpPr>
          <p:nvPr>
            <p:ph type="ctrTitle"/>
          </p:nvPr>
        </p:nvSpPr>
        <p:spPr>
          <a:xfrm>
            <a:off x="685800" y="3138061"/>
            <a:ext cx="77724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3300" i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685800" y="3730100"/>
            <a:ext cx="77724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40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1200"/>
            </a:lvl9pPr>
          </a:lstStyle>
          <a:p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 l="1497" t="9657"/>
          <a:stretch/>
        </p:blipFill>
        <p:spPr>
          <a:xfrm rot="10800000" flipH="1">
            <a:off x="-11875" y="4502050"/>
            <a:ext cx="9155876" cy="6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 l="1497" t="9657"/>
          <a:stretch/>
        </p:blipFill>
        <p:spPr>
          <a:xfrm flipH="1">
            <a:off x="-11874" y="-21000"/>
            <a:ext cx="9161824" cy="6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44" y="619632"/>
            <a:ext cx="1456944" cy="241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9066" y="619632"/>
            <a:ext cx="1944624" cy="241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2131" y="619632"/>
            <a:ext cx="2365248" cy="241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66746" y="619632"/>
            <a:ext cx="1956816" cy="241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41691" y="619632"/>
            <a:ext cx="1499616" cy="241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13961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CBDB-A234-432C-A3C4-A175453A3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F74CB-AE90-4BA5-A4F3-827CAC8CF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36196-65FB-4D61-9C62-C1266264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A5ABE-4282-4F31-97AC-EAB775F72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38F4E-AB9A-4B3B-B93C-D9D0A1DE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D76F-A0CD-4BAC-82BD-98C63C21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19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88F7-8B76-4B6C-B972-D5E48514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E8104-919C-4715-9A88-2BDEF26DC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9181C-2466-4C68-B627-8273B962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BCDB-505F-496A-B8B1-297776F6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07F74-061F-47B4-85CD-51AA842B3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D76F-A0CD-4BAC-82BD-98C63C21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5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D3A84-D6F6-4304-80C4-BC145631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582F9-EF0A-41BC-9616-EC3D55CB1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CAED0-B9C8-4721-9A44-AD42EBC1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3B549-A12B-4D41-BED9-1589A46D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E0E77-F2CC-466E-A5FA-6A450296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D76F-A0CD-4BAC-82BD-98C63C21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66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4108-C3CA-48B4-832A-F792FD43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6DA59-48D2-4A12-8374-466DEB9CF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AC143-8BEE-4CF8-A0EA-0BA67A3B6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0737A-F2FE-47D1-B3C6-A09C46DC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F7F9D-55F7-42FE-BC5A-85DEF8C6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F149-17D7-4434-85B3-F8E7EFCA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D76F-A0CD-4BAC-82BD-98C63C21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0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 Blank">
  <p:cSld name="2_Title Only Blank 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 amt="35000"/>
          </a:blip>
          <a:srcRect l="2004" t="15298" r="3802" b="-3949"/>
          <a:stretch/>
        </p:blipFill>
        <p:spPr>
          <a:xfrm>
            <a:off x="2285999" y="75000"/>
            <a:ext cx="6858000" cy="485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 t="17605"/>
          <a:stretch/>
        </p:blipFill>
        <p:spPr>
          <a:xfrm>
            <a:off x="1" y="1"/>
            <a:ext cx="9145326" cy="153061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8651" y="821018"/>
            <a:ext cx="5352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8651" y="1790339"/>
            <a:ext cx="5352300" cy="2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1B4E3"/>
              </a:buClr>
              <a:buSzPts val="1980"/>
              <a:buFont typeface="Merriweather Sans"/>
              <a:buChar char="✓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97094-608A-4648-AC75-CAA38480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22704-119B-49C9-ACD9-0B55AE08B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DA215-6489-4B9B-AF87-19200E35D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8AC8B1-FB4F-4BE7-80BE-B99F3A043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DF8169-62FD-4089-AB3D-2DAEDE2BC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D5059F-849E-443D-868B-33A5B509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19975-53AE-4AC2-9B1A-451D6D7AC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C0A06-5A96-4045-ACCB-FCF0F80A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D76F-A0CD-4BAC-82BD-98C63C21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76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020A-1D00-491F-BA62-C77117F7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C0C05-B081-4B59-823C-576BAFC41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38074-7E31-4792-9A56-6428CCB7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AA590-D3B7-4C4F-BCB4-9731E23D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D76F-A0CD-4BAC-82BD-98C63C21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77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C71F2-6D29-4EDF-ABCC-7703D720C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A5815-7521-4A98-BC6C-0F0B74988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05DA0-6BEA-43A9-A973-C5751698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D76F-A0CD-4BAC-82BD-98C63C21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52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7000-001B-4FBD-BA41-807CEAFA0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0B258-CEBA-4E61-AB26-7F8EB896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D3931-47A1-4B58-86AE-0A7BA988F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E8B24-64C4-4FFF-91C3-AF69C3D8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44743-9736-466E-81FE-38817550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9F45B-E295-4E03-B9C9-F568EB31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D76F-A0CD-4BAC-82BD-98C63C21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55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0088-CA63-4C7A-ABF9-E789C0872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A6FF2-2653-4532-B9B9-75BAB208D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38EF9-4D9B-44AD-A97B-C85FDFEB3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35FB6-6EB0-4751-A24E-61441ED5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7D558-6A12-499B-A548-F650EB69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DB68A-BD93-4695-B229-C9408585E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D76F-A0CD-4BAC-82BD-98C63C21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40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65AF-B47F-4270-988E-8E3C4B5E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2FE17-0E84-41D8-AE6E-CAC0B14D2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2B250-A6EF-4054-9122-65B0AE6C1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5C92A-C374-4387-83F5-3FB8EE2F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15F34-9C1C-4221-9B58-3F17C52C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D76F-A0CD-4BAC-82BD-98C63C21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C3DC9-1BBE-4C8C-A111-ABC07EC2D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B8657-060E-47C8-A4E8-C0155EFCA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9857A-74A1-4833-ADF1-419FF31A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E7D67-44D0-460E-A963-957BDE03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278BD-2FD4-495D-99E6-B2D5F3F8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D76F-A0CD-4BAC-82BD-98C63C21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8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ent">
  <p:cSld name="On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28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629150" y="2844601"/>
            <a:ext cx="3886200" cy="1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3886200" cy="28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3"/>
          </p:nvPr>
        </p:nvSpPr>
        <p:spPr>
          <a:xfrm>
            <a:off x="4629150" y="1369219"/>
            <a:ext cx="3886200" cy="1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4"/>
          </p:nvPr>
        </p:nvSpPr>
        <p:spPr>
          <a:xfrm>
            <a:off x="628650" y="829649"/>
            <a:ext cx="78867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629150" y="2128102"/>
            <a:ext cx="3886200" cy="20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3886200" cy="28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29150" y="1369219"/>
            <a:ext cx="3886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628650" y="829649"/>
            <a:ext cx="78867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, Text, Bullets">
  <p:cSld name="Content, Text, Bulle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8650" y="1361924"/>
            <a:ext cx="3886200" cy="28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629150" y="2128102"/>
            <a:ext cx="3886200" cy="20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4629150" y="1369219"/>
            <a:ext cx="3886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28650" y="829649"/>
            <a:ext cx="78867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628652" y="1369219"/>
            <a:ext cx="3019500" cy="28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628650" y="829649"/>
            <a:ext cx="78867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Caption">
  <p:cSld name="Photo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4629150" y="1369219"/>
            <a:ext cx="3886200" cy="28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628650" y="3591613"/>
            <a:ext cx="38862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3"/>
          </p:nvPr>
        </p:nvSpPr>
        <p:spPr>
          <a:xfrm>
            <a:off x="628650" y="1369219"/>
            <a:ext cx="3886200" cy="2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None/>
              <a:defRPr sz="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4"/>
          </p:nvPr>
        </p:nvSpPr>
        <p:spPr>
          <a:xfrm>
            <a:off x="628650" y="829649"/>
            <a:ext cx="78867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">
  <p:cSld name="Text, Bulle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628650" y="2128100"/>
            <a:ext cx="7886700" cy="1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78867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3"/>
          </p:nvPr>
        </p:nvSpPr>
        <p:spPr>
          <a:xfrm>
            <a:off x="628650" y="3733015"/>
            <a:ext cx="78867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 i="1">
                <a:solidFill>
                  <a:srgbClr val="0066A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4"/>
          </p:nvPr>
        </p:nvSpPr>
        <p:spPr>
          <a:xfrm>
            <a:off x="628650" y="829649"/>
            <a:ext cx="78867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7">
            <a:alphaModFix/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17">
            <a:alphaModFix/>
          </a:blip>
          <a:srcRect l="1496" t="9657"/>
          <a:stretch/>
        </p:blipFill>
        <p:spPr>
          <a:xfrm rot="10800000" flipH="1">
            <a:off x="0" y="4502875"/>
            <a:ext cx="9144000" cy="6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28650" y="10716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33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8">
            <a:alphaModFix/>
          </a:blip>
          <a:srcRect l="-8876" t="-35933" r="-12556" b="-35504"/>
          <a:stretch/>
        </p:blipFill>
        <p:spPr>
          <a:xfrm>
            <a:off x="628650" y="4439187"/>
            <a:ext cx="821126" cy="42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9">
            <a:alphaModFix/>
          </a:blip>
          <a:srcRect l="-4291" t="-21777" r="-10769" b="-21777"/>
          <a:stretch/>
        </p:blipFill>
        <p:spPr>
          <a:xfrm>
            <a:off x="8163575" y="4531975"/>
            <a:ext cx="821125" cy="2917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6F7F79-ABF6-4443-B04E-D0DC7806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58D3E-9EA7-42E2-9B87-780157C6A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6EBE4-1913-4719-9F33-62B86F775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A47CA-E82F-4C87-8BC5-C86AB0B95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8F0DE-23E9-44E3-AF52-96AFA2639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0D76F-A0CD-4BAC-82BD-98C63C21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8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orate.ieee.org/resources/travel-medical-and-insurance/ieee-expense-repor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eee.org/about/financials/nextgen/secure/index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extGenExpense@ieee.or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ieee.org/expens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orate.ieee.org/resources/travel-medical-and-insurance/ieee-expense-repor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eceipts@expenseit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orate.ieee.org/resources/travel-medical-and-insurance/ieee-expense-repor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extGenExpense@ieee.or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corporate.ieee.org/resources/travel-medical-and-insurance/ieee-expense-report" TargetMode="External"/><Relationship Id="rId7" Type="http://schemas.openxmlformats.org/officeDocument/2006/relationships/hyperlink" Target="https://www.concur.com/en-us/mobil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rvices10.ieee.org/idp/startSSO.ping?PartnerSpId=ConcurIEEE" TargetMode="External"/><Relationship Id="rId5" Type="http://schemas.openxmlformats.org/officeDocument/2006/relationships/hyperlink" Target="https://www.ieee.org/about/volunteers/secure/concur-registration.html" TargetMode="External"/><Relationship Id="rId4" Type="http://schemas.openxmlformats.org/officeDocument/2006/relationships/hyperlink" Target="https://www.ieee.org/about/help/my-account/web-account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orate.ieee.org/resources/travel-medical-and-insurance/ieee-expense-repor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Finance-solutions@ieee.org" TargetMode="External"/><Relationship Id="rId4" Type="http://schemas.openxmlformats.org/officeDocument/2006/relationships/hyperlink" Target="mailto:NextGenExpense@ieee.or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NextGenExpense@ieee.or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Vendormanagement@convera.com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ontactcenter@ieee.org" TargetMode="External"/><Relationship Id="rId4" Type="http://schemas.openxmlformats.org/officeDocument/2006/relationships/hyperlink" Target="ieee.org/nextgen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corporate.ieee.org/resources/travel-medical-and-insurance/ieee-expense-report" TargetMode="External"/><Relationship Id="rId7" Type="http://schemas.openxmlformats.org/officeDocument/2006/relationships/hyperlink" Target="https://www.concur.com/en-us/mobi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rvices10.ieee.org/idp/startSSO.ping?PartnerSpId=ConcurIEEE" TargetMode="External"/><Relationship Id="rId5" Type="http://schemas.openxmlformats.org/officeDocument/2006/relationships/hyperlink" Target="https://www.ieee.org/about/volunteers/secure/concur-registration.html" TargetMode="External"/><Relationship Id="rId4" Type="http://schemas.openxmlformats.org/officeDocument/2006/relationships/hyperlink" Target="https://www.ieee.org/about/help/my-account/web-account.html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e-solutions@ieee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extGenExpense@ieee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orate.ieee.org/resources/travel-medical-and-insurance/ieee-expense-repor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extGenExpense@iee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 t="9436" b="9143"/>
          <a:stretch/>
        </p:blipFill>
        <p:spPr>
          <a:xfrm>
            <a:off x="-24974" y="0"/>
            <a:ext cx="91939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975" y="-42405"/>
            <a:ext cx="9193950" cy="20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5">
            <a:alphaModFix/>
          </a:blip>
          <a:srcRect t="-8409" b="-9043"/>
          <a:stretch/>
        </p:blipFill>
        <p:spPr>
          <a:xfrm>
            <a:off x="142074" y="162544"/>
            <a:ext cx="2129006" cy="105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6">
            <a:alphaModFix/>
          </a:blip>
          <a:srcRect l="-6959" t="-21147" r="-6948" b="-21161"/>
          <a:stretch/>
        </p:blipFill>
        <p:spPr>
          <a:xfrm>
            <a:off x="7920750" y="198600"/>
            <a:ext cx="1081176" cy="411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AA219157-9040-4268-9926-9D0F89B23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800" y="2454947"/>
            <a:ext cx="7772400" cy="9137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MGA Geo Unit Treasurer Workshop </a:t>
            </a:r>
          </a:p>
        </p:txBody>
      </p:sp>
      <p:sp>
        <p:nvSpPr>
          <p:cNvPr id="7" name="Subtitle 7">
            <a:extLst>
              <a:ext uri="{FF2B5EF4-FFF2-40B4-BE49-F238E27FC236}">
                <a16:creationId xmlns:a16="http://schemas.microsoft.com/office/drawing/2014/main" id="{A63A32A7-F4F3-4B92-9D0E-E049B5EBA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188" y="3092467"/>
            <a:ext cx="7772400" cy="151497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John DeSimone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bg1"/>
                </a:solidFill>
              </a:rPr>
              <a:t>Financial Systems Team (NextGen Expense Team)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bg1"/>
                </a:solidFill>
              </a:rPr>
              <a:t>October 21,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42776" y="510299"/>
            <a:ext cx="745543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00" dirty="0"/>
              <a:t>“Approver” – How to Edit a Submitted Report</a:t>
            </a:r>
            <a:endParaRPr sz="2500" dirty="0"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42776" y="796833"/>
            <a:ext cx="8902630" cy="372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tx1"/>
              </a:buClr>
              <a:buSzPct val="110000"/>
              <a:buFont typeface="+mj-lt"/>
              <a:buAutoNum type="arabicPeriod"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Click on the “Expense Line” that you would like to Edit</a:t>
            </a:r>
            <a:endParaRPr lang="en-US" sz="12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SzPct val="110000"/>
              <a:buFont typeface="+mj-lt"/>
              <a:buAutoNum type="arabicPeriod"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On the Right Hand Side, anything that has a “red vertical bar” can be edited by the approver (highlighted yellow items)</a:t>
            </a:r>
          </a:p>
          <a:p>
            <a:pPr marL="600075" lvl="1" indent="0">
              <a:buClr>
                <a:schemeClr val="tx1"/>
              </a:buClr>
              <a:buSzPct val="10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6A564F-D3FF-A211-3735-18D520CA38B7}"/>
              </a:ext>
            </a:extLst>
          </p:cNvPr>
          <p:cNvSpPr txBox="1"/>
          <p:nvPr/>
        </p:nvSpPr>
        <p:spPr>
          <a:xfrm>
            <a:off x="49882" y="1498485"/>
            <a:ext cx="29742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042F60-9A87-EA05-FA8A-FCD4C9EC88AE}"/>
              </a:ext>
            </a:extLst>
          </p:cNvPr>
          <p:cNvSpPr txBox="1"/>
          <p:nvPr/>
        </p:nvSpPr>
        <p:spPr>
          <a:xfrm>
            <a:off x="42776" y="3114999"/>
            <a:ext cx="29742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4F3F2C-4742-D00F-A504-1DF2023B6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11" y="3017519"/>
            <a:ext cx="8435178" cy="144997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4749ADB-270E-9542-48FA-BCA464CDBBFA}"/>
              </a:ext>
            </a:extLst>
          </p:cNvPr>
          <p:cNvSpPr/>
          <p:nvPr/>
        </p:nvSpPr>
        <p:spPr>
          <a:xfrm>
            <a:off x="4656908" y="4229101"/>
            <a:ext cx="483326" cy="1175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03BE28C-0B71-91C2-32ED-3255348C5BB3}"/>
              </a:ext>
            </a:extLst>
          </p:cNvPr>
          <p:cNvSpPr/>
          <p:nvPr/>
        </p:nvSpPr>
        <p:spPr>
          <a:xfrm rot="1743567">
            <a:off x="4735285" y="3363993"/>
            <a:ext cx="483326" cy="1175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C50069-DE5E-DBA2-ECE9-B3F5D4AE4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98" y="1743770"/>
            <a:ext cx="8449391" cy="1223567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50B1C6D3-6F99-1285-DCC7-0FC3C9A0EFF8}"/>
              </a:ext>
            </a:extLst>
          </p:cNvPr>
          <p:cNvSpPr/>
          <p:nvPr/>
        </p:nvSpPr>
        <p:spPr>
          <a:xfrm rot="1743567">
            <a:off x="2084225" y="2574581"/>
            <a:ext cx="346754" cy="955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0" y="693000"/>
            <a:ext cx="7628709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00" dirty="0"/>
              <a:t>“Approver” – How to Edit Expense Report Purpose Level</a:t>
            </a:r>
            <a:endParaRPr sz="2500" dirty="0"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42776" y="933993"/>
            <a:ext cx="8902630" cy="358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Click on the “Expense Line” that you would like to Edit</a:t>
            </a:r>
          </a:p>
          <a:p>
            <a:pPr lvl="1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On the Right Hand Side, click the drop down arrows by expense report purpose levels 1 – 4 to update</a:t>
            </a:r>
          </a:p>
          <a:p>
            <a:pPr lvl="1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Once updated, click save, then approve the expense report to push to new approval flow</a:t>
            </a:r>
          </a:p>
          <a:p>
            <a:pPr lvl="2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Every expense line will need to be updated individually</a:t>
            </a:r>
          </a:p>
          <a:p>
            <a:pPr marL="600075" lvl="1" indent="0">
              <a:buClr>
                <a:schemeClr val="tx1"/>
              </a:buClr>
              <a:buSzPct val="10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7813F1-E61A-1989-1FDA-7886D9800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94" y="2063930"/>
            <a:ext cx="8746812" cy="238657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77D9CF1-0ADD-38EF-F1D3-5BA524A0D809}"/>
              </a:ext>
            </a:extLst>
          </p:cNvPr>
          <p:cNvSpPr/>
          <p:nvPr/>
        </p:nvSpPr>
        <p:spPr>
          <a:xfrm>
            <a:off x="4925852" y="4107401"/>
            <a:ext cx="562052" cy="2042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6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3996" y="869857"/>
            <a:ext cx="7785463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400" dirty="0"/>
              <a:t>“Approver” – How to Add/Transfer Approval of Expense Report to Another Approver</a:t>
            </a:r>
            <a:endParaRPr sz="2400" dirty="0"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42776" y="1040162"/>
            <a:ext cx="8902630" cy="337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tx1"/>
              </a:buClr>
              <a:buSzPct val="110000"/>
              <a:buFont typeface="+mj-lt"/>
              <a:buAutoNum type="arabicPeriod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Open the Expense Report</a:t>
            </a:r>
          </a:p>
          <a:p>
            <a:pPr>
              <a:buClr>
                <a:schemeClr val="tx1"/>
              </a:buClr>
              <a:buSzPct val="110000"/>
              <a:buFont typeface="+mj-lt"/>
              <a:buAutoNum type="arabicPeriod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Click on “Details” then “Approval Flow”</a:t>
            </a:r>
          </a:p>
          <a:p>
            <a:pPr>
              <a:buClr>
                <a:schemeClr val="tx1"/>
              </a:buClr>
              <a:buSzPct val="110000"/>
              <a:buFont typeface="+mj-lt"/>
              <a:buAutoNum type="arabicPeriod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Cost Object Approval Window Opens:  click on the down arrow to expand the approval, then click on the + next to your name</a:t>
            </a:r>
          </a:p>
          <a:p>
            <a:pPr>
              <a:buClr>
                <a:schemeClr val="tx1"/>
              </a:buClr>
              <a:buSzPct val="110000"/>
              <a:buFont typeface="+mj-lt"/>
              <a:buAutoNum type="arabicPeriod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Type in the name of the approver you would like to add and click save workflow, then click “approve” in top right-hand corner</a:t>
            </a:r>
          </a:p>
          <a:p>
            <a:pPr marL="828675" lvl="1" indent="-228600"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7121E0-F42E-F2C2-4B5B-205846260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19" y="2404414"/>
            <a:ext cx="2377441" cy="20030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3D095D-6951-F339-E021-1E6436357838}"/>
              </a:ext>
            </a:extLst>
          </p:cNvPr>
          <p:cNvSpPr txBox="1"/>
          <p:nvPr/>
        </p:nvSpPr>
        <p:spPr>
          <a:xfrm>
            <a:off x="40046" y="2206822"/>
            <a:ext cx="27432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0C0422-BEAA-62D2-E578-6A8E3BE47DAC}"/>
              </a:ext>
            </a:extLst>
          </p:cNvPr>
          <p:cNvSpPr txBox="1"/>
          <p:nvPr/>
        </p:nvSpPr>
        <p:spPr>
          <a:xfrm>
            <a:off x="1882191" y="2208461"/>
            <a:ext cx="27432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251C00-2473-C8A9-EC4B-0036C6EC7E71}"/>
              </a:ext>
            </a:extLst>
          </p:cNvPr>
          <p:cNvSpPr txBox="1"/>
          <p:nvPr/>
        </p:nvSpPr>
        <p:spPr>
          <a:xfrm>
            <a:off x="4213708" y="2206413"/>
            <a:ext cx="27432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2E4EC0-6C9D-4F7B-6038-EE3E8E7EBC8D}"/>
              </a:ext>
            </a:extLst>
          </p:cNvPr>
          <p:cNvSpPr txBox="1"/>
          <p:nvPr/>
        </p:nvSpPr>
        <p:spPr>
          <a:xfrm>
            <a:off x="6567965" y="2192943"/>
            <a:ext cx="27432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50BC5-C436-21C6-ED3A-FA66BFCC9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41" y="2521541"/>
            <a:ext cx="1644425" cy="18932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F5C95F2-C348-A48D-818F-FE67CFDBE28A}"/>
              </a:ext>
            </a:extLst>
          </p:cNvPr>
          <p:cNvSpPr/>
          <p:nvPr/>
        </p:nvSpPr>
        <p:spPr>
          <a:xfrm>
            <a:off x="767911" y="3694700"/>
            <a:ext cx="531695" cy="206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D48F73-2626-CC9E-79C4-3CB378479688}"/>
              </a:ext>
            </a:extLst>
          </p:cNvPr>
          <p:cNvSpPr/>
          <p:nvPr/>
        </p:nvSpPr>
        <p:spPr>
          <a:xfrm>
            <a:off x="586044" y="2948437"/>
            <a:ext cx="447715" cy="206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19E46E-193F-7399-C0AC-CEF43D8DF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127" y="2512830"/>
            <a:ext cx="2135388" cy="189329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B1440D8D-4FB1-D2F2-FAEB-4539E2759363}"/>
              </a:ext>
            </a:extLst>
          </p:cNvPr>
          <p:cNvSpPr/>
          <p:nvPr/>
        </p:nvSpPr>
        <p:spPr>
          <a:xfrm>
            <a:off x="2056417" y="2948437"/>
            <a:ext cx="209800" cy="206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21F268-0474-90C2-A106-7640A9191271}"/>
              </a:ext>
            </a:extLst>
          </p:cNvPr>
          <p:cNvSpPr/>
          <p:nvPr/>
        </p:nvSpPr>
        <p:spPr>
          <a:xfrm>
            <a:off x="3624590" y="3199710"/>
            <a:ext cx="287735" cy="206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644B39-451D-F4A8-0912-71E0F04BB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669" y="2521541"/>
            <a:ext cx="2277296" cy="189329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C2BC4EFB-06B8-581D-E357-98EC27814E9D}"/>
              </a:ext>
            </a:extLst>
          </p:cNvPr>
          <p:cNvSpPr/>
          <p:nvPr/>
        </p:nvSpPr>
        <p:spPr>
          <a:xfrm>
            <a:off x="4158257" y="3398423"/>
            <a:ext cx="1698652" cy="6747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FB5A20E-E3F9-CC1C-EBF6-144B2B21D76F}"/>
              </a:ext>
            </a:extLst>
          </p:cNvPr>
          <p:cNvSpPr/>
          <p:nvPr/>
        </p:nvSpPr>
        <p:spPr>
          <a:xfrm>
            <a:off x="5758396" y="4229418"/>
            <a:ext cx="596890" cy="206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91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110918" y="529990"/>
            <a:ext cx="5352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00" dirty="0"/>
              <a:t>Resources &amp; Contact Information</a:t>
            </a:r>
            <a:endParaRPr sz="2500" dirty="0"/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110918" y="1023358"/>
            <a:ext cx="7968000" cy="322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/>
              <a:t>NextGen Expense Reimbursement (Concur) resource page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u="sng" dirty="0">
                <a:solidFill>
                  <a:schemeClr val="hlink"/>
                </a:solidFill>
                <a:hlinkClick r:id="rId3"/>
              </a:rPr>
              <a:t>ieee.org/expense</a:t>
            </a:r>
            <a:endParaRPr lang="en-US" sz="1200" u="sng" dirty="0">
              <a:solidFill>
                <a:schemeClr val="hlink"/>
              </a:solidFill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For information such as:  training, quick reference, mobile app video, etc.</a:t>
            </a:r>
          </a:p>
          <a:p>
            <a:pPr lvl="0" algn="l" rtl="0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/>
              <a:t>Email NextGen Expense Reimbursement Questions to:</a:t>
            </a:r>
            <a:endParaRPr sz="1400" b="1" dirty="0"/>
          </a:p>
          <a:p>
            <a:pPr marR="0" lvl="1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hlink"/>
                </a:solidFill>
              </a:rPr>
              <a:t>NextGenExpense@ieee.org</a:t>
            </a:r>
            <a:endParaRPr lang="en-US" sz="1200" i="1" dirty="0">
              <a:solidFill>
                <a:schemeClr val="hlink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1"/>
                </a:solidFill>
              </a:rPr>
              <a:t>Email MGA Finance Solutions Team: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hlink"/>
                </a:solidFill>
              </a:rPr>
              <a:t>Finance-Solutions@ieee.org</a:t>
            </a:r>
            <a:r>
              <a:rPr lang="en-US" sz="1200" dirty="0">
                <a:solidFill>
                  <a:schemeClr val="hlink"/>
                </a:solidFill>
              </a:rPr>
              <a:t> </a:t>
            </a:r>
          </a:p>
          <a:p>
            <a:pPr marR="0" lvl="0" indent="-34448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highlight>
                  <a:srgbClr val="FFFFFF"/>
                </a:highlight>
              </a:rPr>
              <a:t>NextGen Program</a:t>
            </a:r>
          </a:p>
          <a:p>
            <a:pPr marR="0" lvl="1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u="sng" dirty="0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ieee.org/</a:t>
            </a:r>
            <a:r>
              <a:rPr lang="en-US" sz="1400" u="sng" dirty="0" err="1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nextgen</a:t>
            </a:r>
            <a:endParaRPr lang="en-US" sz="1200" dirty="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endParaRPr sz="1200" i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0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110918" y="535558"/>
            <a:ext cx="885308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pic>
        <p:nvPicPr>
          <p:cNvPr id="7" name="Google Shape;89;p8">
            <a:extLst>
              <a:ext uri="{FF2B5EF4-FFF2-40B4-BE49-F238E27FC236}">
                <a16:creationId xmlns:a16="http://schemas.microsoft.com/office/drawing/2014/main" id="{5497D81B-F506-4212-92BE-852BA7976F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880" y="1066551"/>
            <a:ext cx="2622088" cy="20877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BEA6D4-E5FE-4403-BC51-374651ADC02C}"/>
              </a:ext>
            </a:extLst>
          </p:cNvPr>
          <p:cNvSpPr txBox="1"/>
          <p:nvPr/>
        </p:nvSpPr>
        <p:spPr>
          <a:xfrm>
            <a:off x="1152000" y="3319939"/>
            <a:ext cx="673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360" indent="0" algn="ctr">
              <a:buFont typeface="LucidaGrande" charset="0"/>
              <a:buNone/>
            </a:pPr>
            <a:r>
              <a:rPr lang="en-US" sz="16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send all questions, comments, feedback and suggestions to:  </a:t>
            </a:r>
            <a:r>
              <a:rPr lang="en-US" sz="16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NextGenExpense@ieee.org</a:t>
            </a:r>
            <a:r>
              <a:rPr lang="en-US" sz="16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391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26170" y="421200"/>
            <a:ext cx="745543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00" dirty="0"/>
              <a:t> </a:t>
            </a:r>
            <a:endParaRPr sz="25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829EF2-C516-4782-AD24-6B68BD2808F2}"/>
              </a:ext>
            </a:extLst>
          </p:cNvPr>
          <p:cNvSpPr txBox="1">
            <a:spLocks/>
          </p:cNvSpPr>
          <p:nvPr/>
        </p:nvSpPr>
        <p:spPr>
          <a:xfrm>
            <a:off x="-188441" y="2389050"/>
            <a:ext cx="8985303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/>
              <a:t>Appendix</a:t>
            </a:r>
            <a:r>
              <a:rPr lang="en-US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055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68048" y="470890"/>
            <a:ext cx="8853082" cy="43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8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Appendix</a:t>
            </a:r>
            <a:endParaRPr lang="en-US" sz="28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01603" y="1921698"/>
            <a:ext cx="4187482" cy="2570205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 action="ppaction://hlinkfile"/>
              </a:rPr>
              <a:t>ieee.org/expense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Logging into NextGen Expense is Easy as 1-2-3 &amp; Concur Sample Enrollment Emails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Mobile App – Access Anytime, Anywhere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Concur “User” Profile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Combine Expense Reports using MOVE Command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What’s the Status of my Expense Report?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Audit Trail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Delegates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946F82-C0CB-4691-84E0-834DD1FE2840}"/>
              </a:ext>
            </a:extLst>
          </p:cNvPr>
          <p:cNvSpPr txBox="1">
            <a:spLocks/>
          </p:cNvSpPr>
          <p:nvPr/>
        </p:nvSpPr>
        <p:spPr>
          <a:xfrm>
            <a:off x="4638777" y="1921697"/>
            <a:ext cx="4187482" cy="2570205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 startAt="9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Missing Receipt Declaration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 startAt="9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Expense Report Life Cycle, Concur &amp; Western Union Payment Processing &amp; Payment Currencies Supported by Concur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 startAt="9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Tiered Expense Report Purpose (ERP) Levels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 startAt="9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My NextGen Experience “Dashboard”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 startAt="9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Self Service Featuring “ NextGen Help Menu”, NextGen Help Menu &amp; NextGen Task Menu 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 startAt="9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Currency Exchange Fee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 startAt="9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Verify Receipt Date = Transaction Date</a:t>
            </a:r>
            <a:endParaRPr lang="en-US" dirty="0"/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 startAt="9"/>
            </a:pP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DADA90-BF35-8D83-BC65-EE853AA0493B}"/>
              </a:ext>
            </a:extLst>
          </p:cNvPr>
          <p:cNvSpPr txBox="1">
            <a:spLocks/>
          </p:cNvSpPr>
          <p:nvPr/>
        </p:nvSpPr>
        <p:spPr>
          <a:xfrm>
            <a:off x="201603" y="881744"/>
            <a:ext cx="8874349" cy="973754"/>
          </a:xfrm>
          <a:prstGeom prst="rect">
            <a:avLst/>
          </a:prstGeom>
          <a:ln>
            <a:noFill/>
          </a:ln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NextGen Expense (Concur) Overview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NextGen Expense New User Interface Update “Horizon Fiore”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Additional Training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4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26170" y="421200"/>
            <a:ext cx="745543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00" dirty="0"/>
              <a:t> </a:t>
            </a:r>
            <a:endParaRPr sz="25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829EF2-C516-4782-AD24-6B68BD2808F2}"/>
              </a:ext>
            </a:extLst>
          </p:cNvPr>
          <p:cNvSpPr txBox="1">
            <a:spLocks/>
          </p:cNvSpPr>
          <p:nvPr/>
        </p:nvSpPr>
        <p:spPr>
          <a:xfrm>
            <a:off x="79348" y="2644658"/>
            <a:ext cx="8985303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/>
              <a:t>NextGen Expense (Concur)</a:t>
            </a:r>
          </a:p>
          <a:p>
            <a:pPr algn="ctr"/>
            <a:r>
              <a:rPr lang="en-US" sz="4000" dirty="0"/>
              <a:t>Overview </a:t>
            </a:r>
          </a:p>
        </p:txBody>
      </p:sp>
    </p:spTree>
    <p:extLst>
      <p:ext uri="{BB962C8B-B14F-4D97-AF65-F5344CB8AC3E}">
        <p14:creationId xmlns:p14="http://schemas.microsoft.com/office/powerpoint/2010/main" val="1785778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3BC4-1D87-4FAD-A5ED-F93711B8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6426"/>
            <a:ext cx="7704000" cy="365400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NextGen Expense Reimbursement (Concur)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B8B9DC-3EF5-45E6-98F2-3BD4545FD107}"/>
              </a:ext>
            </a:extLst>
          </p:cNvPr>
          <p:cNvSpPr/>
          <p:nvPr/>
        </p:nvSpPr>
        <p:spPr>
          <a:xfrm>
            <a:off x="173652" y="789826"/>
            <a:ext cx="8481462" cy="330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tx2">
                  <a:lumMod val="50000"/>
                </a:schemeClr>
              </a:buClr>
              <a:buSzPct val="100000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What is NextGen Expense Reimbursement?</a:t>
            </a:r>
            <a:endParaRPr lang="en-US" sz="1200" i="1" dirty="0"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Cloud based expense management application, including electronic receipt integrations and secure mobile access</a:t>
            </a:r>
          </a:p>
          <a:p>
            <a:pPr marL="1003300" lvl="2" indent="0">
              <a:buClr>
                <a:schemeClr val="tx2">
                  <a:lumMod val="50000"/>
                </a:schemeClr>
              </a:buClr>
              <a:buSzPct val="100000"/>
              <a:buNone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of Using NextGen Expense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Fully integrated with NextGen Finance (Projects) and NextGen Banking</a:t>
            </a:r>
          </a:p>
          <a:p>
            <a:pPr marL="914400" lvl="8" indent="-28575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Expense Tagging transactions (ERP level 4/WBS) happens automatically between Concur - Coupa</a:t>
            </a:r>
          </a:p>
          <a:p>
            <a:pPr marL="742950" lvl="1" indent="-28575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Concur Mobile app expands accessibility to create &amp; approve expense reports anytime/anywhere</a:t>
            </a:r>
          </a:p>
          <a:p>
            <a:pPr marL="86360" indent="0">
              <a:buNone/>
            </a:pPr>
            <a:endParaRPr lang="en-US" sz="1050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Use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NextGen Expense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IEEE will reimburse for travel and non-travel related expenses such as office supplies, shipping, dues/membership, registration fees, etc.</a:t>
            </a:r>
          </a:p>
          <a:p>
            <a:pPr marL="914400" lvl="1" indent="-28575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For personal “Out of Pocket” and “IEEE Corporate Card” (if applicable) expenses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to Use NextGen Expense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CB Card transactions do not get processed/entered in Concur</a:t>
            </a:r>
          </a:p>
          <a:p>
            <a:pPr marL="742950" lvl="1" indent="-28575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Local bank account activity</a:t>
            </a:r>
          </a:p>
        </p:txBody>
      </p:sp>
      <p:pic>
        <p:nvPicPr>
          <p:cNvPr id="5" name="Picture 4" descr="A picture containing text, monitor, phone, screenshot&#10;&#10;Description automatically generated">
            <a:extLst>
              <a:ext uri="{FF2B5EF4-FFF2-40B4-BE49-F238E27FC236}">
                <a16:creationId xmlns:a16="http://schemas.microsoft.com/office/drawing/2014/main" id="{77FB87DA-0046-4904-A82C-D2DFB76D6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916" y="1485976"/>
            <a:ext cx="322235" cy="5869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640A91-FB8A-4E1C-9CCB-37CDC55F19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3BC4-1D87-4FAD-A5ED-F93711B8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7" y="280800"/>
            <a:ext cx="7823565" cy="590400"/>
          </a:xfrm>
        </p:spPr>
        <p:txBody>
          <a:bodyPr/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NextGen Expense (Concur) Documentation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C2A729A-9786-496A-83AC-FBB0E753CD08}"/>
              </a:ext>
            </a:extLst>
          </p:cNvPr>
          <p:cNvSpPr txBox="1">
            <a:spLocks/>
          </p:cNvSpPr>
          <p:nvPr/>
        </p:nvSpPr>
        <p:spPr>
          <a:xfrm>
            <a:off x="64707" y="811056"/>
            <a:ext cx="8982770" cy="280237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2" indent="0">
              <a:buClrTx/>
              <a:buSzPct val="110000"/>
              <a:buNone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000" b="1" i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ieee.org/expense</a:t>
            </a:r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en-US" sz="1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(Appendix A)</a:t>
            </a:r>
            <a:endParaRPr lang="en-US" sz="10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One stop shopping for NextGen Expense related documentation and training</a:t>
            </a: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How to Log in to Concur </a:t>
            </a:r>
            <a:r>
              <a:rPr lang="en-US" sz="1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(Appendix B)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NextGen Expense Reimbursement Checklist</a:t>
            </a:r>
          </a:p>
          <a:p>
            <a:pPr lvl="3"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View a checklist of items needed prior to creating your 1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expense report in addition to tips on submitting your report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Concur Mobile App </a:t>
            </a:r>
            <a:r>
              <a:rPr lang="en-US" sz="1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(Appendix C)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spcBef>
                <a:spcPts val="6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View a comprehensive video on how to log into the mobile application on your cellular device</a:t>
            </a:r>
            <a:endParaRPr lang="en-US" sz="9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Training &amp; Quick Reference</a:t>
            </a:r>
          </a:p>
          <a:p>
            <a:pPr lvl="3">
              <a:spcBef>
                <a:spcPts val="6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Review self paced training</a:t>
            </a:r>
          </a:p>
          <a:p>
            <a:pPr lvl="3">
              <a:spcBef>
                <a:spcPts val="600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View recorded training sessions from previous training events </a:t>
            </a:r>
            <a:endParaRPr lang="en-US" sz="9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Expense Report Purpose (ERP) Library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Frequently Asked Questions (FAQs)</a:t>
            </a:r>
          </a:p>
          <a:p>
            <a:pPr marL="342900" lvl="1" inden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None/>
            </a:pP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None/>
            </a:pPr>
            <a:endParaRPr lang="en-US" sz="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Tx/>
              <a:buSzPct val="110000"/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54A606-27D3-400B-ABBD-5F4AC3E641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1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53E9-6E97-40EE-8F74-486C75E9F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7" y="559782"/>
            <a:ext cx="6419849" cy="365400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5" name="Google Shape;170;p22">
            <a:extLst>
              <a:ext uri="{FF2B5EF4-FFF2-40B4-BE49-F238E27FC236}">
                <a16:creationId xmlns:a16="http://schemas.microsoft.com/office/drawing/2014/main" id="{65CC227C-EEA6-4A70-AAFD-C38CED1805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4745" y="819049"/>
            <a:ext cx="5492324" cy="376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2870" indent="0">
              <a:spcBef>
                <a:spcPts val="600"/>
              </a:spcBef>
              <a:buSzPct val="150000"/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US" sz="1300" b="1" dirty="0"/>
              <a:t>Concur 2023 Project Deliverables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US" sz="1300" b="1" dirty="0"/>
              <a:t>IEEE Team Responsibilities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Helpful Hints for Report Submitters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Approver Responsibilities</a:t>
            </a:r>
            <a:endParaRPr lang="en-US" sz="13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Resources &amp; Contact Information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Appendix</a:t>
            </a:r>
            <a:endParaRPr lang="en-US" sz="1300" b="1" dirty="0"/>
          </a:p>
          <a:p>
            <a:pPr lvl="2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§"/>
            </a:pPr>
            <a:r>
              <a:rPr lang="en-US" sz="1300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NextGen Expense Reimbursement (Concur) Overview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§"/>
            </a:pPr>
            <a:r>
              <a:rPr lang="en-US" sz="1300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New User Interface Snapshots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§"/>
            </a:pPr>
            <a:r>
              <a:rPr lang="en-US" sz="1300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Additional Training Materials</a:t>
            </a:r>
            <a:endParaRPr lang="en-US" sz="13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680FF7-3763-41DF-B159-AF540F2E74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 descr="A close-up of a credit card">
            <a:extLst>
              <a:ext uri="{FF2B5EF4-FFF2-40B4-BE49-F238E27FC236}">
                <a16:creationId xmlns:a16="http://schemas.microsoft.com/office/drawing/2014/main" id="{374C1B41-037F-3308-9BD7-541CADD36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314" y="1182188"/>
            <a:ext cx="2664822" cy="23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12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8ABC-47AD-46F1-96C7-B0F9A011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87" y="434022"/>
            <a:ext cx="7500985" cy="365400"/>
          </a:xfrm>
        </p:spPr>
        <p:txBody>
          <a:bodyPr/>
          <a:lstStyle/>
          <a:p>
            <a:r>
              <a:rPr lang="en-US" sz="2500" dirty="0"/>
              <a:t>Report Submitter Responsibilities</a:t>
            </a:r>
            <a:endParaRPr lang="en-US" sz="18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9851A8-1D94-41E8-9F76-27DA286D87D7}"/>
              </a:ext>
            </a:extLst>
          </p:cNvPr>
          <p:cNvSpPr txBox="1">
            <a:spLocks/>
          </p:cNvSpPr>
          <p:nvPr/>
        </p:nvSpPr>
        <p:spPr>
          <a:xfrm>
            <a:off x="67552" y="1237905"/>
            <a:ext cx="8808659" cy="355308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Complete your Concur Profile </a:t>
            </a:r>
            <a:r>
              <a:rPr lang="en-US" sz="1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(Appendix D)</a:t>
            </a:r>
            <a:endParaRPr lang="en-US" sz="1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Click Profile &gt; Profile Settings.  Personal information, verify email address, notification preferences &amp; enter banking if required, etc.</a:t>
            </a: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Submit Your Expenses for Reimbursement</a:t>
            </a:r>
          </a:p>
          <a:p>
            <a:pPr lvl="1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Submit your expenses for reimbursement within 60 days of being incurred or at completion of your trip, in accordance with the IEEE Travel &amp; Expense Reimbursement Guidelines </a:t>
            </a:r>
            <a:r>
              <a:rPr lang="en-US" sz="105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(when appropriate)</a:t>
            </a:r>
            <a:endParaRPr lang="en-US" sz="12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Expense reports should be consolidated as much as possible </a:t>
            </a:r>
            <a:r>
              <a:rPr lang="en-US" sz="1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(Appendix E)</a:t>
            </a:r>
            <a:endParaRPr lang="en-US" sz="1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Multiple ERPs on a single report is permitted/encouraged – each transaction can utilize separate ERPs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possible, combine various trips and transactions and submit 1 expense report per month</a:t>
            </a: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9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Delete/Remove any old expense reports in your Concur profile</a:t>
            </a:r>
          </a:p>
          <a:p>
            <a:pPr marR="0" lvl="0" algn="l" rtl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endParaRPr lang="en-US" sz="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Tx/>
              <a:buSzPct val="110000"/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2AA5A9-4C8B-4285-B7EA-6952524E63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43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8ABC-47AD-46F1-96C7-B0F9A011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5" y="556422"/>
            <a:ext cx="7500985" cy="365400"/>
          </a:xfrm>
        </p:spPr>
        <p:txBody>
          <a:bodyPr/>
          <a:lstStyle/>
          <a:p>
            <a:r>
              <a:rPr lang="en-US" sz="2500" dirty="0"/>
              <a:t>Report Submitter “Self Service” Features</a:t>
            </a:r>
            <a:endParaRPr lang="en-US" sz="18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9851A8-1D94-41E8-9F76-27DA286D87D7}"/>
              </a:ext>
            </a:extLst>
          </p:cNvPr>
          <p:cNvSpPr txBox="1">
            <a:spLocks/>
          </p:cNvSpPr>
          <p:nvPr/>
        </p:nvSpPr>
        <p:spPr>
          <a:xfrm>
            <a:off x="80615" y="921822"/>
            <a:ext cx="8982770" cy="366525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 the Status of your Expense Report (Approval Flow &amp; Audit Trail) </a:t>
            </a:r>
            <a:r>
              <a:rPr lang="en-US" sz="1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(Appendix F, G)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Real-time audit/status tracking visible to the submitter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To view the status of your expense report after it’s submitted</a:t>
            </a:r>
          </a:p>
          <a:p>
            <a:pPr lvl="2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Report Details &gt; Click on “Report Timeline” or “Audit Trail”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Tx/>
              <a:buSzPct val="110000"/>
              <a:buNone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Delegate Responsibility </a:t>
            </a:r>
            <a:r>
              <a:rPr lang="en-US" sz="1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(Appendix H)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Users can designate a delegate to submit/approve expense reports on their behalf</a:t>
            </a:r>
          </a:p>
          <a:p>
            <a:pPr lvl="2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missing receipt declaration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cannot be submitted by a delegate </a:t>
            </a:r>
            <a:r>
              <a:rPr lang="en-US" sz="1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(Appendix I)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 delegate cannot change profile information i.e., bank info, address, etc.</a:t>
            </a:r>
          </a:p>
          <a:p>
            <a:pPr marL="685800" lvl="2" indent="0">
              <a:buClrTx/>
              <a:buSzPct val="11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Receipt Options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Email receipts to: 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receipts@expenseit.com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they will automatically upload </a:t>
            </a:r>
          </a:p>
          <a:p>
            <a:pPr marL="342900" lvl="1" indent="0">
              <a:buClrTx/>
              <a:buSzPct val="110000"/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into your Concur Profile (must verify email in Concur for this to work)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Integration with 3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party applications (e.g., Uber, Lyft, etc.) which results</a:t>
            </a:r>
          </a:p>
          <a:p>
            <a:pPr marL="342900" lvl="1" indent="0">
              <a:buClrTx/>
              <a:buSzPct val="110000"/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in electronic receipt creation</a:t>
            </a:r>
          </a:p>
          <a:p>
            <a:pPr lvl="2">
              <a:buClrTx/>
              <a:buSzPct val="110000"/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72A5CD-2F48-4C59-95A4-EBBB6D2509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CCF27-5B01-3CE5-95CA-C72250A3C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984" y="76444"/>
            <a:ext cx="2547073" cy="187645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D8D0713-CCBB-4DE3-93DE-639CF2196BD9}"/>
              </a:ext>
            </a:extLst>
          </p:cNvPr>
          <p:cNvSpPr/>
          <p:nvPr/>
        </p:nvSpPr>
        <p:spPr>
          <a:xfrm>
            <a:off x="6530400" y="1204644"/>
            <a:ext cx="950828" cy="341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28F853-F846-30DA-5ADE-F4B6B3929D53}"/>
              </a:ext>
            </a:extLst>
          </p:cNvPr>
          <p:cNvSpPr/>
          <p:nvPr/>
        </p:nvSpPr>
        <p:spPr>
          <a:xfrm>
            <a:off x="6530400" y="580568"/>
            <a:ext cx="950828" cy="341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A63EC2-C7DC-A285-30DF-D6AA4CE14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035" y="2235719"/>
            <a:ext cx="3237350" cy="259817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A7DD5C5D-B29C-48FC-9CA0-99FD828BDD69}"/>
              </a:ext>
            </a:extLst>
          </p:cNvPr>
          <p:cNvSpPr/>
          <p:nvPr/>
        </p:nvSpPr>
        <p:spPr>
          <a:xfrm>
            <a:off x="8936074" y="2235719"/>
            <a:ext cx="144000" cy="217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7D2276-DDAD-4860-9DEE-5BE096F8D780}"/>
              </a:ext>
            </a:extLst>
          </p:cNvPr>
          <p:cNvSpPr/>
          <p:nvPr/>
        </p:nvSpPr>
        <p:spPr>
          <a:xfrm>
            <a:off x="8256805" y="2909071"/>
            <a:ext cx="329785" cy="2285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3D44A55-F497-4805-A2D2-800E02CB7010}"/>
              </a:ext>
            </a:extLst>
          </p:cNvPr>
          <p:cNvSpPr/>
          <p:nvPr/>
        </p:nvSpPr>
        <p:spPr>
          <a:xfrm>
            <a:off x="6230983" y="3137592"/>
            <a:ext cx="170001" cy="180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49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58400" y="442800"/>
            <a:ext cx="76824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00" dirty="0"/>
              <a:t>Approver Responsibilities</a:t>
            </a:r>
            <a:endParaRPr sz="2500" dirty="0"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158400" y="808200"/>
            <a:ext cx="8181935" cy="3728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Provide Demo &amp; Training to all Volunteers/Users who will submit an expense report </a:t>
            </a:r>
            <a:r>
              <a:rPr lang="en-US" sz="1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(Appendix J)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Coordinate any training within your Region/Section, etc.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Supporting documentation/training can be found on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ieee.org/expense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0">
              <a:buClrTx/>
              <a:buSzPct val="110000"/>
              <a:buNone/>
            </a:pPr>
            <a:endParaRPr lang="en-US" sz="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/>
              <a:t>Become Familiar with the Expense Report Purposes (ERP’s) for your Region/Section </a:t>
            </a:r>
            <a:r>
              <a:rPr lang="en-US" sz="1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(Appendix K)</a:t>
            </a:r>
            <a:endParaRPr sz="1000" dirty="0"/>
          </a:p>
          <a:p>
            <a:pPr marR="0" lvl="0" algn="l" rtl="0">
              <a:spcBef>
                <a:spcPts val="12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/>
              <a:t>Maintain the approvers/approval flow of an ERP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/>
              <a:t>To make changes to Approver(s) in the system, send an email to:  </a:t>
            </a:r>
            <a:r>
              <a:rPr lang="en-US" sz="1200" dirty="0">
                <a:hlinkClick r:id="rId4"/>
              </a:rPr>
              <a:t>NextGenExpense@ieee.org</a:t>
            </a:r>
            <a:endParaRPr lang="en-US" sz="1200" dirty="0"/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ERP Level 4 (WBS Task) changes need to originate in PPM</a:t>
            </a:r>
          </a:p>
          <a:p>
            <a:pPr>
              <a:spcBef>
                <a:spcPts val="1200"/>
              </a:spcBef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Locate and view the status of expense reports that you have previously approved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Click Approvals &gt; Reports &gt; View – select your report criteria </a:t>
            </a:r>
          </a:p>
          <a:p>
            <a:pPr lvl="2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Tip:  if you do not see a report that you have approved listed in </a:t>
            </a:r>
          </a:p>
          <a:p>
            <a:pPr marL="1057275" lvl="2" indent="0">
              <a:buClrTx/>
              <a:buSzPct val="110000"/>
              <a:buNone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report view this means the expense report has been returned to submitter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7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-60456" y="539307"/>
            <a:ext cx="76824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400" dirty="0"/>
              <a:t>Approvers - View all Expense Reports You’ve Approved</a:t>
            </a:r>
            <a:endParaRPr sz="2400" dirty="0"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-60456" y="539307"/>
            <a:ext cx="8181935" cy="27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0075" lvl="1" indent="0">
              <a:buClrTx/>
              <a:buSzPct val="11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 the expense reports that you have previously approved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Click Approvals &gt; Reports &gt; View – select your report criteria </a:t>
            </a:r>
          </a:p>
          <a:p>
            <a:pPr lvl="2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Tip:  if you do not see a report that you have approved listed in </a:t>
            </a:r>
          </a:p>
          <a:p>
            <a:pPr marL="1057275" lvl="2" indent="0">
              <a:buClrTx/>
              <a:buSzPct val="110000"/>
              <a:buNone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report view this means the expense report has been returned to submitter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A3F50-59B9-C4C3-298C-BB2A02BFE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64" y="1965961"/>
            <a:ext cx="2799125" cy="2377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C04224-08CC-EE35-9AD8-3BFDD6B67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034" y="2037397"/>
            <a:ext cx="5192486" cy="230600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0E6DD50-8AD3-78A2-75F5-944D9C232BBC}"/>
              </a:ext>
            </a:extLst>
          </p:cNvPr>
          <p:cNvSpPr/>
          <p:nvPr/>
        </p:nvSpPr>
        <p:spPr>
          <a:xfrm>
            <a:off x="847216" y="1951265"/>
            <a:ext cx="498764" cy="260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AEEFB6-05D3-4DF6-934C-A7D840CDA3E3}"/>
              </a:ext>
            </a:extLst>
          </p:cNvPr>
          <p:cNvSpPr/>
          <p:nvPr/>
        </p:nvSpPr>
        <p:spPr>
          <a:xfrm>
            <a:off x="847216" y="3011106"/>
            <a:ext cx="498764" cy="260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E74EBA-73D2-404E-B70E-B8504D95B35A}"/>
              </a:ext>
            </a:extLst>
          </p:cNvPr>
          <p:cNvSpPr/>
          <p:nvPr/>
        </p:nvSpPr>
        <p:spPr>
          <a:xfrm>
            <a:off x="4602713" y="1965961"/>
            <a:ext cx="642347" cy="287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7AFA3-6DCC-465A-8A03-4A5BDBB28260}"/>
              </a:ext>
            </a:extLst>
          </p:cNvPr>
          <p:cNvSpPr/>
          <p:nvPr/>
        </p:nvSpPr>
        <p:spPr>
          <a:xfrm>
            <a:off x="4428309" y="2277026"/>
            <a:ext cx="495578" cy="2947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823620-243C-9D19-6F62-55206C769354}"/>
              </a:ext>
            </a:extLst>
          </p:cNvPr>
          <p:cNvSpPr/>
          <p:nvPr/>
        </p:nvSpPr>
        <p:spPr>
          <a:xfrm>
            <a:off x="3531362" y="2929734"/>
            <a:ext cx="498764" cy="260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13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26170" y="421200"/>
            <a:ext cx="745543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00" dirty="0"/>
              <a:t> </a:t>
            </a:r>
            <a:endParaRPr sz="25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829EF2-C516-4782-AD24-6B68BD2808F2}"/>
              </a:ext>
            </a:extLst>
          </p:cNvPr>
          <p:cNvSpPr txBox="1">
            <a:spLocks/>
          </p:cNvSpPr>
          <p:nvPr/>
        </p:nvSpPr>
        <p:spPr>
          <a:xfrm>
            <a:off x="79348" y="2971229"/>
            <a:ext cx="8985303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/>
              <a:t>NextGen Expense</a:t>
            </a:r>
          </a:p>
          <a:p>
            <a:pPr algn="ctr"/>
            <a:r>
              <a:rPr lang="en-US" sz="4000" dirty="0"/>
              <a:t>New User Interface Update</a:t>
            </a:r>
          </a:p>
          <a:p>
            <a:pPr algn="ctr"/>
            <a:r>
              <a:rPr lang="en-US" sz="4000" dirty="0"/>
              <a:t> “Horizon Fiore” </a:t>
            </a:r>
          </a:p>
        </p:txBody>
      </p:sp>
    </p:spTree>
    <p:extLst>
      <p:ext uri="{BB962C8B-B14F-4D97-AF65-F5344CB8AC3E}">
        <p14:creationId xmlns:p14="http://schemas.microsoft.com/office/powerpoint/2010/main" val="1208776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6F08-9494-4E5C-864E-590D0551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" y="481346"/>
            <a:ext cx="7078977" cy="365400"/>
          </a:xfrm>
        </p:spPr>
        <p:txBody>
          <a:bodyPr/>
          <a:lstStyle/>
          <a:p>
            <a:r>
              <a:rPr lang="en-US" sz="2500" dirty="0"/>
              <a:t>Horizon Fiore – “Home Menu”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0BB9732-AE3C-452C-AB5B-9708626A732B}"/>
              </a:ext>
            </a:extLst>
          </p:cNvPr>
          <p:cNvSpPr txBox="1">
            <a:spLocks/>
          </p:cNvSpPr>
          <p:nvPr/>
        </p:nvSpPr>
        <p:spPr>
          <a:xfrm>
            <a:off x="627017" y="891054"/>
            <a:ext cx="7550332" cy="38143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All menu items such as travel, expense, approvals, etc. are located under the expandable “home” drop down menu 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2">
                  <a:lumMod val="50000"/>
                </a:schemeClr>
              </a:buClr>
              <a:buSzPct val="100000"/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48840D-5D0E-4FDC-BF41-C59963EBCC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289BAC9-3AE7-6EE2-173F-BF4E167C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51" y="1629182"/>
            <a:ext cx="6864532" cy="289709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0FBD9DB-D05E-D301-9E25-B6BB076E8E21}"/>
              </a:ext>
            </a:extLst>
          </p:cNvPr>
          <p:cNvSpPr/>
          <p:nvPr/>
        </p:nvSpPr>
        <p:spPr>
          <a:xfrm rot="7870359">
            <a:off x="2330813" y="1465423"/>
            <a:ext cx="485140" cy="2832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92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6F08-9494-4E5C-864E-590D0551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" y="481346"/>
            <a:ext cx="7078977" cy="365400"/>
          </a:xfrm>
        </p:spPr>
        <p:txBody>
          <a:bodyPr/>
          <a:lstStyle/>
          <a:p>
            <a:r>
              <a:rPr lang="en-US" sz="2500" dirty="0"/>
              <a:t>Horizon Fiore – “Profile Section”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0BB9732-AE3C-452C-AB5B-9708626A732B}"/>
              </a:ext>
            </a:extLst>
          </p:cNvPr>
          <p:cNvSpPr txBox="1">
            <a:spLocks/>
          </p:cNvSpPr>
          <p:nvPr/>
        </p:nvSpPr>
        <p:spPr>
          <a:xfrm>
            <a:off x="627017" y="891054"/>
            <a:ext cx="7550332" cy="38143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The “Profile” section is no longer titled “Profile” but has been replaced with a symbol of a person.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TIP:  If you have delegate access on behalf on another user, please expand the menu to select the user</a:t>
            </a:r>
            <a:endParaRPr lang="en-US" sz="1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2">
                  <a:lumMod val="50000"/>
                </a:schemeClr>
              </a:buClr>
              <a:buSzPct val="100000"/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48840D-5D0E-4FDC-BF41-C59963EBCC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9F55BA3-CAD9-61EC-BB74-D35045D5F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1" y="1729104"/>
            <a:ext cx="7948749" cy="252334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2273B37-A0DD-081E-43E6-DB32EAD39E5C}"/>
              </a:ext>
            </a:extLst>
          </p:cNvPr>
          <p:cNvSpPr/>
          <p:nvPr/>
        </p:nvSpPr>
        <p:spPr>
          <a:xfrm rot="7870359">
            <a:off x="8475380" y="1311686"/>
            <a:ext cx="485140" cy="2832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BA412B3-8812-D483-41B7-1A24A9A37EF2}"/>
              </a:ext>
            </a:extLst>
          </p:cNvPr>
          <p:cNvSpPr/>
          <p:nvPr/>
        </p:nvSpPr>
        <p:spPr>
          <a:xfrm>
            <a:off x="7092423" y="1729104"/>
            <a:ext cx="1248211" cy="2832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39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6F08-9494-4E5C-864E-590D0551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" y="481346"/>
            <a:ext cx="7078977" cy="365400"/>
          </a:xfrm>
        </p:spPr>
        <p:txBody>
          <a:bodyPr/>
          <a:lstStyle/>
          <a:p>
            <a:r>
              <a:rPr lang="en-US" sz="2500" dirty="0"/>
              <a:t>Horizon Fiore – “Help Section”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0BB9732-AE3C-452C-AB5B-9708626A732B}"/>
              </a:ext>
            </a:extLst>
          </p:cNvPr>
          <p:cNvSpPr txBox="1">
            <a:spLocks/>
          </p:cNvSpPr>
          <p:nvPr/>
        </p:nvSpPr>
        <p:spPr>
          <a:xfrm>
            <a:off x="627017" y="891054"/>
            <a:ext cx="7550332" cy="38143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The “Help” section is not longer titled “Help” but has been replaced with a question mark symbol</a:t>
            </a:r>
            <a:endParaRPr lang="en-US" sz="1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2">
                  <a:lumMod val="50000"/>
                </a:schemeClr>
              </a:buClr>
              <a:buSzPct val="100000"/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48840D-5D0E-4FDC-BF41-C59963EBCC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2273B37-A0DD-081E-43E6-DB32EAD39E5C}"/>
              </a:ext>
            </a:extLst>
          </p:cNvPr>
          <p:cNvSpPr/>
          <p:nvPr/>
        </p:nvSpPr>
        <p:spPr>
          <a:xfrm rot="7870359">
            <a:off x="8040788" y="1243678"/>
            <a:ext cx="485140" cy="2832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2D57130-43BB-3BBB-EB7D-BA9FF5DD6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89" y="1607820"/>
            <a:ext cx="7726679" cy="282368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5EB9760-58FC-73DD-6EAF-4E817F64E83C}"/>
              </a:ext>
            </a:extLst>
          </p:cNvPr>
          <p:cNvSpPr/>
          <p:nvPr/>
        </p:nvSpPr>
        <p:spPr>
          <a:xfrm>
            <a:off x="6975566" y="1563512"/>
            <a:ext cx="974317" cy="3275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31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26170" y="421200"/>
            <a:ext cx="745543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00" dirty="0"/>
              <a:t> </a:t>
            </a:r>
            <a:endParaRPr sz="25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829EF2-C516-4782-AD24-6B68BD2808F2}"/>
              </a:ext>
            </a:extLst>
          </p:cNvPr>
          <p:cNvSpPr txBox="1">
            <a:spLocks/>
          </p:cNvSpPr>
          <p:nvPr/>
        </p:nvSpPr>
        <p:spPr>
          <a:xfrm>
            <a:off x="79348" y="2644658"/>
            <a:ext cx="8985303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/>
              <a:t>NextGen Expense (Concur)</a:t>
            </a:r>
          </a:p>
          <a:p>
            <a:pPr algn="ctr"/>
            <a:r>
              <a:rPr lang="en-US" sz="4000" dirty="0"/>
              <a:t>Additional Training Materials </a:t>
            </a:r>
          </a:p>
        </p:txBody>
      </p:sp>
    </p:spTree>
    <p:extLst>
      <p:ext uri="{BB962C8B-B14F-4D97-AF65-F5344CB8AC3E}">
        <p14:creationId xmlns:p14="http://schemas.microsoft.com/office/powerpoint/2010/main" val="3397227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3BC4-1D87-4FAD-A5ED-F93711B8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7" y="266400"/>
            <a:ext cx="7823565" cy="871200"/>
          </a:xfrm>
        </p:spPr>
        <p:txBody>
          <a:bodyPr/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ieee.org/expense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617E8-98AF-4869-9055-BA832C774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599" y="842400"/>
            <a:ext cx="5666401" cy="19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92888E-A3D8-4196-BBAF-A6BDAFC42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001" y="2793600"/>
            <a:ext cx="5616000" cy="20691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16876B9-5EEE-4F05-885C-132694D6DD78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25F54F-FEDA-46AF-968D-A8F986AED4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8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53E9-6E97-40EE-8F74-486C75E9F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4342" y="453649"/>
            <a:ext cx="6419849" cy="365400"/>
          </a:xfrm>
        </p:spPr>
        <p:txBody>
          <a:bodyPr/>
          <a:lstStyle/>
          <a:p>
            <a:pPr algn="ctr"/>
            <a:r>
              <a:rPr lang="en-US" dirty="0"/>
              <a:t>Concur 2023 Project Deliverables </a:t>
            </a:r>
            <a:r>
              <a:rPr lang="en-US" sz="1200" dirty="0"/>
              <a:t>(as of Oct. 13)</a:t>
            </a:r>
            <a:endParaRPr lang="en-US" dirty="0"/>
          </a:p>
        </p:txBody>
      </p:sp>
      <p:sp>
        <p:nvSpPr>
          <p:cNvPr id="5" name="Google Shape;170;p22">
            <a:extLst>
              <a:ext uri="{FF2B5EF4-FFF2-40B4-BE49-F238E27FC236}">
                <a16:creationId xmlns:a16="http://schemas.microsoft.com/office/drawing/2014/main" id="{65CC227C-EEA6-4A70-AAFD-C38CED1805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1103" y="760270"/>
            <a:ext cx="8049762" cy="376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1"/>
                </a:solidFill>
              </a:rPr>
              <a:t>New User Interface – (Horizon Fiore)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US" sz="1200" dirty="0"/>
              <a:t>Transition to updated UI required by Concur - Full activation completed on Oct. 2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US" sz="1200" dirty="0"/>
              <a:t>additional user appearance selections via profile settings / system settings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US" sz="1200" dirty="0"/>
              <a:t>Communicated at Sections Congress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US" sz="1200" dirty="0"/>
              <a:t>Posted in Concur “company notes” and on ieee.org/expense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US" sz="1200" dirty="0"/>
              <a:t>Web sites and training materials being updated – target completion of Nov. 30</a:t>
            </a:r>
          </a:p>
          <a:p>
            <a:pPr marL="600075" lvl="1" indent="0">
              <a:lnSpc>
                <a:spcPct val="100000"/>
              </a:lnSpc>
              <a:spcBef>
                <a:spcPts val="600"/>
              </a:spcBef>
              <a:buSzPct val="150000"/>
              <a:buNone/>
            </a:pPr>
            <a:endParaRPr lang="en-US" sz="1100" dirty="0"/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1"/>
                </a:solidFill>
              </a:rPr>
              <a:t>Revert Canada GST Setup from Factor-Based Method to Standard Method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US" sz="1200" dirty="0"/>
              <a:t>Currently working with Region 7 and Tax Dept.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US" sz="1200" dirty="0"/>
              <a:t>Target Date:  Dec. 2023 to be ready for use in 2024</a:t>
            </a:r>
          </a:p>
          <a:p>
            <a:pPr marL="600075" lvl="1" indent="0">
              <a:lnSpc>
                <a:spcPct val="100000"/>
              </a:lnSpc>
              <a:spcBef>
                <a:spcPts val="600"/>
              </a:spcBef>
              <a:buSzPct val="150000"/>
              <a:buNone/>
            </a:pPr>
            <a:endParaRPr lang="en-US" sz="1100" dirty="0"/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US" sz="1400" b="1" dirty="0"/>
              <a:t>Travel Booking Request (Region 8)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US" sz="1200" dirty="0"/>
              <a:t>How can we book travel on behalf of others?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50000"/>
              <a:buFont typeface="Wingdings" panose="05000000000000000000" pitchFamily="2" charset="2"/>
              <a:buChar char="Ø"/>
            </a:pPr>
            <a:r>
              <a:rPr lang="en-US" sz="1200" dirty="0"/>
              <a:t>Currently researching solutions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680FF7-3763-41DF-B159-AF540F2E74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08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3BC4-1D87-4FAD-A5ED-F93711B8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7" y="280800"/>
            <a:ext cx="7823565" cy="871200"/>
          </a:xfrm>
        </p:spPr>
        <p:txBody>
          <a:bodyPr/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Logging into NextGen Expense is as Easy as 1-2-3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FC091-1004-45F6-8F4F-AD5125837B65}"/>
              </a:ext>
            </a:extLst>
          </p:cNvPr>
          <p:cNvSpPr txBox="1">
            <a:spLocks/>
          </p:cNvSpPr>
          <p:nvPr/>
        </p:nvSpPr>
        <p:spPr>
          <a:xfrm>
            <a:off x="172858" y="823553"/>
            <a:ext cx="7221562" cy="292827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360" indent="0">
              <a:buNone/>
            </a:pPr>
            <a:r>
              <a:rPr lang="en-US" sz="17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*Always access Concur with your IEEE credentials via </a:t>
            </a:r>
            <a:r>
              <a:rPr lang="en-US" sz="1700" b="1" i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ieee.org/expense</a:t>
            </a:r>
            <a:r>
              <a:rPr lang="en-US" sz="17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7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attempt to access Concur directly through concur.com*</a:t>
            </a:r>
          </a:p>
          <a:p>
            <a:pPr marL="86360" indent="0">
              <a:buNone/>
            </a:pPr>
            <a:br>
              <a:rPr lang="en-US" sz="1200" strike="sngStrik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1.  Getting Started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Navigate to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ieee.org/expense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You need an IEEE Account (IEEE username/password) -- hit blue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Request button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if needed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Log into your IEEE account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with your IEEE username &amp; password, then request to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have a Concur account created for you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Account creation takes approximately 24-36 hours.  Once your account is created, you will receive an email with log in instructions.</a:t>
            </a:r>
            <a:endParaRPr lang="en-US" sz="1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 fontAlgn="base"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360" indent="0" fontAlgn="base">
              <a:buFont typeface="LucidaGrande" charset="0"/>
              <a:buNone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2.  Access Concur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Click the orange “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Log In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” button for direct access to Concur, a username/password are NOT required due to integration with Single Sign On (SSO)</a:t>
            </a:r>
          </a:p>
          <a:p>
            <a:pPr marL="342900" lvl="1" indent="0" fontAlgn="base"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360" indent="0" fontAlgn="base">
              <a:buFont typeface="LucidaGrande" charset="0"/>
              <a:buNone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3.  Experience the benefits of the </a:t>
            </a:r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mobile app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Submit your reports anytime, anywhere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17820F-78FA-46B5-BAEC-5FD89600FD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1" y="1029600"/>
            <a:ext cx="1828800" cy="3290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D6B9B5E-51E2-411F-BBDF-8D5853051FAE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B </a:t>
            </a:r>
            <a:r>
              <a:rPr lang="en-US" sz="15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(page 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1211DA-B700-44D6-B3E4-FB52AC6513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92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849811"/>
            <a:ext cx="885308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Concur Sample Enrollment Email</a:t>
            </a: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(reimbursement in USD, CAD, EUR, INR, and JPY)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6096DC-AE14-4A9D-8AAC-CA787B093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5211"/>
            <a:ext cx="7148401" cy="328638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1151B1-19FF-45DA-9171-D4F1D8CCB797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B </a:t>
            </a:r>
            <a:r>
              <a:rPr lang="en-US" sz="15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(page 2)</a:t>
            </a:r>
          </a:p>
        </p:txBody>
      </p:sp>
    </p:spTree>
    <p:extLst>
      <p:ext uri="{BB962C8B-B14F-4D97-AF65-F5344CB8AC3E}">
        <p14:creationId xmlns:p14="http://schemas.microsoft.com/office/powerpoint/2010/main" val="3989208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1215211"/>
            <a:ext cx="885308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Western Union/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Convera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Sample Enrollment Email</a:t>
            </a: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(all currencies except USD, CAD, EUR, INR, and JPY)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C8EE46-051B-46D8-B881-860F693BA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01" y="1226222"/>
            <a:ext cx="7192800" cy="30926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243CD55-F8D7-46AF-A7BB-6F81F443E847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B </a:t>
            </a:r>
            <a:r>
              <a:rPr lang="en-US" sz="15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(page 3)</a:t>
            </a:r>
          </a:p>
        </p:txBody>
      </p:sp>
    </p:spTree>
    <p:extLst>
      <p:ext uri="{BB962C8B-B14F-4D97-AF65-F5344CB8AC3E}">
        <p14:creationId xmlns:p14="http://schemas.microsoft.com/office/powerpoint/2010/main" val="1861640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1242844"/>
            <a:ext cx="885308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Mobile App – Access Anytime, Anywhere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E25BA-943C-4D94-B2FF-23494D15A6D3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C</a:t>
            </a:r>
          </a:p>
        </p:txBody>
      </p:sp>
      <p:sp>
        <p:nvSpPr>
          <p:cNvPr id="9" name="Google Shape;208;p25">
            <a:extLst>
              <a:ext uri="{FF2B5EF4-FFF2-40B4-BE49-F238E27FC236}">
                <a16:creationId xmlns:a16="http://schemas.microsoft.com/office/drawing/2014/main" id="{64A44006-7BA8-4C4D-A944-55C5BB23C24E}"/>
              </a:ext>
            </a:extLst>
          </p:cNvPr>
          <p:cNvSpPr txBox="1"/>
          <p:nvPr/>
        </p:nvSpPr>
        <p:spPr>
          <a:xfrm>
            <a:off x="176935" y="863809"/>
            <a:ext cx="49107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Log into the mobile app securely using IEEE’s Single Sign On (SSO) passcode (EDDB6G):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212;p25">
            <a:extLst>
              <a:ext uri="{FF2B5EF4-FFF2-40B4-BE49-F238E27FC236}">
                <a16:creationId xmlns:a16="http://schemas.microsoft.com/office/drawing/2014/main" id="{0AD4E759-BBCC-41D6-9C03-8B59B1747E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608244"/>
            <a:ext cx="1806550" cy="273470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07;p25">
            <a:extLst>
              <a:ext uri="{FF2B5EF4-FFF2-40B4-BE49-F238E27FC236}">
                <a16:creationId xmlns:a16="http://schemas.microsoft.com/office/drawing/2014/main" id="{2FBBFC7D-EF4A-41C6-BE6F-8947BEB0BA9A}"/>
              </a:ext>
            </a:extLst>
          </p:cNvPr>
          <p:cNvSpPr/>
          <p:nvPr/>
        </p:nvSpPr>
        <p:spPr>
          <a:xfrm>
            <a:off x="2010300" y="2875700"/>
            <a:ext cx="634200" cy="273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742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09;p25">
            <a:extLst>
              <a:ext uri="{FF2B5EF4-FFF2-40B4-BE49-F238E27FC236}">
                <a16:creationId xmlns:a16="http://schemas.microsoft.com/office/drawing/2014/main" id="{C565C6AC-B66B-4C5E-B950-B485C75C07C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5850" y="1608245"/>
            <a:ext cx="1710350" cy="25029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11;p25">
            <a:extLst>
              <a:ext uri="{FF2B5EF4-FFF2-40B4-BE49-F238E27FC236}">
                <a16:creationId xmlns:a16="http://schemas.microsoft.com/office/drawing/2014/main" id="{E3C74F27-61FC-44BB-8006-BBEC8CDE172A}"/>
              </a:ext>
            </a:extLst>
          </p:cNvPr>
          <p:cNvSpPr/>
          <p:nvPr/>
        </p:nvSpPr>
        <p:spPr>
          <a:xfrm>
            <a:off x="5143825" y="1060100"/>
            <a:ext cx="3255000" cy="3631200"/>
          </a:xfrm>
          <a:prstGeom prst="flowChartAlternateProcess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chemeClr val="lt1">
                <a:alpha val="5373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36B1E1-28B3-468B-BA88-AA5955688E85}"/>
              </a:ext>
            </a:extLst>
          </p:cNvPr>
          <p:cNvSpPr txBox="1"/>
          <p:nvPr/>
        </p:nvSpPr>
        <p:spPr>
          <a:xfrm>
            <a:off x="5224030" y="1323709"/>
            <a:ext cx="3038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SzPts val="1800"/>
              <a:buFont typeface="LucidaGrande" charset="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the ExpenseIt feature to upload a receipt image directly into your Concur profile as seen below:</a:t>
            </a:r>
          </a:p>
        </p:txBody>
      </p:sp>
      <p:pic>
        <p:nvPicPr>
          <p:cNvPr id="15" name="Google Shape;205;p25">
            <a:extLst>
              <a:ext uri="{FF2B5EF4-FFF2-40B4-BE49-F238E27FC236}">
                <a16:creationId xmlns:a16="http://schemas.microsoft.com/office/drawing/2014/main" id="{24A59FAD-FE56-4FC4-8179-7D76DCB6A73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6161" t="35174" r="26039" b="25227"/>
          <a:stretch/>
        </p:blipFill>
        <p:spPr>
          <a:xfrm>
            <a:off x="5333440" y="2368250"/>
            <a:ext cx="1119175" cy="1974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6" name="Google Shape;206;p25">
            <a:extLst>
              <a:ext uri="{FF2B5EF4-FFF2-40B4-BE49-F238E27FC236}">
                <a16:creationId xmlns:a16="http://schemas.microsoft.com/office/drawing/2014/main" id="{7E138198-57F5-46D7-AEF8-984CC448F84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76952" t="34652" r="14847" b="24927"/>
          <a:stretch/>
        </p:blipFill>
        <p:spPr>
          <a:xfrm>
            <a:off x="7274936" y="2368250"/>
            <a:ext cx="998475" cy="1974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17" name="Google Shape;210;p25">
            <a:extLst>
              <a:ext uri="{FF2B5EF4-FFF2-40B4-BE49-F238E27FC236}">
                <a16:creationId xmlns:a16="http://schemas.microsoft.com/office/drawing/2014/main" id="{00CB32A1-DE00-4FAC-8960-A01B40AC0F9F}"/>
              </a:ext>
            </a:extLst>
          </p:cNvPr>
          <p:cNvSpPr/>
          <p:nvPr/>
        </p:nvSpPr>
        <p:spPr>
          <a:xfrm>
            <a:off x="6546675" y="3208150"/>
            <a:ext cx="634200" cy="29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742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174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6F08-9494-4E5C-864E-590D0551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23" y="480874"/>
            <a:ext cx="5949358" cy="365400"/>
          </a:xfrm>
        </p:spPr>
        <p:txBody>
          <a:bodyPr/>
          <a:lstStyle/>
          <a:p>
            <a:r>
              <a:rPr lang="en-US" sz="2500" dirty="0"/>
              <a:t>Concur “User” Profile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437BE3-2FE4-4221-865D-0FB158857C18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A59C85-49C3-4E2B-BDB9-719D9B8204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176AB5-4570-32CF-AB9B-A83C4E988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22" y="757646"/>
            <a:ext cx="8628779" cy="366413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B0C793B-1C61-414C-B8D3-9FDA3385F861}"/>
              </a:ext>
            </a:extLst>
          </p:cNvPr>
          <p:cNvSpPr/>
          <p:nvPr/>
        </p:nvSpPr>
        <p:spPr>
          <a:xfrm>
            <a:off x="6835706" y="2529742"/>
            <a:ext cx="805200" cy="2985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679879-7469-4176-BD7E-CF3054208EC0}"/>
              </a:ext>
            </a:extLst>
          </p:cNvPr>
          <p:cNvSpPr/>
          <p:nvPr/>
        </p:nvSpPr>
        <p:spPr>
          <a:xfrm>
            <a:off x="8647611" y="757646"/>
            <a:ext cx="274322" cy="190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57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6F08-9494-4E5C-864E-590D0551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01453"/>
            <a:ext cx="9144000" cy="365400"/>
          </a:xfrm>
        </p:spPr>
        <p:txBody>
          <a:bodyPr/>
          <a:lstStyle/>
          <a:p>
            <a:r>
              <a:rPr lang="en-US" sz="2500" dirty="0"/>
              <a:t>Combine Expense Reports using MOVE command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437BE3-2FE4-4221-865D-0FB158857C18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2BAEE1-2FFD-40C2-B98F-31976D04D866}"/>
              </a:ext>
            </a:extLst>
          </p:cNvPr>
          <p:cNvSpPr txBox="1"/>
          <p:nvPr/>
        </p:nvSpPr>
        <p:spPr>
          <a:xfrm>
            <a:off x="1288800" y="3058128"/>
            <a:ext cx="6703200" cy="141577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Tx/>
              <a:buSzPct val="110000"/>
            </a:pPr>
            <a:r>
              <a:rPr lang="en-US" b="1" u="sng" dirty="0">
                <a:solidFill>
                  <a:srgbClr val="C00000"/>
                </a:solidFill>
              </a:rPr>
              <a:t>How to “Move” an expense line to another expense report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+mj-lt"/>
              <a:buAutoNum type="arabicPeriod"/>
            </a:pPr>
            <a:r>
              <a:rPr lang="en-US" sz="1050" dirty="0">
                <a:solidFill>
                  <a:srgbClr val="C00000"/>
                </a:solidFill>
              </a:rPr>
              <a:t>Please check the expense line(s) that you would like to move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+mj-lt"/>
              <a:buAutoNum type="arabicPeriod"/>
            </a:pPr>
            <a:r>
              <a:rPr lang="en-US" sz="1050" dirty="0">
                <a:solidFill>
                  <a:srgbClr val="C00000"/>
                </a:solidFill>
              </a:rPr>
              <a:t>Click the blue “Move to” box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+mj-lt"/>
              <a:buAutoNum type="arabicPeriod"/>
            </a:pPr>
            <a:r>
              <a:rPr lang="en-US" sz="1050" dirty="0">
                <a:solidFill>
                  <a:srgbClr val="C00000"/>
                </a:solidFill>
              </a:rPr>
              <a:t>Select the report that you would like to move the expense(s) to:  New Report, Sections Congress or Region Meeting – New Jersey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387E6A-94FC-4434-BF63-0FE8796BD1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7BCCC-76C5-A0E2-7C07-F21CEA950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34" y="1051799"/>
            <a:ext cx="8693331" cy="184162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4679879-7469-4176-BD7E-CF3054208EC0}"/>
              </a:ext>
            </a:extLst>
          </p:cNvPr>
          <p:cNvSpPr/>
          <p:nvPr/>
        </p:nvSpPr>
        <p:spPr>
          <a:xfrm>
            <a:off x="326222" y="2361499"/>
            <a:ext cx="302400" cy="235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0C793B-1C61-414C-B8D3-9FDA3385F861}"/>
              </a:ext>
            </a:extLst>
          </p:cNvPr>
          <p:cNvSpPr/>
          <p:nvPr/>
        </p:nvSpPr>
        <p:spPr>
          <a:xfrm>
            <a:off x="2898874" y="1754048"/>
            <a:ext cx="892800" cy="218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81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74917" y="1186942"/>
            <a:ext cx="8853082" cy="156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“What’s the Status of my Expense Report?”</a:t>
            </a: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Approval Flow/Report Timeline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dirty="0"/>
            </a:b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E25BA-943C-4D94-B2FF-23494D15A6D3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F </a:t>
            </a:r>
            <a:r>
              <a:rPr lang="en-US" sz="15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(page 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B80A93-2542-4C42-AF46-B6FB8F0357DA}"/>
              </a:ext>
            </a:extLst>
          </p:cNvPr>
          <p:cNvSpPr/>
          <p:nvPr/>
        </p:nvSpPr>
        <p:spPr>
          <a:xfrm>
            <a:off x="287999" y="1242048"/>
            <a:ext cx="411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1 – Click on Home &gt; Expense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EE0ACF-8C2E-4C30-8877-9CC326941519}"/>
              </a:ext>
            </a:extLst>
          </p:cNvPr>
          <p:cNvSpPr/>
          <p:nvPr/>
        </p:nvSpPr>
        <p:spPr>
          <a:xfrm>
            <a:off x="1699200" y="4168435"/>
            <a:ext cx="594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*Please note:  You can only see the approval flow/report timeline after the report has been submitted*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13ECB9-27FC-469D-8128-49EF0D975E4F}"/>
              </a:ext>
            </a:extLst>
          </p:cNvPr>
          <p:cNvSpPr/>
          <p:nvPr/>
        </p:nvSpPr>
        <p:spPr>
          <a:xfrm>
            <a:off x="4571997" y="1222994"/>
            <a:ext cx="4355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2 – Change the “View” in Report Library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C8AEE-08EF-6EEE-9F44-53461AC04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54" y="1660542"/>
            <a:ext cx="4060795" cy="25878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6CCB4A3-BCF8-2AAF-71A4-228CB5FD95A7}"/>
              </a:ext>
            </a:extLst>
          </p:cNvPr>
          <p:cNvSpPr/>
          <p:nvPr/>
        </p:nvSpPr>
        <p:spPr>
          <a:xfrm>
            <a:off x="1064622" y="2619571"/>
            <a:ext cx="634577" cy="218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BFAE25-2D1F-9B0C-DC66-09A53BB74DCE}"/>
              </a:ext>
            </a:extLst>
          </p:cNvPr>
          <p:cNvSpPr/>
          <p:nvPr/>
        </p:nvSpPr>
        <p:spPr>
          <a:xfrm>
            <a:off x="1012372" y="1655428"/>
            <a:ext cx="634578" cy="218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2E1868-C6E4-D104-C172-B057D38A0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7" y="1714169"/>
            <a:ext cx="4284005" cy="215739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756F2F4-8F52-C1B5-F179-4C8FB682D2D9}"/>
              </a:ext>
            </a:extLst>
          </p:cNvPr>
          <p:cNvSpPr/>
          <p:nvPr/>
        </p:nvSpPr>
        <p:spPr>
          <a:xfrm>
            <a:off x="8013597" y="2393948"/>
            <a:ext cx="842405" cy="218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9A1007-82A3-4959-E19B-45DF88125CD5}"/>
              </a:ext>
            </a:extLst>
          </p:cNvPr>
          <p:cNvSpPr/>
          <p:nvPr/>
        </p:nvSpPr>
        <p:spPr>
          <a:xfrm>
            <a:off x="4500000" y="2049899"/>
            <a:ext cx="634578" cy="218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0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74917" y="1186942"/>
            <a:ext cx="8853082" cy="156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“What’s the Status of my Expense Report?” (cont.)</a:t>
            </a: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Approval Flow/Report Timeline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dirty="0"/>
            </a:b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0360E9-0A6B-4E1A-98C3-211780498FF3}"/>
              </a:ext>
            </a:extLst>
          </p:cNvPr>
          <p:cNvSpPr txBox="1"/>
          <p:nvPr/>
        </p:nvSpPr>
        <p:spPr>
          <a:xfrm>
            <a:off x="4277276" y="1270776"/>
            <a:ext cx="47464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4:  Review Report Timeline to see Status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EE0ACF-8C2E-4C30-8877-9CC326941519}"/>
              </a:ext>
            </a:extLst>
          </p:cNvPr>
          <p:cNvSpPr/>
          <p:nvPr/>
        </p:nvSpPr>
        <p:spPr>
          <a:xfrm>
            <a:off x="1699200" y="4168435"/>
            <a:ext cx="594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*Please note:  You can only see the approval flow/report timeline after the report has been submitted*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F7C9B-21B1-4624-A829-D930B1F6BAEE}"/>
              </a:ext>
            </a:extLst>
          </p:cNvPr>
          <p:cNvSpPr txBox="1"/>
          <p:nvPr/>
        </p:nvSpPr>
        <p:spPr>
          <a:xfrm>
            <a:off x="74917" y="1286584"/>
            <a:ext cx="4406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3:  Open Report, Click on Report Details &gt; Report Timeline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6AB985-390A-4EB9-81D9-77D2CD575236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F </a:t>
            </a:r>
            <a:r>
              <a:rPr lang="en-US" sz="15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(page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C2426-9C0C-3A09-499E-8BC8DE9A3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2" y="1887167"/>
            <a:ext cx="4133930" cy="213763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3BAB6C2-FDFF-4DDB-8B02-4B30A7446BE2}"/>
              </a:ext>
            </a:extLst>
          </p:cNvPr>
          <p:cNvSpPr/>
          <p:nvPr/>
        </p:nvSpPr>
        <p:spPr>
          <a:xfrm>
            <a:off x="148347" y="2289988"/>
            <a:ext cx="1054053" cy="266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BAE1D6-014E-4F22-D1C2-EAF209899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159" y="1752966"/>
            <a:ext cx="4133929" cy="233777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A71448E-2B58-4DEB-A8AA-9BEE1043C7E3}"/>
              </a:ext>
            </a:extLst>
          </p:cNvPr>
          <p:cNvSpPr/>
          <p:nvPr/>
        </p:nvSpPr>
        <p:spPr>
          <a:xfrm>
            <a:off x="4572000" y="1678109"/>
            <a:ext cx="1054053" cy="266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8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849328"/>
            <a:ext cx="8853082" cy="156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Audit Trail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dirty="0"/>
            </a:b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E25BA-943C-4D94-B2FF-23494D15A6D3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B80A93-2542-4C42-AF46-B6FB8F0357DA}"/>
              </a:ext>
            </a:extLst>
          </p:cNvPr>
          <p:cNvSpPr/>
          <p:nvPr/>
        </p:nvSpPr>
        <p:spPr>
          <a:xfrm>
            <a:off x="79950" y="990238"/>
            <a:ext cx="3238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1 - How to Navigate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0360E9-0A6B-4E1A-98C3-211780498FF3}"/>
              </a:ext>
            </a:extLst>
          </p:cNvPr>
          <p:cNvSpPr txBox="1"/>
          <p:nvPr/>
        </p:nvSpPr>
        <p:spPr>
          <a:xfrm>
            <a:off x="3454501" y="990238"/>
            <a:ext cx="53251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2 – Click on Audit Trail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EE0ACF-8C2E-4C30-8877-9CC326941519}"/>
              </a:ext>
            </a:extLst>
          </p:cNvPr>
          <p:cNvSpPr/>
          <p:nvPr/>
        </p:nvSpPr>
        <p:spPr>
          <a:xfrm>
            <a:off x="1699200" y="4168435"/>
            <a:ext cx="594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*Please note:  You can only see the audit trail after the report has been submitted*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974506A-FEE3-4374-BA6B-0B817492B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881" y="1414329"/>
            <a:ext cx="6083251" cy="2676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34CCFD-0F6F-6213-3A45-13BFFE1AA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26" y="1384165"/>
            <a:ext cx="2236431" cy="271291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CA5C9FF-CA6E-BCB1-0D47-C550F1722D7F}"/>
              </a:ext>
            </a:extLst>
          </p:cNvPr>
          <p:cNvSpPr/>
          <p:nvPr/>
        </p:nvSpPr>
        <p:spPr>
          <a:xfrm>
            <a:off x="442726" y="2132033"/>
            <a:ext cx="837434" cy="287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46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1607636"/>
            <a:ext cx="885308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Delegates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500" dirty="0"/>
            </a:b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90918" y="790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E25BA-943C-4D94-B2FF-23494D15A6D3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2F0320-26A6-4791-B4BB-8342E9B1C164}"/>
              </a:ext>
            </a:extLst>
          </p:cNvPr>
          <p:cNvSpPr/>
          <p:nvPr/>
        </p:nvSpPr>
        <p:spPr>
          <a:xfrm>
            <a:off x="261682" y="950609"/>
            <a:ext cx="3984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1 - How to Navigate</a:t>
            </a:r>
          </a:p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Profile &gt; Profile Settings &gt; Expense Delegates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FF7178-C104-4D13-8E89-0B883ED9C61B}"/>
              </a:ext>
            </a:extLst>
          </p:cNvPr>
          <p:cNvSpPr/>
          <p:nvPr/>
        </p:nvSpPr>
        <p:spPr>
          <a:xfrm>
            <a:off x="4438511" y="816755"/>
            <a:ext cx="4345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2 – How to Add Delegate</a:t>
            </a:r>
          </a:p>
          <a:p>
            <a:pPr algn="ctr"/>
            <a:r>
              <a:rPr lang="en-US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Click Add &gt; Type in Users Name &gt; Select the Desired Check Boxes &gt; Save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5C325-4337-B6F4-BB93-8254E583C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31" y="1535384"/>
            <a:ext cx="3984649" cy="2817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9F293F-ADC3-DC8E-6664-954C40B42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205" y="1673642"/>
            <a:ext cx="4443808" cy="261951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599034D-0CB2-E0C9-8CC3-4A63984B927E}"/>
              </a:ext>
            </a:extLst>
          </p:cNvPr>
          <p:cNvSpPr/>
          <p:nvPr/>
        </p:nvSpPr>
        <p:spPr>
          <a:xfrm>
            <a:off x="4606969" y="2514600"/>
            <a:ext cx="983934" cy="417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0097E74-D991-81BB-5056-5C68FD9236EB}"/>
              </a:ext>
            </a:extLst>
          </p:cNvPr>
          <p:cNvSpPr/>
          <p:nvPr/>
        </p:nvSpPr>
        <p:spPr>
          <a:xfrm>
            <a:off x="3977639" y="1536717"/>
            <a:ext cx="263177" cy="158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70358C-E081-C20A-C145-442D4041DBE0}"/>
              </a:ext>
            </a:extLst>
          </p:cNvPr>
          <p:cNvSpPr/>
          <p:nvPr/>
        </p:nvSpPr>
        <p:spPr>
          <a:xfrm>
            <a:off x="3004457" y="2162246"/>
            <a:ext cx="620486" cy="189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FB7FBD-D1D6-CBD5-2100-F0669BBF1CB9}"/>
              </a:ext>
            </a:extLst>
          </p:cNvPr>
          <p:cNvSpPr/>
          <p:nvPr/>
        </p:nvSpPr>
        <p:spPr>
          <a:xfrm>
            <a:off x="192180" y="3958117"/>
            <a:ext cx="565466" cy="266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5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65714" y="467916"/>
            <a:ext cx="6286499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sz="2500" dirty="0"/>
              <a:t>IEEE Teams Responsibilities</a:t>
            </a:r>
            <a:endParaRPr sz="2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4DBBF-6F83-48B2-B0F3-69BF974C4EC3}"/>
              </a:ext>
            </a:extLst>
          </p:cNvPr>
          <p:cNvSpPr txBox="1">
            <a:spLocks/>
          </p:cNvSpPr>
          <p:nvPr/>
        </p:nvSpPr>
        <p:spPr>
          <a:xfrm>
            <a:off x="242059" y="865643"/>
            <a:ext cx="4021256" cy="3227063"/>
          </a:xfrm>
          <a:prstGeom prst="rect">
            <a:avLst/>
          </a:prstGeom>
          <a:ln w="31750">
            <a:solidFill>
              <a:schemeClr val="accent1"/>
            </a:solidFill>
          </a:ln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2" indent="0">
              <a:buClrTx/>
              <a:buSzPct val="110000"/>
              <a:buNone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Financial Systems Team </a:t>
            </a:r>
          </a:p>
          <a:p>
            <a:pPr lvl="1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Responsibilities Include:</a:t>
            </a:r>
          </a:p>
          <a:p>
            <a:pPr lvl="2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Concur related system maintenance </a:t>
            </a:r>
          </a:p>
          <a:p>
            <a:pPr lvl="3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Expense Report Purpose (ERP) additions</a:t>
            </a:r>
          </a:p>
          <a:p>
            <a:pPr lvl="3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Update Expense Report Approval Flow</a:t>
            </a:r>
          </a:p>
          <a:p>
            <a:pPr lvl="2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System enhancements</a:t>
            </a:r>
          </a:p>
          <a:p>
            <a:pPr lvl="2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Assist with system related Concur questions that are not covered in our documentation on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ieee.org/expense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or via our NextGen Help Menu located in Concur</a:t>
            </a:r>
          </a:p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Contact Information via email:</a:t>
            </a:r>
          </a:p>
          <a:p>
            <a:pPr lvl="1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NextGenExpense@ieee.org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Tx/>
              <a:buSzPct val="110000"/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4BFDDA9-D77B-4C8F-9837-A6736031B4E4}"/>
              </a:ext>
            </a:extLst>
          </p:cNvPr>
          <p:cNvSpPr txBox="1">
            <a:spLocks/>
          </p:cNvSpPr>
          <p:nvPr/>
        </p:nvSpPr>
        <p:spPr>
          <a:xfrm>
            <a:off x="4714275" y="870554"/>
            <a:ext cx="3848431" cy="3227063"/>
          </a:xfrm>
          <a:prstGeom prst="rect">
            <a:avLst/>
          </a:prstGeom>
          <a:ln w="31750">
            <a:solidFill>
              <a:schemeClr val="accent1"/>
            </a:solidFill>
          </a:ln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2" indent="0">
              <a:buClrTx/>
              <a:buSzPct val="110000"/>
              <a:buNone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Finance Solutions Team</a:t>
            </a:r>
          </a:p>
          <a:p>
            <a:pPr lvl="1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Responsibilities Include:</a:t>
            </a:r>
          </a:p>
          <a:p>
            <a:pPr lvl="2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Providing Training Documentation to the Region Treasurers</a:t>
            </a:r>
          </a:p>
          <a:p>
            <a:pPr lvl="3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Region Treasurers cascade down the training materials to the Sections</a:t>
            </a:r>
          </a:p>
          <a:p>
            <a:pPr lvl="2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Financial Systems team partners with Financial Systems team for approver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updates</a:t>
            </a:r>
          </a:p>
          <a:p>
            <a:pPr lvl="2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Assist with general expense related questions pertaining to process or which expense report purpose (ERP) should be selected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Contact information via email:</a:t>
            </a:r>
          </a:p>
          <a:p>
            <a:pPr lvl="1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Finance-solutions@ieee.org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9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None/>
            </a:pPr>
            <a:endParaRPr lang="en-US" sz="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1"/>
              </a:buClr>
              <a:buSzPct val="11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Tx/>
              <a:buSzPct val="110000"/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C3DA28-13C1-4F30-82BE-6818A0EE35C1}"/>
              </a:ext>
            </a:extLst>
          </p:cNvPr>
          <p:cNvSpPr txBox="1"/>
          <p:nvPr/>
        </p:nvSpPr>
        <p:spPr>
          <a:xfrm>
            <a:off x="65714" y="4134855"/>
            <a:ext cx="81116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u="sng" dirty="0">
                <a:highlight>
                  <a:srgbClr val="FFFFFF"/>
                </a:highlight>
              </a:rPr>
              <a:t>Concur 2023 statistics thru Sept.</a:t>
            </a:r>
          </a:p>
          <a:p>
            <a:pPr marL="346075" lvl="1" indent="-171450" algn="ctr">
              <a:buFont typeface="Wingdings" panose="05000000000000000000" pitchFamily="2" charset="2"/>
              <a:buChar char="Ø"/>
            </a:pPr>
            <a:r>
              <a:rPr lang="en-US" sz="900" dirty="0">
                <a:highlight>
                  <a:srgbClr val="FFFFFF"/>
                </a:highlight>
              </a:rPr>
              <a:t>10,900 total users (9,300 volunteers/members)   </a:t>
            </a:r>
          </a:p>
          <a:p>
            <a:pPr marL="346075" lvl="1" indent="-171450" algn="ctr">
              <a:buFont typeface="Wingdings" panose="05000000000000000000" pitchFamily="2" charset="2"/>
              <a:buChar char="Ø"/>
            </a:pPr>
            <a:r>
              <a:rPr lang="en-US" sz="900" dirty="0">
                <a:highlight>
                  <a:srgbClr val="FFFFFF"/>
                </a:highlight>
              </a:rPr>
              <a:t>8,491 volunteers/members reports processed</a:t>
            </a:r>
          </a:p>
          <a:p>
            <a:pPr marL="346075" lvl="1" indent="-171450" algn="ctr">
              <a:buFont typeface="Wingdings" panose="05000000000000000000" pitchFamily="2" charset="2"/>
              <a:buChar char="Ø"/>
            </a:pPr>
            <a:r>
              <a:rPr lang="en-US" sz="900" dirty="0">
                <a:highlight>
                  <a:srgbClr val="FFFFFF"/>
                </a:highlight>
              </a:rPr>
              <a:t>3,987 individual volunteers/members processed reports </a:t>
            </a:r>
          </a:p>
          <a:p>
            <a:pPr marL="346075" lvl="1" indent="-171450" algn="ctr">
              <a:buFont typeface="Wingdings" panose="05000000000000000000" pitchFamily="2" charset="2"/>
              <a:buChar char="Ø"/>
            </a:pPr>
            <a:r>
              <a:rPr lang="en-US" sz="900" dirty="0">
                <a:highlight>
                  <a:srgbClr val="FFFFFF"/>
                </a:highlight>
              </a:rPr>
              <a:t>2,474 volunteers/members submitted 1 report only</a:t>
            </a:r>
          </a:p>
        </p:txBody>
      </p:sp>
    </p:spTree>
    <p:extLst>
      <p:ext uri="{BB962C8B-B14F-4D97-AF65-F5344CB8AC3E}">
        <p14:creationId xmlns:p14="http://schemas.microsoft.com/office/powerpoint/2010/main" val="9292141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592948"/>
            <a:ext cx="885308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Missing Receipt Declaration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E25BA-943C-4D94-B2FF-23494D15A6D3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417B1-DE26-4635-BFDE-6EECA3B5EABE}"/>
              </a:ext>
            </a:extLst>
          </p:cNvPr>
          <p:cNvSpPr txBox="1"/>
          <p:nvPr/>
        </p:nvSpPr>
        <p:spPr>
          <a:xfrm>
            <a:off x="59634" y="1043977"/>
            <a:ext cx="4068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1 - How to Navigate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56E74E-E842-484B-8EE1-3CDDD3111B25}"/>
              </a:ext>
            </a:extLst>
          </p:cNvPr>
          <p:cNvSpPr txBox="1"/>
          <p:nvPr/>
        </p:nvSpPr>
        <p:spPr>
          <a:xfrm>
            <a:off x="4864280" y="1003972"/>
            <a:ext cx="3876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2 - Select Transaction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CBE32F-31C0-497C-9649-CA3E4A1C6512}"/>
              </a:ext>
            </a:extLst>
          </p:cNvPr>
          <p:cNvSpPr txBox="1"/>
          <p:nvPr/>
        </p:nvSpPr>
        <p:spPr>
          <a:xfrm>
            <a:off x="2093843" y="2875291"/>
            <a:ext cx="4838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Step 3 - Final Confirmation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09825E-09EA-5297-C770-BC11BEA1E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71" y="1356570"/>
            <a:ext cx="4293073" cy="137552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5AAF2F2-82D0-48B2-AF46-C72609847575}"/>
              </a:ext>
            </a:extLst>
          </p:cNvPr>
          <p:cNvSpPr/>
          <p:nvPr/>
        </p:nvSpPr>
        <p:spPr>
          <a:xfrm>
            <a:off x="1717830" y="2188597"/>
            <a:ext cx="1639337" cy="27295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8CC2D8-D009-88CC-4C97-C0A05884F680}"/>
              </a:ext>
            </a:extLst>
          </p:cNvPr>
          <p:cNvSpPr/>
          <p:nvPr/>
        </p:nvSpPr>
        <p:spPr>
          <a:xfrm>
            <a:off x="1830940" y="1736826"/>
            <a:ext cx="992713" cy="27295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314274-FCC9-C012-3F63-15EA65C58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857" y="1311748"/>
            <a:ext cx="4403681" cy="142034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7C0A690-05DE-4901-9328-C25720521F26}"/>
              </a:ext>
            </a:extLst>
          </p:cNvPr>
          <p:cNvSpPr/>
          <p:nvPr/>
        </p:nvSpPr>
        <p:spPr>
          <a:xfrm>
            <a:off x="8113103" y="2476876"/>
            <a:ext cx="986399" cy="27295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1386E2-3F60-4ED0-949E-261456637A13}"/>
              </a:ext>
            </a:extLst>
          </p:cNvPr>
          <p:cNvSpPr/>
          <p:nvPr/>
        </p:nvSpPr>
        <p:spPr>
          <a:xfrm>
            <a:off x="4774121" y="2009780"/>
            <a:ext cx="187328" cy="222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8A5446-B5B3-7C3E-785E-9B96ED0AE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843" y="3223113"/>
            <a:ext cx="5019675" cy="16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62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6F08-9494-4E5C-864E-590D0551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23" y="480874"/>
            <a:ext cx="5949358" cy="365400"/>
          </a:xfrm>
        </p:spPr>
        <p:txBody>
          <a:bodyPr/>
          <a:lstStyle/>
          <a:p>
            <a:r>
              <a:rPr lang="en-US" sz="2500" dirty="0"/>
              <a:t>Expense Report Life Cycle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0BB9732-AE3C-452C-AB5B-9708626A732B}"/>
              </a:ext>
            </a:extLst>
          </p:cNvPr>
          <p:cNvSpPr txBox="1">
            <a:spLocks/>
          </p:cNvSpPr>
          <p:nvPr/>
        </p:nvSpPr>
        <p:spPr>
          <a:xfrm>
            <a:off x="91862" y="891054"/>
            <a:ext cx="8960276" cy="38143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Create Expense Report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Volunteers/Members select 4-tiered Expense Report Purpose (ERP) Levels &amp; Expense Type, which generates the: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Approvers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IEEE financial accounting and CB Account/HOP # for NextGen Banking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ERP Level 3 = Oracle PPM Project # and Project Name/Description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ERP Level 4 = Oracle PPM WBS Task # and Task Description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Expense Report Processes through “Approval Flow”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Approver(s) – Treasurer (at a minimum)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Best Practice is to have 2 Approvers per expense report purpose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To change an Approver of an ERP, please send an email to: 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NextGenExpense@ieee.org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NextGen Expense team will make the system change and notify the Finance Solutions team via email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Following approvals, Concur audit and payment processing begins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Report is Processed for Payment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Payment is made electronically directly to your bank account via Concur or Western Union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Standard Concur audit, IEEE review and payment processing typically takes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3-5 business days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Clr>
                <a:schemeClr val="tx2">
                  <a:lumMod val="50000"/>
                </a:schemeClr>
              </a:buClr>
              <a:buSzPct val="100000"/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2AAD60-1459-4432-889A-2A514623C5D7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J </a:t>
            </a:r>
            <a:r>
              <a:rPr lang="en-US" sz="15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(page 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18878-D633-4F2E-BEA5-A6C662AE54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18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3BC4-1D87-4FAD-A5ED-F93711B8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1" y="413818"/>
            <a:ext cx="7459200" cy="781247"/>
          </a:xfrm>
        </p:spPr>
        <p:txBody>
          <a:bodyPr/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Concur &amp; Western Union (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Convera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) Payment Processing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76B4BB3-E0BA-4442-9296-35F0687DBDDA}"/>
              </a:ext>
            </a:extLst>
          </p:cNvPr>
          <p:cNvSpPr txBox="1">
            <a:spLocks/>
          </p:cNvSpPr>
          <p:nvPr/>
        </p:nvSpPr>
        <p:spPr>
          <a:xfrm>
            <a:off x="201600" y="1136813"/>
            <a:ext cx="8740800" cy="33937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Concur or Western Union (aka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Convera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reimbursement currency in your Concur profile is based on your Country of Residence.  If you reside in a Country where the local currency is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USD, EUR, CAD, JPY or INR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you must enter your banking information directly into Concur.</a:t>
            </a:r>
            <a:endParaRPr lang="en-US" sz="1200" strike="sngStrike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All other currencies require the user to enroll in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Western Union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this is a one-time enrollment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Additional benefit of Western Union is more flexibility to choose your bank (e.g. use your US bank even if your main country of residence is perhaps the UK)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Payment cannot be completed until banking information is provided</a:t>
            </a:r>
          </a:p>
          <a:p>
            <a:pPr lvl="4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Western Union Contact Information:</a:t>
            </a:r>
          </a:p>
          <a:p>
            <a:pPr marL="1714500" lvl="5" indent="0">
              <a:buClr>
                <a:schemeClr val="tx2">
                  <a:lumMod val="50000"/>
                </a:schemeClr>
              </a:buClr>
              <a:buSzPct val="100000"/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Phone:  1-800-815-2460, option # 1</a:t>
            </a:r>
          </a:p>
          <a:p>
            <a:pPr marL="1714500" lvl="5" indent="0">
              <a:buClr>
                <a:schemeClr val="tx2">
                  <a:lumMod val="50000"/>
                </a:schemeClr>
              </a:buClr>
              <a:buSzPct val="100000"/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Email:  </a:t>
            </a:r>
            <a:r>
              <a:rPr lang="en-US" sz="1200" u="sng" dirty="0">
                <a:solidFill>
                  <a:srgbClr val="1155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Vendormanagement@convera.com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0" lvl="5" indent="0">
              <a:buClr>
                <a:schemeClr val="tx2">
                  <a:lumMod val="50000"/>
                </a:schemeClr>
              </a:buClr>
              <a:buSzPct val="10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Security of Banking Information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Personal information entered in the profile is secure and can only be managed by the user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Concur and Western Union meet ISO, SSAE, and PCI Compliance standards, ensuring the utmost in security measures</a:t>
            </a:r>
            <a:endParaRPr lang="en-US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SzPct val="100000"/>
              <a:buNone/>
            </a:pPr>
            <a:r>
              <a:rPr lang="en-US" sz="12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IEEE and Concur abide by OFAC regulations; in some cases, users may not be granted access to Concur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325D6A-C949-4B66-82B6-B4B72EEB9668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J </a:t>
            </a:r>
            <a:r>
              <a:rPr lang="en-US" sz="15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(page 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9EC496-D1C1-4EC4-AA94-F2846D8E1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62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3BC4-1D87-4FAD-A5ED-F93711B8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00" y="482879"/>
            <a:ext cx="8280000" cy="365400"/>
          </a:xfrm>
        </p:spPr>
        <p:txBody>
          <a:bodyPr/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Payment Currencies Supported by Concur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4A8CDD-8F37-4CB9-8EF0-B79A61ECE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764373"/>
              </p:ext>
            </p:extLst>
          </p:nvPr>
        </p:nvGraphicFramePr>
        <p:xfrm>
          <a:off x="2113331" y="1487090"/>
          <a:ext cx="4658138" cy="1828800"/>
        </p:xfrm>
        <a:graphic>
          <a:graphicData uri="http://schemas.openxmlformats.org/drawingml/2006/table">
            <a:tbl>
              <a:tblPr firstRow="1" bandRow="1"/>
              <a:tblGrid>
                <a:gridCol w="2329069">
                  <a:extLst>
                    <a:ext uri="{9D8B030D-6E8A-4147-A177-3AD203B41FA5}">
                      <a16:colId xmlns:a16="http://schemas.microsoft.com/office/drawing/2014/main" val="2312098462"/>
                    </a:ext>
                  </a:extLst>
                </a:gridCol>
                <a:gridCol w="2329069">
                  <a:extLst>
                    <a:ext uri="{9D8B030D-6E8A-4147-A177-3AD203B41FA5}">
                      <a16:colId xmlns:a16="http://schemas.microsoft.com/office/drawing/2014/main" val="3557396338"/>
                    </a:ext>
                  </a:extLst>
                </a:gridCol>
              </a:tblGrid>
              <a:tr h="2691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Ireland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252415"/>
                  </a:ext>
                </a:extLst>
              </a:tr>
              <a:tr h="269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746691"/>
                  </a:ext>
                </a:extLst>
              </a:tr>
              <a:tr h="269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Luxembourg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969439"/>
                  </a:ext>
                </a:extLst>
              </a:tr>
              <a:tr h="2691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Netherlands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040499"/>
                  </a:ext>
                </a:extLst>
              </a:tr>
              <a:tr h="2691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Portugal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390308"/>
                  </a:ext>
                </a:extLst>
              </a:tr>
              <a:tr h="269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8160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DA3BD4-9344-4F6D-A4CB-AC5B2B38E7F2}"/>
              </a:ext>
            </a:extLst>
          </p:cNvPr>
          <p:cNvSpPr txBox="1"/>
          <p:nvPr/>
        </p:nvSpPr>
        <p:spPr>
          <a:xfrm>
            <a:off x="1512000" y="3536390"/>
            <a:ext cx="603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in addition to USD, CAD, INR, and JPY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(otherwise, payment completed via Western Union)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4B3ED-665A-4A46-8E5E-BBC2981FBBFC}"/>
              </a:ext>
            </a:extLst>
          </p:cNvPr>
          <p:cNvSpPr txBox="1"/>
          <p:nvPr/>
        </p:nvSpPr>
        <p:spPr>
          <a:xfrm>
            <a:off x="2113331" y="1069063"/>
            <a:ext cx="4658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EURO Countries Supported by Concur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FAFC88-62C6-4E48-94E7-5CBBC3EF3452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J </a:t>
            </a:r>
            <a:r>
              <a:rPr lang="en-US" sz="15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(page 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72F2A-F63D-4B70-99DF-EA1261C0DE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21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1215211"/>
            <a:ext cx="885308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Tiered Expense Report Purpose (ERP) Levels</a:t>
            </a:r>
            <a:b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5BBF6-F4CE-4C03-8791-B4641AFF66B9}"/>
              </a:ext>
            </a:extLst>
          </p:cNvPr>
          <p:cNvSpPr txBox="1"/>
          <p:nvPr/>
        </p:nvSpPr>
        <p:spPr>
          <a:xfrm>
            <a:off x="74915" y="907434"/>
            <a:ext cx="901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Verdana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Report Header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9085A6-AC4E-4BA8-B650-611C33B48683}"/>
              </a:ext>
            </a:extLst>
          </p:cNvPr>
          <p:cNvSpPr txBox="1"/>
          <p:nvPr/>
        </p:nvSpPr>
        <p:spPr>
          <a:xfrm>
            <a:off x="101619" y="2370375"/>
            <a:ext cx="894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Verdana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Expense Line Entry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DED25E-20A3-474D-A545-085B8D2B377D}"/>
              </a:ext>
            </a:extLst>
          </p:cNvPr>
          <p:cNvSpPr txBox="1"/>
          <p:nvPr/>
        </p:nvSpPr>
        <p:spPr>
          <a:xfrm>
            <a:off x="312872" y="3666679"/>
            <a:ext cx="146698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ERP 3 = Oracle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PPM Project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B29A65-0BCD-46D3-BB58-2D179FEC0058}"/>
              </a:ext>
            </a:extLst>
          </p:cNvPr>
          <p:cNvSpPr txBox="1"/>
          <p:nvPr/>
        </p:nvSpPr>
        <p:spPr>
          <a:xfrm>
            <a:off x="7122999" y="3657449"/>
            <a:ext cx="14662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ERP 4 = Oracle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PPM Task/WBS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820817-4431-431F-BB6F-C59E459ABFF0}"/>
              </a:ext>
            </a:extLst>
          </p:cNvPr>
          <p:cNvCxnSpPr>
            <a:cxnSpLocks/>
          </p:cNvCxnSpPr>
          <p:nvPr/>
        </p:nvCxnSpPr>
        <p:spPr>
          <a:xfrm flipH="1" flipV="1">
            <a:off x="1202400" y="4287103"/>
            <a:ext cx="648001" cy="4479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2AD5C5-D57D-4CE3-B791-210B60C56FF8}"/>
              </a:ext>
            </a:extLst>
          </p:cNvPr>
          <p:cNvCxnSpPr>
            <a:cxnSpLocks/>
          </p:cNvCxnSpPr>
          <p:nvPr/>
        </p:nvCxnSpPr>
        <p:spPr>
          <a:xfrm flipV="1">
            <a:off x="7071340" y="4287103"/>
            <a:ext cx="784759" cy="4822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6270D39-8C15-44B9-87D4-C3BE94600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1304198"/>
            <a:ext cx="8776799" cy="10790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30C78B-C0C0-4773-8A20-F135E2492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401" y="2709562"/>
            <a:ext cx="5208832" cy="2143237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7184D4E3-C5F2-4638-8707-7D904A3F3F3B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K</a:t>
            </a:r>
          </a:p>
        </p:txBody>
      </p:sp>
    </p:spTree>
    <p:extLst>
      <p:ext uri="{BB962C8B-B14F-4D97-AF65-F5344CB8AC3E}">
        <p14:creationId xmlns:p14="http://schemas.microsoft.com/office/powerpoint/2010/main" val="1819137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598252"/>
            <a:ext cx="85824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sz="2500" dirty="0"/>
              <a:t>My NextGen Experience “Dashboard”</a:t>
            </a:r>
            <a:endParaRPr sz="25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671C15-8347-431B-9BDF-ECD5A1714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98" y="943314"/>
            <a:ext cx="4734225" cy="3419234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6DB84D1C-6159-4B9B-8667-0D1863643085}"/>
              </a:ext>
            </a:extLst>
          </p:cNvPr>
          <p:cNvSpPr/>
          <p:nvPr/>
        </p:nvSpPr>
        <p:spPr>
          <a:xfrm rot="10800000">
            <a:off x="3065573" y="4218782"/>
            <a:ext cx="237279" cy="408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8ADBBE4-E26B-4C4A-9E5A-9E62E67A8E30}"/>
              </a:ext>
            </a:extLst>
          </p:cNvPr>
          <p:cNvSpPr/>
          <p:nvPr/>
        </p:nvSpPr>
        <p:spPr>
          <a:xfrm rot="8071823">
            <a:off x="2108941" y="4063974"/>
            <a:ext cx="237279" cy="408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15F9C76-E793-4EEF-979C-442C70304887}"/>
              </a:ext>
            </a:extLst>
          </p:cNvPr>
          <p:cNvSpPr/>
          <p:nvPr/>
        </p:nvSpPr>
        <p:spPr>
          <a:xfrm rot="13404432">
            <a:off x="440922" y="4049361"/>
            <a:ext cx="237279" cy="408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1A6AA5F-D0A3-4DF1-86B5-DDBEF4D55132}"/>
              </a:ext>
            </a:extLst>
          </p:cNvPr>
          <p:cNvSpPr/>
          <p:nvPr/>
        </p:nvSpPr>
        <p:spPr>
          <a:xfrm rot="13149600">
            <a:off x="3800679" y="3411959"/>
            <a:ext cx="237279" cy="408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4451F-CCDE-4A99-9F3A-0DCB5A4AE066}"/>
              </a:ext>
            </a:extLst>
          </p:cNvPr>
          <p:cNvSpPr txBox="1"/>
          <p:nvPr/>
        </p:nvSpPr>
        <p:spPr>
          <a:xfrm>
            <a:off x="5168023" y="1252389"/>
            <a:ext cx="37113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Log into NextGen Expense via the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“My NextGen Experience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Dashboard” or </a:t>
            </a:r>
            <a:r>
              <a:rPr lang="en-US" sz="1200" b="1" i="1" u="sng" dirty="0">
                <a:latin typeface="Calibri" panose="020F0502020204030204" pitchFamily="34" charset="0"/>
                <a:cs typeface="Calibri" panose="020F0502020204030204" pitchFamily="34" charset="0"/>
                <a:hlinkClick r:id="rId4" action="ppaction://hlinkfile"/>
              </a:rPr>
              <a:t>ieee.org/</a:t>
            </a:r>
            <a:r>
              <a:rPr lang="en-US" sz="1200" b="1" i="1" u="sng" dirty="0" err="1">
                <a:latin typeface="Calibri" panose="020F0502020204030204" pitchFamily="34" charset="0"/>
                <a:cs typeface="Calibri" panose="020F0502020204030204" pitchFamily="34" charset="0"/>
                <a:hlinkClick r:id="rId4" action="ppaction://hlinkfile"/>
              </a:rPr>
              <a:t>nextgen</a:t>
            </a:r>
            <a:endParaRPr lang="en-US" sz="12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User audience is limited (e.g. Treasurers and Chairs of the Geo Unit).  Access is driven based on your vTools profile title.</a:t>
            </a:r>
          </a:p>
          <a:p>
            <a:pPr marL="171450" lvl="4" indent="-171450"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If you are having an issue with one of the NextGen Expense buttons going through the Dashboard, please log into Concur using the instructions in the previous slide and contact the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IEEE Contact Center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for further assistance.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IEEE Contact Center </a:t>
            </a:r>
          </a:p>
          <a:p>
            <a:pPr lvl="6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contactcenter@ieee.org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Phone: +1 800 678 4333 (USA and Canada) </a:t>
            </a:r>
          </a:p>
          <a:p>
            <a:pPr lvl="6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Phone: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+1 732 981 0060 (Worldwide)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50F527B-EFA6-47F3-8259-AF6BE7E3DC1C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86400" y="475079"/>
            <a:ext cx="84240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sz="2500" dirty="0"/>
              <a:t>Self Service Featuring “NextGen Help Menu”</a:t>
            </a:r>
            <a:endParaRPr sz="2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FB0125-B110-45D7-947E-C1D29A43D8A1}"/>
              </a:ext>
            </a:extLst>
          </p:cNvPr>
          <p:cNvSpPr txBox="1"/>
          <p:nvPr/>
        </p:nvSpPr>
        <p:spPr>
          <a:xfrm>
            <a:off x="1481177" y="3839592"/>
            <a:ext cx="3501817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2870" marR="0" lvl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980"/>
            </a:pP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Assistance from NextGen Help (WalkMe)</a:t>
            </a:r>
          </a:p>
          <a:p>
            <a:pPr marL="171450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Walkthroughs (step-by-step guided learning)</a:t>
            </a:r>
          </a:p>
          <a:p>
            <a:pPr marL="171450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Tips (helpful hints)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D71F27-4A43-4322-A2EC-988ED520EA02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M </a:t>
            </a:r>
            <a:r>
              <a:rPr lang="en-US" sz="15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(page 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D41080-2EE8-4299-BB32-721DD93C44C7}"/>
              </a:ext>
            </a:extLst>
          </p:cNvPr>
          <p:cNvSpPr txBox="1"/>
          <p:nvPr/>
        </p:nvSpPr>
        <p:spPr>
          <a:xfrm>
            <a:off x="223201" y="811465"/>
            <a:ext cx="5839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Click on Menu to Expand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56FFF9-4BC9-46A4-A3D7-E4B445471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766" y="360253"/>
            <a:ext cx="387257" cy="4521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FF62578-7844-46BB-9936-09039F63559C}"/>
              </a:ext>
            </a:extLst>
          </p:cNvPr>
          <p:cNvSpPr txBox="1"/>
          <p:nvPr/>
        </p:nvSpPr>
        <p:spPr>
          <a:xfrm>
            <a:off x="6257217" y="1038553"/>
            <a:ext cx="2651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Expanded Menu (3 Sections)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0E7E8-AB9E-4556-A80F-46419C0BD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184" y="1360539"/>
            <a:ext cx="2619190" cy="3090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27C0FB-E2A1-FDA4-36BD-468E50E33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23" y="1148802"/>
            <a:ext cx="6230983" cy="2521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917EAA-2CD1-4EC1-AF36-AA1896A0F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810" y="1545706"/>
            <a:ext cx="387257" cy="452164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97547617-7EA3-44AA-BCDD-A85BE8489A5E}"/>
              </a:ext>
            </a:extLst>
          </p:cNvPr>
          <p:cNvSpPr/>
          <p:nvPr/>
        </p:nvSpPr>
        <p:spPr>
          <a:xfrm rot="17423559">
            <a:off x="6394428" y="1724660"/>
            <a:ext cx="199204" cy="431241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700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86400" y="475079"/>
            <a:ext cx="84240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sz="2500" dirty="0"/>
              <a:t>NextGen Help “Help Menu”</a:t>
            </a:r>
            <a:endParaRPr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17EAA-2CD1-4EC1-AF36-AA1896A0F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143" y="407136"/>
            <a:ext cx="387257" cy="45216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4D71F27-4A43-4322-A2EC-988ED520EA02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M </a:t>
            </a:r>
            <a:r>
              <a:rPr lang="en-US" sz="15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(page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566AE-C9D1-4ED8-A6F9-D3874EE91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16" y="978607"/>
            <a:ext cx="2610239" cy="1471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C2366A-6198-43F3-8540-A3E8CF300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519" y="991811"/>
            <a:ext cx="2667630" cy="14717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BA0E7C-1DCA-4848-BF65-74441D13B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482" y="978607"/>
            <a:ext cx="2758313" cy="1471779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97547617-7EA3-44AA-BCDD-A85BE8489A5E}"/>
              </a:ext>
            </a:extLst>
          </p:cNvPr>
          <p:cNvSpPr/>
          <p:nvPr/>
        </p:nvSpPr>
        <p:spPr>
          <a:xfrm rot="15696340" flipV="1">
            <a:off x="1489615" y="1466951"/>
            <a:ext cx="213108" cy="46321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984E77E-C652-4766-9269-437B4695DB9F}"/>
              </a:ext>
            </a:extLst>
          </p:cNvPr>
          <p:cNvSpPr/>
          <p:nvPr/>
        </p:nvSpPr>
        <p:spPr>
          <a:xfrm rot="15633786" flipV="1">
            <a:off x="4244159" y="1362312"/>
            <a:ext cx="213108" cy="46321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CE4D886D-A9DC-4DEB-9CB3-016C5AB124A7}"/>
              </a:ext>
            </a:extLst>
          </p:cNvPr>
          <p:cNvSpPr/>
          <p:nvPr/>
        </p:nvSpPr>
        <p:spPr>
          <a:xfrm rot="15617985" flipV="1">
            <a:off x="6888085" y="1361344"/>
            <a:ext cx="213108" cy="46321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6375BD-A3EC-4E3A-A115-4B5AE2C552FD}"/>
              </a:ext>
            </a:extLst>
          </p:cNvPr>
          <p:cNvSpPr/>
          <p:nvPr/>
        </p:nvSpPr>
        <p:spPr>
          <a:xfrm>
            <a:off x="513878" y="1148326"/>
            <a:ext cx="785930" cy="28102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C403176-5613-4325-B4AB-CACB37357205}"/>
              </a:ext>
            </a:extLst>
          </p:cNvPr>
          <p:cNvSpPr/>
          <p:nvPr/>
        </p:nvSpPr>
        <p:spPr>
          <a:xfrm>
            <a:off x="3417035" y="1122772"/>
            <a:ext cx="785930" cy="2861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112EA34-6307-4E99-B433-7A51B153A564}"/>
              </a:ext>
            </a:extLst>
          </p:cNvPr>
          <p:cNvSpPr/>
          <p:nvPr/>
        </p:nvSpPr>
        <p:spPr>
          <a:xfrm>
            <a:off x="6454957" y="1120651"/>
            <a:ext cx="785930" cy="28811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109120-8B83-4336-8765-EAB858B68882}"/>
              </a:ext>
            </a:extLst>
          </p:cNvPr>
          <p:cNvSpPr txBox="1"/>
          <p:nvPr/>
        </p:nvSpPr>
        <p:spPr>
          <a:xfrm>
            <a:off x="1874489" y="2505938"/>
            <a:ext cx="5366398" cy="2339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2870" marR="0" lvl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980"/>
            </a:pP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NextGen Help – Help Menu</a:t>
            </a:r>
          </a:p>
          <a:p>
            <a:pPr marL="171450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3 Sections:</a:t>
            </a:r>
          </a:p>
          <a:p>
            <a:pPr marL="460375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NextGen Experience</a:t>
            </a:r>
          </a:p>
          <a:p>
            <a:pPr marL="460375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Guidance</a:t>
            </a:r>
          </a:p>
          <a:p>
            <a:pPr marL="914400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items listed to experience step-by-step guided learning </a:t>
            </a:r>
          </a:p>
          <a:p>
            <a:pPr marL="460375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  <a:p>
            <a:pPr marL="914400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items for additional documentation/information</a:t>
            </a:r>
          </a:p>
        </p:txBody>
      </p:sp>
    </p:spTree>
    <p:extLst>
      <p:ext uri="{BB962C8B-B14F-4D97-AF65-F5344CB8AC3E}">
        <p14:creationId xmlns:p14="http://schemas.microsoft.com/office/powerpoint/2010/main" val="808586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78843" y="600543"/>
            <a:ext cx="84240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sz="2500" dirty="0"/>
              <a:t>NextGen Help “Tasks Menu”</a:t>
            </a:r>
            <a:endParaRPr sz="25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D71F27-4A43-4322-A2EC-988ED520EA02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M </a:t>
            </a:r>
            <a:r>
              <a:rPr lang="en-US" sz="15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(page 3)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2215D3-DB22-4684-B830-605C77E36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28" y="1250917"/>
            <a:ext cx="3695385" cy="283737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482F2FA-B9A2-4262-A702-0E3DA97DB72C}"/>
              </a:ext>
            </a:extLst>
          </p:cNvPr>
          <p:cNvSpPr/>
          <p:nvPr/>
        </p:nvSpPr>
        <p:spPr>
          <a:xfrm>
            <a:off x="2584503" y="1527713"/>
            <a:ext cx="1360264" cy="38139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80D8EC-941C-454C-A6E8-D441109BF165}"/>
              </a:ext>
            </a:extLst>
          </p:cNvPr>
          <p:cNvSpPr txBox="1"/>
          <p:nvPr/>
        </p:nvSpPr>
        <p:spPr>
          <a:xfrm>
            <a:off x="4572000" y="1140589"/>
            <a:ext cx="3695386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2870" marR="0" lvl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980"/>
            </a:pP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NextGen Help – Tasks Menu</a:t>
            </a:r>
          </a:p>
          <a:p>
            <a:pPr marL="171450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Suggested tasks to complete before using Concur</a:t>
            </a:r>
          </a:p>
          <a:p>
            <a:pPr marL="460375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Verify Email Address</a:t>
            </a:r>
          </a:p>
          <a:p>
            <a:pPr marL="914400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Needed for:</a:t>
            </a:r>
          </a:p>
          <a:p>
            <a:pPr marL="1374775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Notifications</a:t>
            </a:r>
          </a:p>
          <a:p>
            <a:pPr marL="1374775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receipts@expenseit.com</a:t>
            </a:r>
          </a:p>
          <a:p>
            <a:pPr marL="460375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Banking Information</a:t>
            </a:r>
          </a:p>
          <a:p>
            <a:pPr marL="914400" lvl="8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Concur requirement if you are receiving your reimbursements via Concur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B54ED1-7891-46DF-B2B7-C76BFB5F1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001" y="513779"/>
            <a:ext cx="387257" cy="4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859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1092772"/>
            <a:ext cx="8853082" cy="5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Currency Exchange Fee</a:t>
            </a:r>
            <a:br>
              <a:rPr lang="en-US" sz="2500" dirty="0"/>
            </a:b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E25BA-943C-4D94-B2FF-23494D15A6D3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E788E-642C-42AA-9E8A-90CD8664D5D2}"/>
              </a:ext>
            </a:extLst>
          </p:cNvPr>
          <p:cNvSpPr txBox="1"/>
          <p:nvPr/>
        </p:nvSpPr>
        <p:spPr>
          <a:xfrm>
            <a:off x="1328399" y="3415590"/>
            <a:ext cx="6703200" cy="123110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50000"/>
                </a:schemeClr>
              </a:buClr>
              <a:buSzPct val="100000"/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Entering Transactions in a Foreign Currency</a:t>
            </a: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currency shown on the receipt, Concur automatically converts the transaction to user’s local currency</a:t>
            </a: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currency conversion calculated by Concur differs from the conversion charged on your credit card, you can submit a separate expense line for </a:t>
            </a:r>
            <a:r>
              <a:rPr lang="en-US" sz="1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Currency Exchange Fees </a:t>
            </a: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make your reimbursement whole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1F7B9E-F3DE-4850-8A82-D4F5BAC21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001" y="1390307"/>
            <a:ext cx="4665600" cy="17558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13654A-03B8-47DE-BB38-FEB73503B628}"/>
              </a:ext>
            </a:extLst>
          </p:cNvPr>
          <p:cNvSpPr txBox="1"/>
          <p:nvPr/>
        </p:nvSpPr>
        <p:spPr>
          <a:xfrm>
            <a:off x="-411859" y="990184"/>
            <a:ext cx="4838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Expense Type</a:t>
            </a:r>
            <a:endParaRPr lang="en-US" sz="14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D42C4A-4838-4476-997E-3ADAC032DAA0}"/>
              </a:ext>
            </a:extLst>
          </p:cNvPr>
          <p:cNvSpPr txBox="1"/>
          <p:nvPr/>
        </p:nvSpPr>
        <p:spPr>
          <a:xfrm>
            <a:off x="3904882" y="805759"/>
            <a:ext cx="499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Sample Expense Line</a:t>
            </a:r>
          </a:p>
          <a:p>
            <a:pPr algn="ctr"/>
            <a:r>
              <a:rPr lang="en-US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</a:t>
            </a:r>
            <a:r>
              <a:rPr lang="en-US" sz="1400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Conversion Rate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11769-1D30-F416-9388-72A4F712F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2" y="1326060"/>
            <a:ext cx="3672000" cy="201511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D0EA81F-55A9-4914-B2BF-BA7A30EE6EFF}"/>
              </a:ext>
            </a:extLst>
          </p:cNvPr>
          <p:cNvSpPr/>
          <p:nvPr/>
        </p:nvSpPr>
        <p:spPr>
          <a:xfrm>
            <a:off x="1962002" y="2493629"/>
            <a:ext cx="1186147" cy="26646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AC6B4C-A51D-42DC-BB29-0D811B0A0083}"/>
              </a:ext>
            </a:extLst>
          </p:cNvPr>
          <p:cNvSpPr/>
          <p:nvPr/>
        </p:nvSpPr>
        <p:spPr>
          <a:xfrm>
            <a:off x="126002" y="2227169"/>
            <a:ext cx="781867" cy="26646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3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622E49-52C8-5CD2-27D7-37064E0578F6}"/>
              </a:ext>
            </a:extLst>
          </p:cNvPr>
          <p:cNvSpPr/>
          <p:nvPr/>
        </p:nvSpPr>
        <p:spPr>
          <a:xfrm>
            <a:off x="1476103" y="1280161"/>
            <a:ext cx="1457612" cy="339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9C3BC4-1D87-4FAD-A5ED-F93711B8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6" y="402495"/>
            <a:ext cx="7823565" cy="499435"/>
          </a:xfrm>
        </p:spPr>
        <p:txBody>
          <a:bodyPr/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Creating a Concur Account is as Easy as 1-2-3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FC091-1004-45F6-8F4F-AD5125837B65}"/>
              </a:ext>
            </a:extLst>
          </p:cNvPr>
          <p:cNvSpPr txBox="1">
            <a:spLocks/>
          </p:cNvSpPr>
          <p:nvPr/>
        </p:nvSpPr>
        <p:spPr>
          <a:xfrm>
            <a:off x="93639" y="901930"/>
            <a:ext cx="7221562" cy="292827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360" indent="0">
              <a:buNone/>
            </a:pPr>
            <a:br>
              <a:rPr lang="en-US" sz="1200" strike="sngStrik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1.  Getting Started</a:t>
            </a:r>
            <a:endParaRPr lang="en-US" sz="14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Navigate to:   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ieee.org/expense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You need an IEEE Account (IEEE username/password) -- hit blue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Request button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if needed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Log into your IEEE account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with your IEEE username &amp; password, then request to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have a Concur account created for you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Account creation takes approximately 24-36 hours.  Once your account is created, you will receive an email with log in instructions.</a:t>
            </a:r>
          </a:p>
          <a:p>
            <a:pPr marL="86360" indent="0" fontAlgn="base">
              <a:buFont typeface="LucidaGrande" charset="0"/>
              <a:buNone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2.  Access Concur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Click the orange “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Log In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” button for direct access to Concur, a username/password are NOT required due to integration with Single Sign On (SSO)</a:t>
            </a:r>
          </a:p>
          <a:p>
            <a:pPr marL="342900" lvl="1" indent="0" fontAlgn="base">
              <a:buNone/>
            </a:pPr>
            <a:r>
              <a:rPr lang="en-US" sz="12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*You will always access Concur with your IEEE credentials via </a:t>
            </a:r>
            <a:r>
              <a:rPr lang="en-US" sz="1200" b="1" i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ieee.org/expense </a:t>
            </a:r>
            <a:r>
              <a:rPr lang="en-US" sz="12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clicking on the orange Log In button.  Never attempt to access Concur directly through concur.com*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360" indent="0" fontAlgn="base">
              <a:buFont typeface="LucidaGrande" charset="0"/>
              <a:buNone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3.  Experience the benefits of the </a:t>
            </a:r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mobile app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Submit your reports anytime, anywhere</a:t>
            </a:r>
          </a:p>
          <a:p>
            <a:pPr lvl="2" fontAlgn="base"/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SSO Code is needed:  EDDB6G</a:t>
            </a:r>
            <a:endParaRPr lang="en-US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17820F-78FA-46B5-BAEC-5FD89600FD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3767" y="1029600"/>
            <a:ext cx="1828800" cy="329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1211DA-B700-44D6-B3E4-FB52AC6513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65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0" y="1409611"/>
            <a:ext cx="885308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Verify Receipt Date = Transaction Date </a:t>
            </a: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0351D-F9DD-43B4-9095-53C2D8EA4E0B}"/>
              </a:ext>
            </a:extLst>
          </p:cNvPr>
          <p:cNvSpPr txBox="1">
            <a:spLocks/>
          </p:cNvSpPr>
          <p:nvPr/>
        </p:nvSpPr>
        <p:spPr>
          <a:xfrm>
            <a:off x="216001" y="934865"/>
            <a:ext cx="7725599" cy="3834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E25BA-943C-4D94-B2FF-23494D15A6D3}"/>
              </a:ext>
            </a:extLst>
          </p:cNvPr>
          <p:cNvSpPr txBox="1">
            <a:spLocks/>
          </p:cNvSpPr>
          <p:nvPr/>
        </p:nvSpPr>
        <p:spPr>
          <a:xfrm>
            <a:off x="0" y="-101369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E5E71-966D-480C-BC58-D4F7D9553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50" y="1159474"/>
            <a:ext cx="3160920" cy="3834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4B4D4-1A7A-4443-9478-07C620FDF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721" y="1159474"/>
            <a:ext cx="4672330" cy="360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26170" y="421200"/>
            <a:ext cx="745543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00" dirty="0"/>
              <a:t> </a:t>
            </a:r>
            <a:endParaRPr sz="25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829EF2-C516-4782-AD24-6B68BD2808F2}"/>
              </a:ext>
            </a:extLst>
          </p:cNvPr>
          <p:cNvSpPr txBox="1">
            <a:spLocks/>
          </p:cNvSpPr>
          <p:nvPr/>
        </p:nvSpPr>
        <p:spPr>
          <a:xfrm>
            <a:off x="79348" y="2246243"/>
            <a:ext cx="8985303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/>
              <a:t>Helpful Hints &amp; Advanced Features</a:t>
            </a:r>
          </a:p>
        </p:txBody>
      </p:sp>
    </p:spTree>
    <p:extLst>
      <p:ext uri="{BB962C8B-B14F-4D97-AF65-F5344CB8AC3E}">
        <p14:creationId xmlns:p14="http://schemas.microsoft.com/office/powerpoint/2010/main" val="384480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55839" y="532220"/>
            <a:ext cx="745543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00" dirty="0"/>
              <a:t>Helpful Hints for “Report Submitters”</a:t>
            </a:r>
            <a:endParaRPr sz="2500" dirty="0"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55839" y="897620"/>
            <a:ext cx="8902630" cy="382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What are the Expense Report Purpose (ERP) Levels for my Region/Section?</a:t>
            </a:r>
          </a:p>
          <a:p>
            <a:pPr lvl="1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They are located on ieee.org/expense under the heading:  Expense Report Library</a:t>
            </a:r>
          </a:p>
          <a:p>
            <a:pPr lvl="1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 have them listed in the “resource” section of the NextGen Help Menu in Concur</a:t>
            </a:r>
          </a:p>
          <a:p>
            <a:pPr lvl="1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If you’re unsure which ERP to use, please contact your Region/Section Treasurer and/or your dedicated IEEE Staff Support Contact at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Finance-solutions@ieee.org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en-US" sz="1400" b="1" dirty="0"/>
              <a:t>Complete your “Banking” before submitting your 1</a:t>
            </a:r>
            <a:r>
              <a:rPr lang="en-US" altLang="en-US" sz="1400" b="1" baseline="30000" dirty="0"/>
              <a:t>st</a:t>
            </a:r>
            <a:r>
              <a:rPr lang="en-US" altLang="en-US" sz="1400" b="1" dirty="0"/>
              <a:t> expense report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en-US" sz="1200" dirty="0"/>
              <a:t>Depending upon your currency, enter your banking into Concur directly or create a Western Union/</a:t>
            </a:r>
            <a:r>
              <a:rPr lang="en-US" altLang="en-US" sz="1200" dirty="0" err="1"/>
              <a:t>Convera</a:t>
            </a:r>
            <a:r>
              <a:rPr lang="en-US" altLang="en-US" sz="1200" dirty="0"/>
              <a:t> account to receive your reimbursement, your enrollment email will inform you where you should enter your banking</a:t>
            </a:r>
            <a:endParaRPr lang="en-US" altLang="en-US" sz="120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Reimbursements are made in user’s local currency, per your country of residence</a:t>
            </a: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If your currency is incorrect in your Concur profile and you have already updated your address within your IEEE member profile, please send an email to: 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NextGenExpense@ieee.org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When Entering Transactions in a Foreign Currency</a:t>
            </a:r>
            <a:endParaRPr lang="en-US" sz="1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Use the currency shown on the receipt, Concur automatically converts the transaction to user’s local currency</a:t>
            </a: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If the currency conversion calculated by Concur differs from the conversion charged on your credit card, you can submit a separate expense line for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Currency Exchange Fees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to make your reimbursement whole</a:t>
            </a:r>
          </a:p>
          <a:p>
            <a:pPr marL="600075" lvl="1" indent="0">
              <a:buClr>
                <a:schemeClr val="tx1"/>
              </a:buClr>
              <a:buSzPct val="10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410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26170" y="421200"/>
            <a:ext cx="745543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00" dirty="0"/>
              <a:t>How to “Itemize” an Expense Line</a:t>
            </a:r>
            <a:endParaRPr sz="2500" dirty="0"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42776" y="692999"/>
            <a:ext cx="8902630" cy="382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tx1"/>
              </a:buClr>
              <a:buSzPct val="110000"/>
              <a:buFont typeface="+mj-lt"/>
              <a:buAutoNum type="arabicPeriod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Create expense line and populate the required fields</a:t>
            </a:r>
          </a:p>
          <a:p>
            <a:pPr>
              <a:buClr>
                <a:schemeClr val="tx1"/>
              </a:buClr>
              <a:buSzPct val="110000"/>
              <a:buFont typeface="+mj-lt"/>
              <a:buAutoNum type="arabicPeriod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Click on the “itemizations” tab</a:t>
            </a:r>
          </a:p>
          <a:p>
            <a:pPr>
              <a:buClr>
                <a:schemeClr val="tx1"/>
              </a:buClr>
              <a:buSzPct val="110000"/>
              <a:buFont typeface="+mj-lt"/>
              <a:buAutoNum type="arabicPeriod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Create Itemization, Reselect expense type, enter itemized dollar amount and update your ERP, save itemization.  Continue this process until your itemized amount is at $0.00</a:t>
            </a:r>
          </a:p>
          <a:p>
            <a:pPr marL="600075" lvl="1" indent="0">
              <a:buClr>
                <a:schemeClr val="tx1"/>
              </a:buClr>
              <a:buSzPct val="100000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6A564F-D3FF-A211-3735-18D520CA38B7}"/>
              </a:ext>
            </a:extLst>
          </p:cNvPr>
          <p:cNvSpPr txBox="1"/>
          <p:nvPr/>
        </p:nvSpPr>
        <p:spPr>
          <a:xfrm>
            <a:off x="2586446" y="1700960"/>
            <a:ext cx="29742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042F60-9A87-EA05-FA8A-FCD4C9EC88AE}"/>
              </a:ext>
            </a:extLst>
          </p:cNvPr>
          <p:cNvSpPr txBox="1"/>
          <p:nvPr/>
        </p:nvSpPr>
        <p:spPr>
          <a:xfrm>
            <a:off x="480162" y="3096888"/>
            <a:ext cx="29742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43BB84-A599-7AF9-14D4-165BBA028F44}"/>
              </a:ext>
            </a:extLst>
          </p:cNvPr>
          <p:cNvSpPr txBox="1"/>
          <p:nvPr/>
        </p:nvSpPr>
        <p:spPr>
          <a:xfrm>
            <a:off x="4534323" y="3091807"/>
            <a:ext cx="29742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E2F69-6670-8279-7B1F-C55E6F9D6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162" y="1700960"/>
            <a:ext cx="2992907" cy="126897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3854A01-70AC-33B4-51B8-FE0DAEF914F4}"/>
              </a:ext>
            </a:extLst>
          </p:cNvPr>
          <p:cNvSpPr/>
          <p:nvPr/>
        </p:nvSpPr>
        <p:spPr>
          <a:xfrm rot="1743567">
            <a:off x="2672352" y="2457744"/>
            <a:ext cx="483326" cy="1175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E3570C-112D-E3FB-5A16-105FF66F5B00}"/>
              </a:ext>
            </a:extLst>
          </p:cNvPr>
          <p:cNvSpPr/>
          <p:nvPr/>
        </p:nvSpPr>
        <p:spPr>
          <a:xfrm>
            <a:off x="3732206" y="2038391"/>
            <a:ext cx="950828" cy="341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AB4436-C20B-9F51-DBE5-B3FA891D3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79" y="3037114"/>
            <a:ext cx="3636152" cy="141338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FE8A3E3-5CF0-715C-F844-B72DC1E0A4CE}"/>
              </a:ext>
            </a:extLst>
          </p:cNvPr>
          <p:cNvSpPr/>
          <p:nvPr/>
        </p:nvSpPr>
        <p:spPr>
          <a:xfrm rot="8655882">
            <a:off x="3875787" y="3307309"/>
            <a:ext cx="483326" cy="1175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F06399A-7AA5-FAE0-BEB8-DD0D733B1730}"/>
              </a:ext>
            </a:extLst>
          </p:cNvPr>
          <p:cNvSpPr/>
          <p:nvPr/>
        </p:nvSpPr>
        <p:spPr>
          <a:xfrm rot="8655882">
            <a:off x="4099842" y="3881482"/>
            <a:ext cx="483326" cy="1175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3F9694-1AA6-D70D-6CB4-A592CF42F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038" y="3083948"/>
            <a:ext cx="3958048" cy="1268976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CD9DB6BB-6302-A563-E8CC-3BD80A211A56}"/>
              </a:ext>
            </a:extLst>
          </p:cNvPr>
          <p:cNvSpPr/>
          <p:nvPr/>
        </p:nvSpPr>
        <p:spPr>
          <a:xfrm rot="8655882">
            <a:off x="8488537" y="3685024"/>
            <a:ext cx="483326" cy="1175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C019DEE-0CAD-0E45-AFF6-6EB7FE34A0EB}"/>
              </a:ext>
            </a:extLst>
          </p:cNvPr>
          <p:cNvSpPr/>
          <p:nvPr/>
        </p:nvSpPr>
        <p:spPr>
          <a:xfrm rot="8655882">
            <a:off x="8273090" y="3227288"/>
            <a:ext cx="483326" cy="1175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7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58400" y="442800"/>
            <a:ext cx="76824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00" dirty="0"/>
              <a:t>“Approver” Responsibilities</a:t>
            </a:r>
            <a:endParaRPr sz="2500" dirty="0"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158400" y="808200"/>
            <a:ext cx="8181935" cy="3728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Provide Demo &amp; Training to all Volunteers/Users who will submit an expense report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Coordinate any training within your Region/Section, etc.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Supporting documentation/training can be found on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ieee.org/expense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0">
              <a:buClrTx/>
              <a:buSzPct val="110000"/>
              <a:buNone/>
            </a:pPr>
            <a:endParaRPr lang="en-US" sz="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/>
              <a:t>Become Familiar with the Expense Report Purposes (ERP’s) for your Region/Section</a:t>
            </a:r>
            <a:endParaRPr sz="1000" dirty="0"/>
          </a:p>
          <a:p>
            <a:pPr marR="0" lvl="0" algn="l" rtl="0">
              <a:spcBef>
                <a:spcPts val="12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/>
              <a:t>Maintain the approvers/approval flow of an ERP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/>
              <a:t>To make changes to Approver(s) in the system, send an email to:  </a:t>
            </a:r>
            <a:r>
              <a:rPr lang="en-US" sz="1200" dirty="0">
                <a:hlinkClick r:id="rId4"/>
              </a:rPr>
              <a:t>NextGenExpense@ieee.org</a:t>
            </a:r>
            <a:endParaRPr lang="en-US" sz="1200" dirty="0"/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ERP Level 4 (WBS Task) changes need to originate in PPM</a:t>
            </a:r>
          </a:p>
          <a:p>
            <a:pPr>
              <a:spcBef>
                <a:spcPts val="1200"/>
              </a:spcBef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Locate and view the status of expense reports that you have previously approved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Click Approvals &gt; Reports &gt; View – select your report criteria </a:t>
            </a:r>
          </a:p>
          <a:p>
            <a:pPr lvl="2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Tip:  if you do not see a report that you have approved listed in </a:t>
            </a:r>
          </a:p>
          <a:p>
            <a:pPr marL="1057275" lvl="2" indent="0">
              <a:buClrTx/>
              <a:buSzPct val="110000"/>
              <a:buNone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report view this means the expense report has been returned to submitter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" marR="0" lvl="0" indent="0" algn="l" rtl="0">
              <a:spcBef>
                <a:spcPts val="600"/>
              </a:spcBef>
              <a:spcAft>
                <a:spcPts val="600"/>
              </a:spcAft>
              <a:buSzPts val="198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3923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Master Brand Template</Template>
  <TotalTime>16546</TotalTime>
  <Words>3800</Words>
  <Application>Microsoft Office PowerPoint</Application>
  <PresentationFormat>On-screen Show (16:9)</PresentationFormat>
  <Paragraphs>522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Calibri</vt:lpstr>
      <vt:lpstr>Calibri Light</vt:lpstr>
      <vt:lpstr>Courier New</vt:lpstr>
      <vt:lpstr>LucidaGrande</vt:lpstr>
      <vt:lpstr>Merriweather Sans</vt:lpstr>
      <vt:lpstr>Noto Sans Symbols</vt:lpstr>
      <vt:lpstr>Verdana</vt:lpstr>
      <vt:lpstr>Wingdings</vt:lpstr>
      <vt:lpstr>Theme 1</vt:lpstr>
      <vt:lpstr>Custom Design</vt:lpstr>
      <vt:lpstr>MGA Geo Unit Treasurer Workshop </vt:lpstr>
      <vt:lpstr>Table of Contents</vt:lpstr>
      <vt:lpstr>Concur 2023 Project Deliverables (as of Oct. 13)</vt:lpstr>
      <vt:lpstr>IEEE Teams Responsibilities</vt:lpstr>
      <vt:lpstr>  Creating a Concur Account is as Easy as 1-2-3</vt:lpstr>
      <vt:lpstr> </vt:lpstr>
      <vt:lpstr>Helpful Hints for “Report Submitters”</vt:lpstr>
      <vt:lpstr>How to “Itemize” an Expense Line</vt:lpstr>
      <vt:lpstr>“Approver” Responsibilities</vt:lpstr>
      <vt:lpstr>“Approver” – How to Edit a Submitted Report</vt:lpstr>
      <vt:lpstr>“Approver” – How to Edit Expense Report Purpose Level</vt:lpstr>
      <vt:lpstr>“Approver” – How to Add/Transfer Approval of Expense Report to Another Approver</vt:lpstr>
      <vt:lpstr>Resources &amp; Contact Information</vt:lpstr>
      <vt:lpstr>Questions</vt:lpstr>
      <vt:lpstr> </vt:lpstr>
      <vt:lpstr>Appendix</vt:lpstr>
      <vt:lpstr> </vt:lpstr>
      <vt:lpstr>NextGen Expense Reimbursement (Concur) Introduction</vt:lpstr>
      <vt:lpstr>  NextGen Expense (Concur) Documentation</vt:lpstr>
      <vt:lpstr>Report Submitter Responsibilities</vt:lpstr>
      <vt:lpstr>Report Submitter “Self Service” Features</vt:lpstr>
      <vt:lpstr>Approver Responsibilities</vt:lpstr>
      <vt:lpstr>Approvers - View all Expense Reports You’ve Approved</vt:lpstr>
      <vt:lpstr> </vt:lpstr>
      <vt:lpstr>Horizon Fiore – “Home Menu”</vt:lpstr>
      <vt:lpstr>Horizon Fiore – “Profile Section”</vt:lpstr>
      <vt:lpstr>Horizon Fiore – “Help Section”</vt:lpstr>
      <vt:lpstr> </vt:lpstr>
      <vt:lpstr>  ieee.org/expense </vt:lpstr>
      <vt:lpstr>  Logging into NextGen Expense is as Easy as 1-2-3 </vt:lpstr>
      <vt:lpstr>Concur Sample Enrollment Email (reimbursement in USD, CAD, EUR, INR, and JPY)</vt:lpstr>
      <vt:lpstr>Western Union/Convera Sample Enrollment Email (all currencies except USD, CAD, EUR, INR, and JPY) </vt:lpstr>
      <vt:lpstr>Mobile App – Access Anytime, Anywhere   </vt:lpstr>
      <vt:lpstr>Concur “User” Profile</vt:lpstr>
      <vt:lpstr>Combine Expense Reports using MOVE command</vt:lpstr>
      <vt:lpstr> “What’s the Status of my Expense Report?”       Approval Flow/Report Timeline     </vt:lpstr>
      <vt:lpstr> “What’s the Status of my Expense Report?” (cont.)       Approval Flow/Report Timeline     </vt:lpstr>
      <vt:lpstr>Audit Trail     </vt:lpstr>
      <vt:lpstr>Delegates   </vt:lpstr>
      <vt:lpstr>Missing Receipt Declaration</vt:lpstr>
      <vt:lpstr>Expense Report Life Cycle</vt:lpstr>
      <vt:lpstr>Concur &amp; Western Union (Convera) Payment Processing</vt:lpstr>
      <vt:lpstr>Payment Currencies Supported by Concur</vt:lpstr>
      <vt:lpstr>Tiered Expense Report Purpose (ERP) Levels  </vt:lpstr>
      <vt:lpstr>My NextGen Experience “Dashboard”</vt:lpstr>
      <vt:lpstr>Self Service Featuring “NextGen Help Menu”</vt:lpstr>
      <vt:lpstr>NextGen Help “Help Menu”</vt:lpstr>
      <vt:lpstr>NextGen Help “Tasks Menu”</vt:lpstr>
      <vt:lpstr>Currency Exchange Fee  </vt:lpstr>
      <vt:lpstr>Verify Receipt Date = Transaction Date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A Murray</dc:creator>
  <cp:lastModifiedBy>Lori R Keller</cp:lastModifiedBy>
  <cp:revision>412</cp:revision>
  <dcterms:modified xsi:type="dcterms:W3CDTF">2023-10-16T15:10:36Z</dcterms:modified>
</cp:coreProperties>
</file>