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handoutMasterIdLst>
    <p:handoutMasterId r:id="rId53"/>
  </p:handoutMasterIdLst>
  <p:sldIdLst>
    <p:sldId id="265" r:id="rId2"/>
    <p:sldId id="264" r:id="rId3"/>
    <p:sldId id="308" r:id="rId4"/>
    <p:sldId id="268" r:id="rId5"/>
    <p:sldId id="324" r:id="rId6"/>
    <p:sldId id="325" r:id="rId7"/>
    <p:sldId id="302" r:id="rId8"/>
    <p:sldId id="303" r:id="rId9"/>
    <p:sldId id="326" r:id="rId10"/>
    <p:sldId id="304" r:id="rId11"/>
    <p:sldId id="327" r:id="rId12"/>
    <p:sldId id="290" r:id="rId13"/>
    <p:sldId id="328" r:id="rId14"/>
    <p:sldId id="329" r:id="rId15"/>
    <p:sldId id="307" r:id="rId16"/>
    <p:sldId id="312" r:id="rId17"/>
    <p:sldId id="319" r:id="rId18"/>
    <p:sldId id="315" r:id="rId19"/>
    <p:sldId id="273" r:id="rId20"/>
    <p:sldId id="311" r:id="rId21"/>
    <p:sldId id="330" r:id="rId22"/>
    <p:sldId id="274" r:id="rId23"/>
    <p:sldId id="275" r:id="rId24"/>
    <p:sldId id="276" r:id="rId25"/>
    <p:sldId id="338" r:id="rId26"/>
    <p:sldId id="277" r:id="rId27"/>
    <p:sldId id="306" r:id="rId28"/>
    <p:sldId id="331" r:id="rId29"/>
    <p:sldId id="284" r:id="rId30"/>
    <p:sldId id="285" r:id="rId31"/>
    <p:sldId id="318" r:id="rId32"/>
    <p:sldId id="339" r:id="rId33"/>
    <p:sldId id="332" r:id="rId34"/>
    <p:sldId id="292" r:id="rId35"/>
    <p:sldId id="333" r:id="rId36"/>
    <p:sldId id="293" r:id="rId37"/>
    <p:sldId id="334" r:id="rId38"/>
    <p:sldId id="294" r:id="rId39"/>
    <p:sldId id="335" r:id="rId40"/>
    <p:sldId id="336" r:id="rId41"/>
    <p:sldId id="337" r:id="rId42"/>
    <p:sldId id="278" r:id="rId43"/>
    <p:sldId id="289" r:id="rId44"/>
    <p:sldId id="282" r:id="rId45"/>
    <p:sldId id="340" r:id="rId46"/>
    <p:sldId id="281" r:id="rId47"/>
    <p:sldId id="279" r:id="rId48"/>
    <p:sldId id="288" r:id="rId49"/>
    <p:sldId id="280" r:id="rId50"/>
    <p:sldId id="287" r:id="rId51"/>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3AE"/>
    <a:srgbClr val="5B9BD5"/>
    <a:srgbClr val="004578"/>
    <a:srgbClr val="F3F1E5"/>
    <a:srgbClr val="B2D5D7"/>
    <a:srgbClr val="2CB6C0"/>
    <a:srgbClr val="01B4E3"/>
    <a:srgbClr val="EE7422"/>
    <a:srgbClr val="0066A1"/>
    <a:srgbClr val="CC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6357" autoAdjust="0"/>
  </p:normalViewPr>
  <p:slideViewPr>
    <p:cSldViewPr snapToGrid="0" snapToObjects="1">
      <p:cViewPr varScale="1">
        <p:scale>
          <a:sx n="88" d="100"/>
          <a:sy n="88" d="100"/>
        </p:scale>
        <p:origin x="796" y="64"/>
      </p:cViewPr>
      <p:guideLst/>
    </p:cSldViewPr>
  </p:slideViewPr>
  <p:outlineViewPr>
    <p:cViewPr>
      <p:scale>
        <a:sx n="33" d="100"/>
        <a:sy n="33" d="100"/>
      </p:scale>
      <p:origin x="0" y="-39846"/>
    </p:cViewPr>
  </p:outlineViewPr>
  <p:notesTextViewPr>
    <p:cViewPr>
      <p:scale>
        <a:sx n="3" d="2"/>
        <a:sy n="3" d="2"/>
      </p:scale>
      <p:origin x="0" y="0"/>
    </p:cViewPr>
  </p:notesTextViewPr>
  <p:sorterViewPr>
    <p:cViewPr>
      <p:scale>
        <a:sx n="200" d="100"/>
        <a:sy n="200" d="100"/>
      </p:scale>
      <p:origin x="0" y="0"/>
    </p:cViewPr>
  </p:sorterViewPr>
  <p:notesViewPr>
    <p:cSldViewPr snapToGrid="0" snapToObjects="1">
      <p:cViewPr>
        <p:scale>
          <a:sx n="75" d="100"/>
          <a:sy n="75" d="100"/>
        </p:scale>
        <p:origin x="4092" y="7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16661A4-C6C7-4B2E-B208-A87482718321}" type="datetimeFigureOut">
              <a:rPr lang="en-US" smtClean="0"/>
              <a:t>10/13/2023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46B3A68-8D39-44D9-9F59-D376D5C3D6F2}" type="slidenum">
              <a:rPr lang="en-US" smtClean="0"/>
              <a:t>‹#›</a:t>
            </a:fld>
            <a:endParaRPr lang="en-US"/>
          </a:p>
        </p:txBody>
      </p:sp>
    </p:spTree>
    <p:extLst>
      <p:ext uri="{BB962C8B-B14F-4D97-AF65-F5344CB8AC3E}">
        <p14:creationId xmlns:p14="http://schemas.microsoft.com/office/powerpoint/2010/main" val="3479057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0328D45-CD78-E946-97C3-593DC6155472}" type="datetimeFigureOut">
              <a:rPr lang="en-US" smtClean="0"/>
              <a:t>10/13/2023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58648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10</a:t>
            </a:fld>
            <a:endParaRPr lang="en-US"/>
          </a:p>
        </p:txBody>
      </p:sp>
    </p:spTree>
    <p:extLst>
      <p:ext uri="{BB962C8B-B14F-4D97-AF65-F5344CB8AC3E}">
        <p14:creationId xmlns:p14="http://schemas.microsoft.com/office/powerpoint/2010/main" val="194766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11</a:t>
            </a:fld>
            <a:endParaRPr lang="en-US"/>
          </a:p>
        </p:txBody>
      </p:sp>
    </p:spTree>
    <p:extLst>
      <p:ext uri="{BB962C8B-B14F-4D97-AF65-F5344CB8AC3E}">
        <p14:creationId xmlns:p14="http://schemas.microsoft.com/office/powerpoint/2010/main" val="1979782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12</a:t>
            </a:fld>
            <a:endParaRPr lang="en-US"/>
          </a:p>
        </p:txBody>
      </p:sp>
    </p:spTree>
    <p:extLst>
      <p:ext uri="{BB962C8B-B14F-4D97-AF65-F5344CB8AC3E}">
        <p14:creationId xmlns:p14="http://schemas.microsoft.com/office/powerpoint/2010/main" val="2802591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13</a:t>
            </a:fld>
            <a:endParaRPr lang="en-US"/>
          </a:p>
        </p:txBody>
      </p:sp>
    </p:spTree>
    <p:extLst>
      <p:ext uri="{BB962C8B-B14F-4D97-AF65-F5344CB8AC3E}">
        <p14:creationId xmlns:p14="http://schemas.microsoft.com/office/powerpoint/2010/main" val="3990608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14</a:t>
            </a:fld>
            <a:endParaRPr lang="en-US"/>
          </a:p>
        </p:txBody>
      </p:sp>
    </p:spTree>
    <p:extLst>
      <p:ext uri="{BB962C8B-B14F-4D97-AF65-F5344CB8AC3E}">
        <p14:creationId xmlns:p14="http://schemas.microsoft.com/office/powerpoint/2010/main" val="403041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15</a:t>
            </a:fld>
            <a:endParaRPr lang="en-US"/>
          </a:p>
        </p:txBody>
      </p:sp>
    </p:spTree>
    <p:extLst>
      <p:ext uri="{BB962C8B-B14F-4D97-AF65-F5344CB8AC3E}">
        <p14:creationId xmlns:p14="http://schemas.microsoft.com/office/powerpoint/2010/main" val="3972972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defTabSz="931774">
              <a:defRPr/>
            </a:pP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16</a:t>
            </a:fld>
            <a:endParaRPr lang="en-US"/>
          </a:p>
        </p:txBody>
      </p:sp>
    </p:spTree>
    <p:extLst>
      <p:ext uri="{BB962C8B-B14F-4D97-AF65-F5344CB8AC3E}">
        <p14:creationId xmlns:p14="http://schemas.microsoft.com/office/powerpoint/2010/main" val="2247937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17</a:t>
            </a:fld>
            <a:endParaRPr lang="en-US"/>
          </a:p>
        </p:txBody>
      </p:sp>
    </p:spTree>
    <p:extLst>
      <p:ext uri="{BB962C8B-B14F-4D97-AF65-F5344CB8AC3E}">
        <p14:creationId xmlns:p14="http://schemas.microsoft.com/office/powerpoint/2010/main" val="3275675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18</a:t>
            </a:fld>
            <a:endParaRPr lang="en-US"/>
          </a:p>
        </p:txBody>
      </p:sp>
    </p:spTree>
    <p:extLst>
      <p:ext uri="{BB962C8B-B14F-4D97-AF65-F5344CB8AC3E}">
        <p14:creationId xmlns:p14="http://schemas.microsoft.com/office/powerpoint/2010/main" val="2800646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FF362D4-5DD5-1441-A093-8EF5773AF7CF}" type="slidenum">
              <a:rPr lang="en-US" smtClean="0"/>
              <a:t>19</a:t>
            </a:fld>
            <a:endParaRPr lang="en-US"/>
          </a:p>
        </p:txBody>
      </p:sp>
    </p:spTree>
    <p:extLst>
      <p:ext uri="{BB962C8B-B14F-4D97-AF65-F5344CB8AC3E}">
        <p14:creationId xmlns:p14="http://schemas.microsoft.com/office/powerpoint/2010/main" val="158161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3100" dirty="0"/>
          </a:p>
        </p:txBody>
      </p:sp>
      <p:sp>
        <p:nvSpPr>
          <p:cNvPr id="4" name="Slide Number Placeholder 3"/>
          <p:cNvSpPr>
            <a:spLocks noGrp="1"/>
          </p:cNvSpPr>
          <p:nvPr>
            <p:ph type="sldNum" sz="quarter" idx="10"/>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698304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20</a:t>
            </a:fld>
            <a:endParaRPr lang="en-US"/>
          </a:p>
        </p:txBody>
      </p:sp>
    </p:spTree>
    <p:extLst>
      <p:ext uri="{BB962C8B-B14F-4D97-AF65-F5344CB8AC3E}">
        <p14:creationId xmlns:p14="http://schemas.microsoft.com/office/powerpoint/2010/main" val="61864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21</a:t>
            </a:fld>
            <a:endParaRPr lang="en-US"/>
          </a:p>
        </p:txBody>
      </p:sp>
    </p:spTree>
    <p:extLst>
      <p:ext uri="{BB962C8B-B14F-4D97-AF65-F5344CB8AC3E}">
        <p14:creationId xmlns:p14="http://schemas.microsoft.com/office/powerpoint/2010/main" val="155989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FF362D4-5DD5-1441-A093-8EF5773AF7CF}" type="slidenum">
              <a:rPr lang="en-US" smtClean="0"/>
              <a:t>22</a:t>
            </a:fld>
            <a:endParaRPr lang="en-US"/>
          </a:p>
        </p:txBody>
      </p:sp>
    </p:spTree>
    <p:extLst>
      <p:ext uri="{BB962C8B-B14F-4D97-AF65-F5344CB8AC3E}">
        <p14:creationId xmlns:p14="http://schemas.microsoft.com/office/powerpoint/2010/main" val="1578867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23</a:t>
            </a:fld>
            <a:endParaRPr lang="en-US"/>
          </a:p>
        </p:txBody>
      </p:sp>
    </p:spTree>
    <p:extLst>
      <p:ext uri="{BB962C8B-B14F-4D97-AF65-F5344CB8AC3E}">
        <p14:creationId xmlns:p14="http://schemas.microsoft.com/office/powerpoint/2010/main" val="153209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endParaRPr lang="en-US" dirty="0"/>
          </a:p>
          <a:p>
            <a:pPr lvl="1"/>
            <a:endParaRPr lang="en-IN" dirty="0"/>
          </a:p>
          <a:p>
            <a:pPr lvl="2"/>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24</a:t>
            </a:fld>
            <a:endParaRPr lang="en-US"/>
          </a:p>
        </p:txBody>
      </p:sp>
    </p:spTree>
    <p:extLst>
      <p:ext uri="{BB962C8B-B14F-4D97-AF65-F5344CB8AC3E}">
        <p14:creationId xmlns:p14="http://schemas.microsoft.com/office/powerpoint/2010/main" val="3837497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25</a:t>
            </a:fld>
            <a:endParaRPr lang="en-US"/>
          </a:p>
        </p:txBody>
      </p:sp>
    </p:spTree>
    <p:extLst>
      <p:ext uri="{BB962C8B-B14F-4D97-AF65-F5344CB8AC3E}">
        <p14:creationId xmlns:p14="http://schemas.microsoft.com/office/powerpoint/2010/main" val="3457148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DFF362D4-5DD5-1441-A093-8EF5773AF7CF}" type="slidenum">
              <a:rPr lang="en-US" smtClean="0"/>
              <a:t>26</a:t>
            </a:fld>
            <a:endParaRPr lang="en-US"/>
          </a:p>
        </p:txBody>
      </p:sp>
    </p:spTree>
    <p:extLst>
      <p:ext uri="{BB962C8B-B14F-4D97-AF65-F5344CB8AC3E}">
        <p14:creationId xmlns:p14="http://schemas.microsoft.com/office/powerpoint/2010/main" val="108340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27</a:t>
            </a:fld>
            <a:endParaRPr lang="en-US"/>
          </a:p>
        </p:txBody>
      </p:sp>
    </p:spTree>
    <p:extLst>
      <p:ext uri="{BB962C8B-B14F-4D97-AF65-F5344CB8AC3E}">
        <p14:creationId xmlns:p14="http://schemas.microsoft.com/office/powerpoint/2010/main" val="2187745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F362D4-5DD5-1441-A093-8EF5773AF7CF}" type="slidenum">
              <a:rPr lang="en-US" smtClean="0"/>
              <a:t>28</a:t>
            </a:fld>
            <a:endParaRPr lang="en-US"/>
          </a:p>
        </p:txBody>
      </p:sp>
    </p:spTree>
    <p:extLst>
      <p:ext uri="{BB962C8B-B14F-4D97-AF65-F5344CB8AC3E}">
        <p14:creationId xmlns:p14="http://schemas.microsoft.com/office/powerpoint/2010/main" val="4248002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29</a:t>
            </a:fld>
            <a:endParaRPr lang="en-US"/>
          </a:p>
        </p:txBody>
      </p:sp>
    </p:spTree>
    <p:extLst>
      <p:ext uri="{BB962C8B-B14F-4D97-AF65-F5344CB8AC3E}">
        <p14:creationId xmlns:p14="http://schemas.microsoft.com/office/powerpoint/2010/main" val="231008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3100" dirty="0"/>
          </a:p>
        </p:txBody>
      </p:sp>
      <p:sp>
        <p:nvSpPr>
          <p:cNvPr id="4" name="Slide Number Placeholder 3"/>
          <p:cNvSpPr>
            <a:spLocks noGrp="1"/>
          </p:cNvSpPr>
          <p:nvPr>
            <p:ph type="sldNum" sz="quarter" idx="10"/>
          </p:nvPr>
        </p:nvSpPr>
        <p:spPr/>
        <p:txBody>
          <a:bodyPr/>
          <a:lstStyle/>
          <a:p>
            <a:fld id="{DFF362D4-5DD5-1441-A093-8EF5773AF7CF}" type="slidenum">
              <a:rPr lang="en-US" smtClean="0"/>
              <a:t>3</a:t>
            </a:fld>
            <a:endParaRPr lang="en-US"/>
          </a:p>
        </p:txBody>
      </p:sp>
    </p:spTree>
    <p:extLst>
      <p:ext uri="{BB962C8B-B14F-4D97-AF65-F5344CB8AC3E}">
        <p14:creationId xmlns:p14="http://schemas.microsoft.com/office/powerpoint/2010/main" val="698304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30</a:t>
            </a:fld>
            <a:endParaRPr lang="en-US"/>
          </a:p>
        </p:txBody>
      </p:sp>
    </p:spTree>
    <p:extLst>
      <p:ext uri="{BB962C8B-B14F-4D97-AF65-F5344CB8AC3E}">
        <p14:creationId xmlns:p14="http://schemas.microsoft.com/office/powerpoint/2010/main" val="3244612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1162050"/>
            <a:ext cx="4329112" cy="2435225"/>
          </a:xfrm>
        </p:spPr>
      </p:sp>
      <p:sp>
        <p:nvSpPr>
          <p:cNvPr id="3" name="Notes Placeholder 2"/>
          <p:cNvSpPr>
            <a:spLocks noGrp="1"/>
          </p:cNvSpPr>
          <p:nvPr>
            <p:ph type="body" idx="1"/>
          </p:nvPr>
        </p:nvSpPr>
        <p:spPr>
          <a:xfrm>
            <a:off x="701040" y="3674980"/>
            <a:ext cx="5608320" cy="2949928"/>
          </a:xfrm>
        </p:spPr>
        <p:txBody>
          <a:bodyPr/>
          <a:lstStyle/>
          <a:p>
            <a:pPr defTabSz="931774">
              <a:defRPr/>
            </a:pPr>
            <a:endParaRPr lang="en-US" dirty="0">
              <a:latin typeface="Verdana" panose="020B0604030504040204" pitchFamily="34" charset="0"/>
              <a:ea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31</a:t>
            </a:fld>
            <a:endParaRPr lang="en-US" dirty="0"/>
          </a:p>
        </p:txBody>
      </p:sp>
    </p:spTree>
    <p:extLst>
      <p:ext uri="{BB962C8B-B14F-4D97-AF65-F5344CB8AC3E}">
        <p14:creationId xmlns:p14="http://schemas.microsoft.com/office/powerpoint/2010/main" val="321820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32</a:t>
            </a:fld>
            <a:endParaRPr lang="en-US"/>
          </a:p>
        </p:txBody>
      </p:sp>
    </p:spTree>
    <p:extLst>
      <p:ext uri="{BB962C8B-B14F-4D97-AF65-F5344CB8AC3E}">
        <p14:creationId xmlns:p14="http://schemas.microsoft.com/office/powerpoint/2010/main" val="3098117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F362D4-5DD5-1441-A093-8EF5773AF7CF}" type="slidenum">
              <a:rPr lang="en-US" smtClean="0"/>
              <a:t>33</a:t>
            </a:fld>
            <a:endParaRPr lang="en-US"/>
          </a:p>
        </p:txBody>
      </p:sp>
    </p:spTree>
    <p:extLst>
      <p:ext uri="{BB962C8B-B14F-4D97-AF65-F5344CB8AC3E}">
        <p14:creationId xmlns:p14="http://schemas.microsoft.com/office/powerpoint/2010/main" val="269608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34</a:t>
            </a:fld>
            <a:endParaRPr lang="en-US"/>
          </a:p>
        </p:txBody>
      </p:sp>
    </p:spTree>
    <p:extLst>
      <p:ext uri="{BB962C8B-B14F-4D97-AF65-F5344CB8AC3E}">
        <p14:creationId xmlns:p14="http://schemas.microsoft.com/office/powerpoint/2010/main" val="3298958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35</a:t>
            </a:fld>
            <a:endParaRPr lang="en-US"/>
          </a:p>
        </p:txBody>
      </p:sp>
    </p:spTree>
    <p:extLst>
      <p:ext uri="{BB962C8B-B14F-4D97-AF65-F5344CB8AC3E}">
        <p14:creationId xmlns:p14="http://schemas.microsoft.com/office/powerpoint/2010/main" val="563442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36</a:t>
            </a:fld>
            <a:endParaRPr lang="en-US"/>
          </a:p>
        </p:txBody>
      </p:sp>
    </p:spTree>
    <p:extLst>
      <p:ext uri="{BB962C8B-B14F-4D97-AF65-F5344CB8AC3E}">
        <p14:creationId xmlns:p14="http://schemas.microsoft.com/office/powerpoint/2010/main" val="2074333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37</a:t>
            </a:fld>
            <a:endParaRPr lang="en-US"/>
          </a:p>
        </p:txBody>
      </p:sp>
    </p:spTree>
    <p:extLst>
      <p:ext uri="{BB962C8B-B14F-4D97-AF65-F5344CB8AC3E}">
        <p14:creationId xmlns:p14="http://schemas.microsoft.com/office/powerpoint/2010/main" val="1880499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38</a:t>
            </a:fld>
            <a:endParaRPr lang="en-US"/>
          </a:p>
        </p:txBody>
      </p:sp>
    </p:spTree>
    <p:extLst>
      <p:ext uri="{BB962C8B-B14F-4D97-AF65-F5344CB8AC3E}">
        <p14:creationId xmlns:p14="http://schemas.microsoft.com/office/powerpoint/2010/main" val="1944709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39</a:t>
            </a:fld>
            <a:endParaRPr lang="en-US"/>
          </a:p>
        </p:txBody>
      </p:sp>
    </p:spTree>
    <p:extLst>
      <p:ext uri="{BB962C8B-B14F-4D97-AF65-F5344CB8AC3E}">
        <p14:creationId xmlns:p14="http://schemas.microsoft.com/office/powerpoint/2010/main" val="62825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a:t>
            </a:fld>
            <a:endParaRPr lang="en-US"/>
          </a:p>
        </p:txBody>
      </p:sp>
    </p:spTree>
    <p:extLst>
      <p:ext uri="{BB962C8B-B14F-4D97-AF65-F5344CB8AC3E}">
        <p14:creationId xmlns:p14="http://schemas.microsoft.com/office/powerpoint/2010/main" val="579075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40</a:t>
            </a:fld>
            <a:endParaRPr lang="en-US"/>
          </a:p>
        </p:txBody>
      </p:sp>
    </p:spTree>
    <p:extLst>
      <p:ext uri="{BB962C8B-B14F-4D97-AF65-F5344CB8AC3E}">
        <p14:creationId xmlns:p14="http://schemas.microsoft.com/office/powerpoint/2010/main" val="2732973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41</a:t>
            </a:fld>
            <a:endParaRPr lang="en-US"/>
          </a:p>
        </p:txBody>
      </p:sp>
    </p:spTree>
    <p:extLst>
      <p:ext uri="{BB962C8B-B14F-4D97-AF65-F5344CB8AC3E}">
        <p14:creationId xmlns:p14="http://schemas.microsoft.com/office/powerpoint/2010/main" val="3596406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DFF362D4-5DD5-1441-A093-8EF5773AF7CF}" type="slidenum">
              <a:rPr lang="en-US" smtClean="0"/>
              <a:t>42</a:t>
            </a:fld>
            <a:endParaRPr lang="en-US"/>
          </a:p>
        </p:txBody>
      </p:sp>
    </p:spTree>
    <p:extLst>
      <p:ext uri="{BB962C8B-B14F-4D97-AF65-F5344CB8AC3E}">
        <p14:creationId xmlns:p14="http://schemas.microsoft.com/office/powerpoint/2010/main" val="3621523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a:lnSpc>
                <a:spcPct val="100000"/>
              </a:lnSpc>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43</a:t>
            </a:fld>
            <a:endParaRPr lang="en-US"/>
          </a:p>
        </p:txBody>
      </p:sp>
    </p:spTree>
    <p:extLst>
      <p:ext uri="{BB962C8B-B14F-4D97-AF65-F5344CB8AC3E}">
        <p14:creationId xmlns:p14="http://schemas.microsoft.com/office/powerpoint/2010/main" val="3426599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44</a:t>
            </a:fld>
            <a:endParaRPr lang="en-US"/>
          </a:p>
        </p:txBody>
      </p:sp>
    </p:spTree>
    <p:extLst>
      <p:ext uri="{BB962C8B-B14F-4D97-AF65-F5344CB8AC3E}">
        <p14:creationId xmlns:p14="http://schemas.microsoft.com/office/powerpoint/2010/main" val="2361120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46</a:t>
            </a:fld>
            <a:endParaRPr lang="en-US"/>
          </a:p>
        </p:txBody>
      </p:sp>
    </p:spTree>
    <p:extLst>
      <p:ext uri="{BB962C8B-B14F-4D97-AF65-F5344CB8AC3E}">
        <p14:creationId xmlns:p14="http://schemas.microsoft.com/office/powerpoint/2010/main" val="1566394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47</a:t>
            </a:fld>
            <a:endParaRPr lang="en-US"/>
          </a:p>
        </p:txBody>
      </p:sp>
    </p:spTree>
    <p:extLst>
      <p:ext uri="{BB962C8B-B14F-4D97-AF65-F5344CB8AC3E}">
        <p14:creationId xmlns:p14="http://schemas.microsoft.com/office/powerpoint/2010/main" val="2396395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additional IEEE Contacts for reference.</a:t>
            </a:r>
          </a:p>
          <a:p>
            <a:endParaRPr lang="en-US" dirty="0"/>
          </a:p>
          <a:p>
            <a:r>
              <a:rPr lang="en-US" dirty="0"/>
              <a:t>At this point, we are finished with our presentation and look forward to any questions you may have.</a:t>
            </a:r>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48</a:t>
            </a:fld>
            <a:endParaRPr lang="en-US"/>
          </a:p>
        </p:txBody>
      </p:sp>
    </p:spTree>
    <p:extLst>
      <p:ext uri="{BB962C8B-B14F-4D97-AF65-F5344CB8AC3E}">
        <p14:creationId xmlns:p14="http://schemas.microsoft.com/office/powerpoint/2010/main" val="1494913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49</a:t>
            </a:fld>
            <a:endParaRPr lang="en-US"/>
          </a:p>
        </p:txBody>
      </p:sp>
    </p:spTree>
    <p:extLst>
      <p:ext uri="{BB962C8B-B14F-4D97-AF65-F5344CB8AC3E}">
        <p14:creationId xmlns:p14="http://schemas.microsoft.com/office/powerpoint/2010/main" val="770114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50</a:t>
            </a:fld>
            <a:endParaRPr lang="en-US"/>
          </a:p>
        </p:txBody>
      </p:sp>
    </p:spTree>
    <p:extLst>
      <p:ext uri="{BB962C8B-B14F-4D97-AF65-F5344CB8AC3E}">
        <p14:creationId xmlns:p14="http://schemas.microsoft.com/office/powerpoint/2010/main" val="368527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F362D4-5DD5-1441-A093-8EF5773AF7CF}" type="slidenum">
              <a:rPr lang="en-US" smtClean="0"/>
              <a:t>5</a:t>
            </a:fld>
            <a:endParaRPr lang="en-US"/>
          </a:p>
        </p:txBody>
      </p:sp>
    </p:spTree>
    <p:extLst>
      <p:ext uri="{BB962C8B-B14F-4D97-AF65-F5344CB8AC3E}">
        <p14:creationId xmlns:p14="http://schemas.microsoft.com/office/powerpoint/2010/main" val="4172713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a:t>
            </a:fld>
            <a:endParaRPr lang="en-US"/>
          </a:p>
        </p:txBody>
      </p:sp>
    </p:spTree>
    <p:extLst>
      <p:ext uri="{BB962C8B-B14F-4D97-AF65-F5344CB8AC3E}">
        <p14:creationId xmlns:p14="http://schemas.microsoft.com/office/powerpoint/2010/main" val="224392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3675427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8</a:t>
            </a:fld>
            <a:endParaRPr lang="en-US"/>
          </a:p>
        </p:txBody>
      </p:sp>
    </p:spTree>
    <p:extLst>
      <p:ext uri="{BB962C8B-B14F-4D97-AF65-F5344CB8AC3E}">
        <p14:creationId xmlns:p14="http://schemas.microsoft.com/office/powerpoint/2010/main" val="321467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9</a:t>
            </a:fld>
            <a:endParaRPr lang="en-US"/>
          </a:p>
        </p:txBody>
      </p:sp>
    </p:spTree>
    <p:extLst>
      <p:ext uri="{BB962C8B-B14F-4D97-AF65-F5344CB8AC3E}">
        <p14:creationId xmlns:p14="http://schemas.microsoft.com/office/powerpoint/2010/main" val="3612164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rotWithShape="1">
          <a:blip r:embed="rId2"/>
          <a:srcRect t="14953" b="14732"/>
          <a:stretch/>
        </p:blipFill>
        <p:spPr>
          <a:xfrm>
            <a:off x="-1" y="-1"/>
            <a:ext cx="9144001" cy="5143501"/>
          </a:xfrm>
          <a:prstGeom prst="rect">
            <a:avLst/>
          </a:prstGeom>
        </p:spPr>
      </p:pic>
      <p:sp>
        <p:nvSpPr>
          <p:cNvPr id="2" name="Rectangle 1">
            <a:extLst>
              <a:ext uri="{FF2B5EF4-FFF2-40B4-BE49-F238E27FC236}">
                <a16:creationId xmlns:a16="http://schemas.microsoft.com/office/drawing/2014/main" id="{C72D3C88-FA71-294E-8FBB-2671B50ECF76}"/>
              </a:ext>
            </a:extLst>
          </p:cNvPr>
          <p:cNvSpPr/>
          <p:nvPr userDrawn="1"/>
        </p:nvSpPr>
        <p:spPr>
          <a:xfrm>
            <a:off x="0" y="0"/>
            <a:ext cx="9144000" cy="5143500"/>
          </a:xfrm>
          <a:prstGeom prst="rect">
            <a:avLst/>
          </a:prstGeom>
          <a:gradFill>
            <a:gsLst>
              <a:gs pos="100000">
                <a:schemeClr val="bg1">
                  <a:alpha val="73000"/>
                </a:schemeClr>
              </a:gs>
              <a:gs pos="0">
                <a:srgbClr val="004578">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nip Single Corner Rectangle 29">
            <a:extLst>
              <a:ext uri="{FF2B5EF4-FFF2-40B4-BE49-F238E27FC236}">
                <a16:creationId xmlns:a16="http://schemas.microsoft.com/office/drawing/2014/main" id="{10CA0BE2-BE13-4A40-9413-1B760703C131}"/>
              </a:ext>
            </a:extLst>
          </p:cNvPr>
          <p:cNvSpPr/>
          <p:nvPr userDrawn="1"/>
        </p:nvSpPr>
        <p:spPr>
          <a:xfrm flipV="1">
            <a:off x="0" y="-1"/>
            <a:ext cx="9144000" cy="1479117"/>
          </a:xfrm>
          <a:prstGeom prst="snip1Rect">
            <a:avLst>
              <a:gd name="adj" fmla="val 3830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a:spLocks noGrp="1"/>
          </p:cNvSpPr>
          <p:nvPr>
            <p:ph type="ctrTitle" hasCustomPrompt="1"/>
          </p:nvPr>
        </p:nvSpPr>
        <p:spPr>
          <a:xfrm>
            <a:off x="431800" y="249937"/>
            <a:ext cx="6790266" cy="1007363"/>
          </a:xfrm>
          <a:prstGeom prst="rect">
            <a:avLst/>
          </a:prstGeom>
        </p:spPr>
        <p:txBody>
          <a:bodyPr anchor="b">
            <a:normAutofit/>
          </a:bodyPr>
          <a:lstStyle>
            <a:lvl1pPr algn="l">
              <a:defRPr sz="3300" i="0">
                <a:solidFill>
                  <a:srgbClr val="004578"/>
                </a:solidFill>
              </a:defRPr>
            </a:lvl1pPr>
          </a:lstStyle>
          <a:p>
            <a:r>
              <a:rPr lang="en-US" dirty="0"/>
              <a:t>Presentation Title</a:t>
            </a:r>
          </a:p>
        </p:txBody>
      </p:sp>
      <p:sp>
        <p:nvSpPr>
          <p:cNvPr id="24" name="Subtitle 2">
            <a:extLst>
              <a:ext uri="{FF2B5EF4-FFF2-40B4-BE49-F238E27FC236}">
                <a16:creationId xmlns:a16="http://schemas.microsoft.com/office/drawing/2014/main" id="{84279AE8-1064-C845-9402-BFE03443A3CD}"/>
              </a:ext>
            </a:extLst>
          </p:cNvPr>
          <p:cNvSpPr txBox="1">
            <a:spLocks/>
          </p:cNvSpPr>
          <p:nvPr userDrawn="1"/>
        </p:nvSpPr>
        <p:spPr>
          <a:xfrm>
            <a:off x="626806" y="4792808"/>
            <a:ext cx="1607574" cy="350692"/>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000" i="0" dirty="0" err="1">
                <a:solidFill>
                  <a:srgbClr val="0073AE"/>
                </a:solidFill>
              </a:rPr>
              <a:t>www.ieee.org</a:t>
            </a:r>
            <a:endParaRPr lang="en-US" sz="1000" i="0" dirty="0">
              <a:solidFill>
                <a:srgbClr val="0073AE"/>
              </a:solidFill>
            </a:endParaRPr>
          </a:p>
        </p:txBody>
      </p:sp>
      <p:sp>
        <p:nvSpPr>
          <p:cNvPr id="13" name="Slide Number Placeholder 9">
            <a:extLst>
              <a:ext uri="{FF2B5EF4-FFF2-40B4-BE49-F238E27FC236}">
                <a16:creationId xmlns:a16="http://schemas.microsoft.com/office/drawing/2014/main" id="{2211133F-2A59-F644-BB08-CC010CDC7B87}"/>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grpSp>
        <p:nvGrpSpPr>
          <p:cNvPr id="11" name="Group 10">
            <a:extLst>
              <a:ext uri="{FF2B5EF4-FFF2-40B4-BE49-F238E27FC236}">
                <a16:creationId xmlns:a16="http://schemas.microsoft.com/office/drawing/2014/main" id="{92C298D5-4706-6746-9EBB-BD6766B6F917}"/>
              </a:ext>
            </a:extLst>
          </p:cNvPr>
          <p:cNvGrpSpPr/>
          <p:nvPr userDrawn="1"/>
        </p:nvGrpSpPr>
        <p:grpSpPr>
          <a:xfrm>
            <a:off x="5373859" y="194940"/>
            <a:ext cx="3376246" cy="3376246"/>
            <a:chOff x="5373859" y="194940"/>
            <a:chExt cx="3376246" cy="3376246"/>
          </a:xfrm>
        </p:grpSpPr>
        <p:sp>
          <p:nvSpPr>
            <p:cNvPr id="14" name="Oval 13">
              <a:extLst>
                <a:ext uri="{FF2B5EF4-FFF2-40B4-BE49-F238E27FC236}">
                  <a16:creationId xmlns:a16="http://schemas.microsoft.com/office/drawing/2014/main" id="{85D4843A-38B6-6642-B9AC-9F9329911558}"/>
                </a:ext>
              </a:extLst>
            </p:cNvPr>
            <p:cNvSpPr/>
            <p:nvPr userDrawn="1"/>
          </p:nvSpPr>
          <p:spPr>
            <a:xfrm>
              <a:off x="5373859" y="194940"/>
              <a:ext cx="3376246" cy="3376246"/>
            </a:xfrm>
            <a:prstGeom prst="ellipse">
              <a:avLst/>
            </a:prstGeom>
            <a:noFill/>
            <a:ln w="152400">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786258-5F38-ED49-836E-96926D5BF0B3}"/>
                </a:ext>
              </a:extLst>
            </p:cNvPr>
            <p:cNvSpPr/>
            <p:nvPr userDrawn="1"/>
          </p:nvSpPr>
          <p:spPr>
            <a:xfrm>
              <a:off x="5780650" y="601731"/>
              <a:ext cx="2562664" cy="2562664"/>
            </a:xfrm>
            <a:prstGeom prst="ellipse">
              <a:avLst/>
            </a:prstGeom>
            <a:noFill/>
            <a:ln w="2286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a:extLst>
              <a:ext uri="{FF2B5EF4-FFF2-40B4-BE49-F238E27FC236}">
                <a16:creationId xmlns:a16="http://schemas.microsoft.com/office/drawing/2014/main" id="{B54D043B-D773-F74D-833B-3A406EC475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61134" y="249937"/>
            <a:ext cx="1018622" cy="568534"/>
          </a:xfrm>
          <a:prstGeom prst="rect">
            <a:avLst/>
          </a:prstGeom>
        </p:spPr>
      </p:pic>
      <p:pic>
        <p:nvPicPr>
          <p:cNvPr id="12" name="Picture 11">
            <a:extLst>
              <a:ext uri="{FF2B5EF4-FFF2-40B4-BE49-F238E27FC236}">
                <a16:creationId xmlns:a16="http://schemas.microsoft.com/office/drawing/2014/main" id="{C26FF24B-24DF-2343-B3AB-9C3FF92086BA}"/>
              </a:ext>
            </a:extLst>
          </p:cNvPr>
          <p:cNvPicPr>
            <a:picLocks noChangeAspect="1"/>
          </p:cNvPicPr>
          <p:nvPr userDrawn="1"/>
        </p:nvPicPr>
        <p:blipFill rotWithShape="1">
          <a:blip r:embed="rId4">
            <a:alphaModFix amt="95000"/>
          </a:blip>
          <a:srcRect b="61941"/>
          <a:stretch/>
        </p:blipFill>
        <p:spPr>
          <a:xfrm>
            <a:off x="3120942" y="2271326"/>
            <a:ext cx="5452063" cy="822960"/>
          </a:xfrm>
          <a:prstGeom prst="rect">
            <a:avLst/>
          </a:prstGeom>
        </p:spPr>
      </p:pic>
      <p:sp>
        <p:nvSpPr>
          <p:cNvPr id="33" name="Subtitle 2">
            <a:extLst>
              <a:ext uri="{FF2B5EF4-FFF2-40B4-BE49-F238E27FC236}">
                <a16:creationId xmlns:a16="http://schemas.microsoft.com/office/drawing/2014/main" id="{A5B7B470-CA8F-4C46-A188-458A744C904B}"/>
              </a:ext>
            </a:extLst>
          </p:cNvPr>
          <p:cNvSpPr>
            <a:spLocks noGrp="1"/>
          </p:cNvSpPr>
          <p:nvPr>
            <p:ph type="subTitle" idx="1" hasCustomPrompt="1"/>
          </p:nvPr>
        </p:nvSpPr>
        <p:spPr>
          <a:xfrm>
            <a:off x="3330611" y="2269671"/>
            <a:ext cx="5176575" cy="803533"/>
          </a:xfrm>
        </p:spPr>
        <p:txBody>
          <a:bodyPr anchor="ctr">
            <a:normAutofit/>
          </a:bodyPr>
          <a:lstStyle>
            <a:lvl1pPr marL="0" indent="0" algn="l">
              <a:lnSpc>
                <a:spcPct val="100000"/>
              </a:lnSpc>
              <a:spcBef>
                <a:spcPts val="0"/>
              </a:spcBef>
              <a:buNone/>
              <a:defRPr sz="2000" b="1" i="0">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YOUR TEXT HERE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628651" y="1369219"/>
            <a:ext cx="3019523"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a:t>Insert Object</a:t>
            </a:r>
          </a:p>
        </p:txBody>
      </p:sp>
      <p:sp>
        <p:nvSpPr>
          <p:cNvPr id="8" name="Slide Number Placeholder 9">
            <a:extLst>
              <a:ext uri="{FF2B5EF4-FFF2-40B4-BE49-F238E27FC236}">
                <a16:creationId xmlns:a16="http://schemas.microsoft.com/office/drawing/2014/main" id="{25BD6327-A655-CB4C-9022-C902AFCFF6F3}"/>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26CE2A48-918A-4F4D-9C25-F80AC645B2CE}"/>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7" name="Subtitle 2">
            <a:extLst>
              <a:ext uri="{FF2B5EF4-FFF2-40B4-BE49-F238E27FC236}">
                <a16:creationId xmlns:a16="http://schemas.microsoft.com/office/drawing/2014/main" id="{F7E4EB3E-D01C-3140-842B-725326F30BCA}"/>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a:t>Insert Photo</a:t>
            </a:r>
          </a:p>
        </p:txBody>
      </p:sp>
      <p:sp>
        <p:nvSpPr>
          <p:cNvPr id="11" name="Slide Number Placeholder 9">
            <a:extLst>
              <a:ext uri="{FF2B5EF4-FFF2-40B4-BE49-F238E27FC236}">
                <a16:creationId xmlns:a16="http://schemas.microsoft.com/office/drawing/2014/main" id="{E439709E-2CD8-F240-9371-BF7AB7E2CC55}"/>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1D787C65-1F4B-0E4E-95A7-F43EC68639A2}"/>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C8356E89-0D61-8843-8BC4-C3F98895769C}"/>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DE3A4D52-FFAD-CE41-B808-E1C2F2FE66D2}"/>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4" name="Title 1">
            <a:extLst>
              <a:ext uri="{FF2B5EF4-FFF2-40B4-BE49-F238E27FC236}">
                <a16:creationId xmlns:a16="http://schemas.microsoft.com/office/drawing/2014/main" id="{ADF8E802-A667-E749-9B4E-04D9F9B7309D}"/>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5" name="Subtitle 2">
            <a:extLst>
              <a:ext uri="{FF2B5EF4-FFF2-40B4-BE49-F238E27FC236}">
                <a16:creationId xmlns:a16="http://schemas.microsoft.com/office/drawing/2014/main" id="{21653C3E-F5ED-A44E-B894-622FE0EE70B2}"/>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84410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628650" y="2128100"/>
            <a:ext cx="7886700" cy="1604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9" name="Slide Number Placeholder 9">
            <a:extLst>
              <a:ext uri="{FF2B5EF4-FFF2-40B4-BE49-F238E27FC236}">
                <a16:creationId xmlns:a16="http://schemas.microsoft.com/office/drawing/2014/main" id="{0D857CCF-BD8C-4A42-B6E9-F844BBE45B81}"/>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ADB91916-D78A-6E4F-B9CC-220D83C7635B}"/>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C3B2D88C-F373-B14F-92E7-559A0E508586}"/>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628650" y="3004794"/>
            <a:ext cx="3886200" cy="120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a:t>Insert Photo</a:t>
            </a:r>
          </a:p>
        </p:txBody>
      </p:sp>
      <p:sp>
        <p:nvSpPr>
          <p:cNvPr id="9" name="Slide Number Placeholder 9">
            <a:extLst>
              <a:ext uri="{FF2B5EF4-FFF2-40B4-BE49-F238E27FC236}">
                <a16:creationId xmlns:a16="http://schemas.microsoft.com/office/drawing/2014/main" id="{51B6BB5F-FC10-644D-A707-A0AEDE367ADD}"/>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08AA0B72-DDF2-954A-91C8-600C1850E17B}"/>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CFE61B1E-F8B9-E84B-9C5A-8541B0A381C3}"/>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628650" y="1369218"/>
            <a:ext cx="4970872" cy="2165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a:t>Insert Photo</a:t>
            </a:r>
          </a:p>
        </p:txBody>
      </p:sp>
      <p:sp>
        <p:nvSpPr>
          <p:cNvPr id="9" name="Slide Number Placeholder 9">
            <a:extLst>
              <a:ext uri="{FF2B5EF4-FFF2-40B4-BE49-F238E27FC236}">
                <a16:creationId xmlns:a16="http://schemas.microsoft.com/office/drawing/2014/main" id="{5DA80970-DF66-6342-80AE-7059F4EE87A6}"/>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D58F6173-B7D3-184A-A0C5-8DC4F0E00669}"/>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3E6C3B1E-6799-E849-ADD8-37EE24515A08}"/>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Blank">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3A8A79AB-439B-EE4B-9862-D6E35D88B846}"/>
              </a:ext>
            </a:extLst>
          </p:cNvPr>
          <p:cNvSpPr>
            <a:spLocks noGrp="1"/>
          </p:cNvSpPr>
          <p:nvPr>
            <p:ph idx="1"/>
          </p:nvPr>
        </p:nvSpPr>
        <p:spPr>
          <a:xfrm>
            <a:off x="628650" y="1421469"/>
            <a:ext cx="7886700" cy="31447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9">
            <a:extLst>
              <a:ext uri="{FF2B5EF4-FFF2-40B4-BE49-F238E27FC236}">
                <a16:creationId xmlns:a16="http://schemas.microsoft.com/office/drawing/2014/main" id="{F9C7E8D2-BD30-8147-BE09-FE62AA6CB385}"/>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62B781DE-6B70-B24C-9305-028A968D4761}"/>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7" name="Subtitle 2">
            <a:extLst>
              <a:ext uri="{FF2B5EF4-FFF2-40B4-BE49-F238E27FC236}">
                <a16:creationId xmlns:a16="http://schemas.microsoft.com/office/drawing/2014/main" id="{78DFF7A3-EB08-8043-9EE0-4100B49F9D61}"/>
              </a:ext>
            </a:extLst>
          </p:cNvPr>
          <p:cNvSpPr>
            <a:spLocks noGrp="1"/>
          </p:cNvSpPr>
          <p:nvPr>
            <p:ph type="subTitle" idx="10"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608633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4F21D9-EE7D-064E-BD93-781120889805}"/>
              </a:ext>
            </a:extLst>
          </p:cNvPr>
          <p:cNvPicPr>
            <a:picLocks noChangeAspect="1"/>
          </p:cNvPicPr>
          <p:nvPr userDrawn="1"/>
        </p:nvPicPr>
        <p:blipFill rotWithShape="1">
          <a:blip r:embed="rId2"/>
          <a:srcRect t="14953" b="14732"/>
          <a:stretch/>
        </p:blipFill>
        <p:spPr>
          <a:xfrm>
            <a:off x="-1" y="-1"/>
            <a:ext cx="9144001" cy="5143501"/>
          </a:xfrm>
          <a:prstGeom prst="rect">
            <a:avLst/>
          </a:prstGeom>
        </p:spPr>
      </p:pic>
      <p:sp>
        <p:nvSpPr>
          <p:cNvPr id="16" name="Rectangle 15">
            <a:extLst>
              <a:ext uri="{FF2B5EF4-FFF2-40B4-BE49-F238E27FC236}">
                <a16:creationId xmlns:a16="http://schemas.microsoft.com/office/drawing/2014/main" id="{48506CD5-19B5-6B4C-80C4-5B00E10DFC65}"/>
              </a:ext>
            </a:extLst>
          </p:cNvPr>
          <p:cNvSpPr/>
          <p:nvPr userDrawn="1"/>
        </p:nvSpPr>
        <p:spPr>
          <a:xfrm>
            <a:off x="0" y="0"/>
            <a:ext cx="9144000" cy="5143500"/>
          </a:xfrm>
          <a:prstGeom prst="rect">
            <a:avLst/>
          </a:prstGeom>
          <a:gradFill>
            <a:gsLst>
              <a:gs pos="100000">
                <a:schemeClr val="bg1">
                  <a:alpha val="73000"/>
                </a:schemeClr>
              </a:gs>
              <a:gs pos="0">
                <a:srgbClr val="004578">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9">
            <a:extLst>
              <a:ext uri="{FF2B5EF4-FFF2-40B4-BE49-F238E27FC236}">
                <a16:creationId xmlns:a16="http://schemas.microsoft.com/office/drawing/2014/main" id="{0BA4C621-8E5F-3D4E-93FE-72FB1CA1A547}"/>
              </a:ext>
            </a:extLst>
          </p:cNvPr>
          <p:cNvSpPr txBox="1">
            <a:spLocks/>
          </p:cNvSpPr>
          <p:nvPr userDrawn="1"/>
        </p:nvSpPr>
        <p:spPr>
          <a:xfrm>
            <a:off x="139416" y="4792807"/>
            <a:ext cx="425532" cy="333512"/>
          </a:xfrm>
          <a:prstGeom prst="rect">
            <a:avLst/>
          </a:prstGeom>
        </p:spPr>
        <p:txBody>
          <a:bodyPr anchor="ctr"/>
          <a:lstStyle>
            <a:defPPr>
              <a:defRPr lang="en-US"/>
            </a:defPPr>
            <a:lvl1pPr marL="0" algn="l" defTabSz="914400" rtl="0" eaLnBrk="1" latinLnBrk="0" hangingPunct="1">
              <a:defRPr sz="800" b="0" kern="1200">
                <a:solidFill>
                  <a:srgbClr val="0073A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D97BEB-BAEF-0344-9D5C-EC73E478698A}" type="slidenum">
              <a:rPr lang="en-US" smtClean="0"/>
              <a:pPr/>
              <a:t>‹#›</a:t>
            </a:fld>
            <a:endParaRPr lang="en-US" dirty="0"/>
          </a:p>
        </p:txBody>
      </p:sp>
      <p:sp>
        <p:nvSpPr>
          <p:cNvPr id="21" name="Subtitle 2">
            <a:extLst>
              <a:ext uri="{FF2B5EF4-FFF2-40B4-BE49-F238E27FC236}">
                <a16:creationId xmlns:a16="http://schemas.microsoft.com/office/drawing/2014/main" id="{C68048C7-B2F7-B445-975E-A597EEC7C7B8}"/>
              </a:ext>
            </a:extLst>
          </p:cNvPr>
          <p:cNvSpPr txBox="1">
            <a:spLocks/>
          </p:cNvSpPr>
          <p:nvPr userDrawn="1"/>
        </p:nvSpPr>
        <p:spPr>
          <a:xfrm>
            <a:off x="626806" y="4792808"/>
            <a:ext cx="1607574" cy="350692"/>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000" i="0" dirty="0" err="1">
                <a:solidFill>
                  <a:srgbClr val="0073AE"/>
                </a:solidFill>
              </a:rPr>
              <a:t>www.ieee.org</a:t>
            </a:r>
            <a:endParaRPr lang="en-US" sz="1000" i="0" dirty="0">
              <a:solidFill>
                <a:srgbClr val="0073AE"/>
              </a:solidFill>
            </a:endParaRPr>
          </a:p>
        </p:txBody>
      </p:sp>
      <p:grpSp>
        <p:nvGrpSpPr>
          <p:cNvPr id="17" name="Group 16">
            <a:extLst>
              <a:ext uri="{FF2B5EF4-FFF2-40B4-BE49-F238E27FC236}">
                <a16:creationId xmlns:a16="http://schemas.microsoft.com/office/drawing/2014/main" id="{13DE1B14-477C-964F-B03B-C2976C1D2717}"/>
              </a:ext>
            </a:extLst>
          </p:cNvPr>
          <p:cNvGrpSpPr/>
          <p:nvPr userDrawn="1"/>
        </p:nvGrpSpPr>
        <p:grpSpPr>
          <a:xfrm>
            <a:off x="5373859" y="194940"/>
            <a:ext cx="3376246" cy="3376246"/>
            <a:chOff x="5373859" y="194940"/>
            <a:chExt cx="3376246" cy="3376246"/>
          </a:xfrm>
        </p:grpSpPr>
        <p:sp>
          <p:nvSpPr>
            <p:cNvPr id="18" name="Oval 17">
              <a:extLst>
                <a:ext uri="{FF2B5EF4-FFF2-40B4-BE49-F238E27FC236}">
                  <a16:creationId xmlns:a16="http://schemas.microsoft.com/office/drawing/2014/main" id="{76476AB2-477D-4246-9243-484EFB5DFA3C}"/>
                </a:ext>
              </a:extLst>
            </p:cNvPr>
            <p:cNvSpPr/>
            <p:nvPr userDrawn="1"/>
          </p:nvSpPr>
          <p:spPr>
            <a:xfrm>
              <a:off x="5373859" y="194940"/>
              <a:ext cx="3376246" cy="3376246"/>
            </a:xfrm>
            <a:prstGeom prst="ellipse">
              <a:avLst/>
            </a:prstGeom>
            <a:noFill/>
            <a:ln w="152400">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D6C8183-9A6D-9145-A15E-DF322A9BB478}"/>
                </a:ext>
              </a:extLst>
            </p:cNvPr>
            <p:cNvSpPr/>
            <p:nvPr userDrawn="1"/>
          </p:nvSpPr>
          <p:spPr>
            <a:xfrm>
              <a:off x="5780650" y="601731"/>
              <a:ext cx="2562664" cy="2562664"/>
            </a:xfrm>
            <a:prstGeom prst="ellipse">
              <a:avLst/>
            </a:prstGeom>
            <a:noFill/>
            <a:ln w="2286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1FDDA1E-3168-EE4D-AC4F-96655B8BF1B5}"/>
              </a:ext>
            </a:extLst>
          </p:cNvPr>
          <p:cNvPicPr>
            <a:picLocks noChangeAspect="1"/>
          </p:cNvPicPr>
          <p:nvPr userDrawn="1"/>
        </p:nvPicPr>
        <p:blipFill>
          <a:blip r:embed="rId3">
            <a:alphaModFix amt="90000"/>
          </a:blip>
          <a:stretch>
            <a:fillRect/>
          </a:stretch>
        </p:blipFill>
        <p:spPr>
          <a:xfrm rot="10800000">
            <a:off x="-3" y="0"/>
            <a:ext cx="9148729" cy="3628479"/>
          </a:xfrm>
          <a:prstGeom prst="rect">
            <a:avLst/>
          </a:prstGeom>
        </p:spPr>
      </p:pic>
      <p:sp>
        <p:nvSpPr>
          <p:cNvPr id="2" name="Title 1"/>
          <p:cNvSpPr>
            <a:spLocks noGrp="1"/>
          </p:cNvSpPr>
          <p:nvPr>
            <p:ph type="ctrTitle" hasCustomPrompt="1"/>
          </p:nvPr>
        </p:nvSpPr>
        <p:spPr>
          <a:xfrm>
            <a:off x="564948" y="890020"/>
            <a:ext cx="7285882" cy="944917"/>
          </a:xfrm>
          <a:prstGeom prst="rect">
            <a:avLst/>
          </a:prstGeom>
        </p:spPr>
        <p:txBody>
          <a:bodyPr anchor="b">
            <a:normAutofit/>
          </a:bodyPr>
          <a:lstStyle>
            <a:lvl1pPr algn="l">
              <a:defRPr sz="3300" i="0">
                <a:solidFill>
                  <a:srgbClr val="004578"/>
                </a:solidFill>
              </a:defRPr>
            </a:lvl1pPr>
          </a:lstStyle>
          <a:p>
            <a:r>
              <a:rPr lang="en-US" dirty="0"/>
              <a:t>Divider Title</a:t>
            </a:r>
          </a:p>
        </p:txBody>
      </p:sp>
      <p:sp>
        <p:nvSpPr>
          <p:cNvPr id="3" name="Subtitle 2"/>
          <p:cNvSpPr>
            <a:spLocks noGrp="1"/>
          </p:cNvSpPr>
          <p:nvPr>
            <p:ph type="subTitle" idx="1" hasCustomPrompt="1"/>
          </p:nvPr>
        </p:nvSpPr>
        <p:spPr>
          <a:xfrm>
            <a:off x="564948" y="1903994"/>
            <a:ext cx="7285881" cy="956810"/>
          </a:xfrm>
        </p:spPr>
        <p:txBody>
          <a:bodyPr>
            <a:normAutofit/>
          </a:bodyPr>
          <a:lstStyle>
            <a:lvl1pPr marL="0" indent="0" algn="l">
              <a:buNone/>
              <a:defRPr sz="21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pic>
        <p:nvPicPr>
          <p:cNvPr id="45" name="Picture 44">
            <a:extLst>
              <a:ext uri="{FF2B5EF4-FFF2-40B4-BE49-F238E27FC236}">
                <a16:creationId xmlns:a16="http://schemas.microsoft.com/office/drawing/2014/main" id="{B50CD4E2-1EDE-4041-986D-E0C242B4D8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9987" y="283333"/>
            <a:ext cx="828675" cy="241973"/>
          </a:xfrm>
          <a:prstGeom prst="rect">
            <a:avLst/>
          </a:prstGeom>
        </p:spPr>
      </p:pic>
      <p:sp>
        <p:nvSpPr>
          <p:cNvPr id="11" name="Slide Number Placeholder 9">
            <a:extLst>
              <a:ext uri="{FF2B5EF4-FFF2-40B4-BE49-F238E27FC236}">
                <a16:creationId xmlns:a16="http://schemas.microsoft.com/office/drawing/2014/main" id="{1656AADF-8ABA-8640-B07A-94C3F717DF88}"/>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Tree>
    <p:extLst>
      <p:ext uri="{BB962C8B-B14F-4D97-AF65-F5344CB8AC3E}">
        <p14:creationId xmlns:p14="http://schemas.microsoft.com/office/powerpoint/2010/main" val="114160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a:extLst>
              <a:ext uri="{FF2B5EF4-FFF2-40B4-BE49-F238E27FC236}">
                <a16:creationId xmlns:a16="http://schemas.microsoft.com/office/drawing/2014/main" id="{0F850326-1ADC-E145-B375-BFED9CA55828}"/>
              </a:ext>
            </a:extLst>
          </p:cNvPr>
          <p:cNvSpPr txBox="1">
            <a:spLocks/>
          </p:cNvSpPr>
          <p:nvPr userDrawn="1"/>
        </p:nvSpPr>
        <p:spPr>
          <a:xfrm>
            <a:off x="139416" y="4792807"/>
            <a:ext cx="425532" cy="333512"/>
          </a:xfrm>
          <a:prstGeom prst="rect">
            <a:avLst/>
          </a:prstGeom>
        </p:spPr>
        <p:txBody>
          <a:bodyPr anchor="ctr"/>
          <a:lstStyle>
            <a:defPPr>
              <a:defRPr lang="en-US"/>
            </a:defPPr>
            <a:lvl1pPr marL="0" algn="l" defTabSz="914400" rtl="0" eaLnBrk="1" latinLnBrk="0" hangingPunct="1">
              <a:defRPr sz="800" b="0" kern="1200">
                <a:solidFill>
                  <a:srgbClr val="0073A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D97BEB-BAEF-0344-9D5C-EC73E478698A}" type="slidenum">
              <a:rPr lang="en-US" smtClean="0"/>
              <a:pPr/>
              <a:t>‹#›</a:t>
            </a:fld>
            <a:endParaRPr lang="en-US" dirty="0"/>
          </a:p>
        </p:txBody>
      </p:sp>
      <p:sp>
        <p:nvSpPr>
          <p:cNvPr id="5" name="Subtitle 2">
            <a:extLst>
              <a:ext uri="{FF2B5EF4-FFF2-40B4-BE49-F238E27FC236}">
                <a16:creationId xmlns:a16="http://schemas.microsoft.com/office/drawing/2014/main" id="{849F4D61-5399-AD4D-BF97-F28F2089F8E7}"/>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9">
            <a:extLst>
              <a:ext uri="{FF2B5EF4-FFF2-40B4-BE49-F238E27FC236}">
                <a16:creationId xmlns:a16="http://schemas.microsoft.com/office/drawing/2014/main" id="{9599059A-0436-2F4C-BC45-DEA6EAFC1713}"/>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67D80226-29F1-3D4C-855B-39E02DC95E6E}"/>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10" name="Subtitle 2">
            <a:extLst>
              <a:ext uri="{FF2B5EF4-FFF2-40B4-BE49-F238E27FC236}">
                <a16:creationId xmlns:a16="http://schemas.microsoft.com/office/drawing/2014/main" id="{2F301200-74FA-7845-8CEC-682ADAD3B41B}"/>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9">
            <a:extLst>
              <a:ext uri="{FF2B5EF4-FFF2-40B4-BE49-F238E27FC236}">
                <a16:creationId xmlns:a16="http://schemas.microsoft.com/office/drawing/2014/main" id="{C1DCEC2A-79A6-4F4A-8EE5-FA02EC2BF00C}"/>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0EC98586-B451-2D40-BA1D-EC98E0A0E454}"/>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7" name="Subtitle 2">
            <a:extLst>
              <a:ext uri="{FF2B5EF4-FFF2-40B4-BE49-F238E27FC236}">
                <a16:creationId xmlns:a16="http://schemas.microsoft.com/office/drawing/2014/main" id="{425E209A-2CF2-2847-9B7C-647D945081E0}"/>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a:t>Insert Object</a:t>
            </a:r>
          </a:p>
        </p:txBody>
      </p:sp>
      <p:sp>
        <p:nvSpPr>
          <p:cNvPr id="8" name="Slide Number Placeholder 9">
            <a:extLst>
              <a:ext uri="{FF2B5EF4-FFF2-40B4-BE49-F238E27FC236}">
                <a16:creationId xmlns:a16="http://schemas.microsoft.com/office/drawing/2014/main" id="{99F67E0A-FF49-D54E-9086-FF2B32D67586}"/>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739B90CA-4A72-3046-B8D4-48E01693A16F}"/>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10" name="Subtitle 2">
            <a:extLst>
              <a:ext uri="{FF2B5EF4-FFF2-40B4-BE49-F238E27FC236}">
                <a16:creationId xmlns:a16="http://schemas.microsoft.com/office/drawing/2014/main" id="{6F970A3C-B7D9-3041-8821-067EE08ECC22}"/>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2" name="Slide Number Placeholder 9">
            <a:extLst>
              <a:ext uri="{FF2B5EF4-FFF2-40B4-BE49-F238E27FC236}">
                <a16:creationId xmlns:a16="http://schemas.microsoft.com/office/drawing/2014/main" id="{03AD6F9E-3A00-5A4C-8277-ABA3AC89A409}"/>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C3FDF4DD-1AA4-CE4B-A69A-18B7CA0559B6}"/>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903BF2B8-8C9B-9E49-B624-1B1D00359D4D}"/>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29150" y="2128101"/>
            <a:ext cx="3886200" cy="2085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12" name="Slide Number Placeholder 9">
            <a:extLst>
              <a:ext uri="{FF2B5EF4-FFF2-40B4-BE49-F238E27FC236}">
                <a16:creationId xmlns:a16="http://schemas.microsoft.com/office/drawing/2014/main" id="{7FAA6631-A702-FF4A-82CB-AA391A9B49A9}"/>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BA9828A8-FB8B-0945-8CD9-7744B4F658EC}"/>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BDA146E4-2EE5-5C4F-8D4A-79C15E72FD73}"/>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1375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a:t>Insert Object</a:t>
            </a:r>
          </a:p>
        </p:txBody>
      </p:sp>
      <p:sp>
        <p:nvSpPr>
          <p:cNvPr id="15" name="Slide Number Placeholder 9">
            <a:extLst>
              <a:ext uri="{FF2B5EF4-FFF2-40B4-BE49-F238E27FC236}">
                <a16:creationId xmlns:a16="http://schemas.microsoft.com/office/drawing/2014/main" id="{5E42F960-5C96-DD47-A0F5-5CCC5D3635C6}"/>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8" name="Title 1">
            <a:extLst>
              <a:ext uri="{FF2B5EF4-FFF2-40B4-BE49-F238E27FC236}">
                <a16:creationId xmlns:a16="http://schemas.microsoft.com/office/drawing/2014/main" id="{A7A2D18E-2DE7-864C-87B9-AAE744F76F36}"/>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9" name="Subtitle 2">
            <a:extLst>
              <a:ext uri="{FF2B5EF4-FFF2-40B4-BE49-F238E27FC236}">
                <a16:creationId xmlns:a16="http://schemas.microsoft.com/office/drawing/2014/main" id="{396FFB62-59DB-B44E-86D6-6C6FF5003E44}"/>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491016-107E-4840-85B3-79359F2CBEF4}"/>
              </a:ext>
            </a:extLst>
          </p:cNvPr>
          <p:cNvGrpSpPr/>
          <p:nvPr userDrawn="1"/>
        </p:nvGrpSpPr>
        <p:grpSpPr>
          <a:xfrm>
            <a:off x="0" y="0"/>
            <a:ext cx="9144000" cy="5143500"/>
            <a:chOff x="0" y="0"/>
            <a:chExt cx="9144000" cy="5143500"/>
          </a:xfrm>
        </p:grpSpPr>
        <p:sp>
          <p:nvSpPr>
            <p:cNvPr id="9" name="Rectangle 8">
              <a:extLst>
                <a:ext uri="{FF2B5EF4-FFF2-40B4-BE49-F238E27FC236}">
                  <a16:creationId xmlns:a16="http://schemas.microsoft.com/office/drawing/2014/main" id="{4C1F0C3D-3848-2B42-BED4-D6E05D402D27}"/>
                </a:ext>
              </a:extLst>
            </p:cNvPr>
            <p:cNvSpPr/>
            <p:nvPr userDrawn="1"/>
          </p:nvSpPr>
          <p:spPr>
            <a:xfrm>
              <a:off x="0" y="0"/>
              <a:ext cx="9144000" cy="5143500"/>
            </a:xfrm>
            <a:prstGeom prst="rect">
              <a:avLst/>
            </a:prstGeom>
            <a:gradFill>
              <a:gsLst>
                <a:gs pos="17000">
                  <a:srgbClr val="B2D5D7">
                    <a:alpha val="53000"/>
                  </a:srgbClr>
                </a:gs>
                <a:gs pos="63000">
                  <a:srgbClr val="F3F1E5">
                    <a:alpha val="2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43D6F8-68DE-EE45-9F84-221F4B021466}"/>
                </a:ext>
              </a:extLst>
            </p:cNvPr>
            <p:cNvSpPr/>
            <p:nvPr userDrawn="1"/>
          </p:nvSpPr>
          <p:spPr>
            <a:xfrm>
              <a:off x="5373859" y="194940"/>
              <a:ext cx="3376246" cy="3376246"/>
            </a:xfrm>
            <a:prstGeom prst="ellipse">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DEAAED-C6FF-644A-A10E-850B708C2E26}"/>
                </a:ext>
              </a:extLst>
            </p:cNvPr>
            <p:cNvSpPr/>
            <p:nvPr userDrawn="1"/>
          </p:nvSpPr>
          <p:spPr>
            <a:xfrm>
              <a:off x="5780650" y="601731"/>
              <a:ext cx="2562664" cy="2562664"/>
            </a:xfrm>
            <a:prstGeom prst="ellipse">
              <a:avLst/>
            </a:prstGeom>
            <a:no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22998B75-E62E-664D-A96A-74CF2F2AF9A8}"/>
              </a:ext>
            </a:extLst>
          </p:cNvPr>
          <p:cNvPicPr>
            <a:picLocks noChangeAspect="1"/>
          </p:cNvPicPr>
          <p:nvPr userDrawn="1"/>
        </p:nvPicPr>
        <p:blipFill rotWithShape="1">
          <a:blip r:embed="rId18"/>
          <a:srcRect b="27928"/>
          <a:stretch/>
        </p:blipFill>
        <p:spPr>
          <a:xfrm rot="10800000">
            <a:off x="0" y="0"/>
            <a:ext cx="9144000" cy="1226528"/>
          </a:xfrm>
          <a:prstGeom prst="rect">
            <a:avLst/>
          </a:prstGeom>
        </p:spPr>
      </p:pic>
      <p:sp>
        <p:nvSpPr>
          <p:cNvPr id="2" name="Title Placeholder 1"/>
          <p:cNvSpPr>
            <a:spLocks noGrp="1"/>
          </p:cNvSpPr>
          <p:nvPr>
            <p:ph type="title"/>
          </p:nvPr>
        </p:nvSpPr>
        <p:spPr>
          <a:xfrm>
            <a:off x="628650" y="423081"/>
            <a:ext cx="7886700" cy="682389"/>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421469"/>
            <a:ext cx="7886700" cy="31447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9">
            <a:extLst>
              <a:ext uri="{FF2B5EF4-FFF2-40B4-BE49-F238E27FC236}">
                <a16:creationId xmlns:a16="http://schemas.microsoft.com/office/drawing/2014/main" id="{49E388FA-EF1C-C347-9A45-7315A4E36973}"/>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Subtitle 2">
            <a:extLst>
              <a:ext uri="{FF2B5EF4-FFF2-40B4-BE49-F238E27FC236}">
                <a16:creationId xmlns:a16="http://schemas.microsoft.com/office/drawing/2014/main" id="{9AAB74E7-5D31-AA40-91B2-8F3BA6DC0E26}"/>
              </a:ext>
            </a:extLst>
          </p:cNvPr>
          <p:cNvSpPr txBox="1">
            <a:spLocks/>
          </p:cNvSpPr>
          <p:nvPr userDrawn="1"/>
        </p:nvSpPr>
        <p:spPr>
          <a:xfrm>
            <a:off x="626806" y="4792808"/>
            <a:ext cx="1607574" cy="350692"/>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000" i="0" dirty="0" err="1">
                <a:solidFill>
                  <a:srgbClr val="0073AE"/>
                </a:solidFill>
              </a:rPr>
              <a:t>www.ieee.org</a:t>
            </a:r>
            <a:endParaRPr lang="en-US" sz="1000" i="0" dirty="0">
              <a:solidFill>
                <a:srgbClr val="0073AE"/>
              </a:solidFill>
            </a:endParaRPr>
          </a:p>
        </p:txBody>
      </p:sp>
      <p:pic>
        <p:nvPicPr>
          <p:cNvPr id="4" name="Picture 3">
            <a:extLst>
              <a:ext uri="{FF2B5EF4-FFF2-40B4-BE49-F238E27FC236}">
                <a16:creationId xmlns:a16="http://schemas.microsoft.com/office/drawing/2014/main" id="{7E00CB15-76E5-234F-8549-312E90A3ED23}"/>
              </a:ext>
            </a:extLst>
          </p:cNvPr>
          <p:cNvPicPr>
            <a:picLocks noChangeAspect="1"/>
          </p:cNvPicPr>
          <p:nvPr userDrawn="1"/>
        </p:nvPicPr>
        <p:blipFill>
          <a:blip r:embed="rId19"/>
          <a:stretch>
            <a:fillRect/>
          </a:stretch>
        </p:blipFill>
        <p:spPr>
          <a:xfrm>
            <a:off x="8148061" y="4790046"/>
            <a:ext cx="794906" cy="232926"/>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62" r:id="rId3"/>
    <p:sldLayoutId id="2147483675" r:id="rId4"/>
    <p:sldLayoutId id="2147483664" r:id="rId5"/>
    <p:sldLayoutId id="2147483674" r:id="rId6"/>
    <p:sldLayoutId id="2147483665" r:id="rId7"/>
    <p:sldLayoutId id="2147483676" r:id="rId8"/>
    <p:sldLayoutId id="2147483677" r:id="rId9"/>
    <p:sldLayoutId id="2147483678" r:id="rId10"/>
    <p:sldLayoutId id="2147483679" r:id="rId11"/>
    <p:sldLayoutId id="2147483667" r:id="rId12"/>
    <p:sldLayoutId id="2147483680" r:id="rId13"/>
    <p:sldLayoutId id="2147483682" r:id="rId14"/>
    <p:sldLayoutId id="2147483681" r:id="rId15"/>
    <p:sldLayoutId id="2147483705" r:id="rId16"/>
  </p:sldLayoutIdLst>
  <p:hf hdr="0" ftr="0" dt="0"/>
  <p:txStyles>
    <p:titleStyle>
      <a:lvl1pPr algn="l" defTabSz="685800" rtl="0" eaLnBrk="1" latinLnBrk="0" hangingPunct="1">
        <a:lnSpc>
          <a:spcPts val="2500"/>
        </a:lnSpc>
        <a:spcBef>
          <a:spcPct val="0"/>
        </a:spcBef>
        <a:buNone/>
        <a:defRPr sz="2500" b="1" i="0" kern="1200">
          <a:solidFill>
            <a:srgbClr val="004578"/>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ieee.org/about/volunteers/internal-audit.html"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mailto:Ops-Audit@ieee.org"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E561-B8CA-5749-B30B-640D69B9D717}"/>
              </a:ext>
            </a:extLst>
          </p:cNvPr>
          <p:cNvSpPr>
            <a:spLocks noGrp="1"/>
          </p:cNvSpPr>
          <p:nvPr>
            <p:ph type="ctrTitle"/>
          </p:nvPr>
        </p:nvSpPr>
        <p:spPr/>
        <p:txBody>
          <a:bodyPr/>
          <a:lstStyle/>
          <a:p>
            <a:r>
              <a:rPr lang="en-US" dirty="0"/>
              <a:t>MGA Treasurer Training  </a:t>
            </a:r>
            <a:br>
              <a:rPr lang="en-US" dirty="0"/>
            </a:br>
            <a:r>
              <a:rPr lang="en-US" dirty="0"/>
              <a:t>			</a:t>
            </a:r>
          </a:p>
        </p:txBody>
      </p:sp>
      <p:sp>
        <p:nvSpPr>
          <p:cNvPr id="3" name="Slide Number Placeholder 2">
            <a:extLst>
              <a:ext uri="{FF2B5EF4-FFF2-40B4-BE49-F238E27FC236}">
                <a16:creationId xmlns:a16="http://schemas.microsoft.com/office/drawing/2014/main" id="{2D4F406E-E200-5F43-A606-0730869CEE69}"/>
              </a:ext>
            </a:extLst>
          </p:cNvPr>
          <p:cNvSpPr>
            <a:spLocks noGrp="1"/>
          </p:cNvSpPr>
          <p:nvPr>
            <p:ph type="sldNum" sz="quarter" idx="4"/>
          </p:nvPr>
        </p:nvSpPr>
        <p:spPr/>
        <p:txBody>
          <a:bodyPr/>
          <a:lstStyle/>
          <a:p>
            <a:fld id="{3DD97BEB-BAEF-0344-9D5C-EC73E478698A}" type="slidenum">
              <a:rPr lang="en-US" smtClean="0"/>
              <a:pPr/>
              <a:t>1</a:t>
            </a:fld>
            <a:endParaRPr lang="en-US" dirty="0"/>
          </a:p>
        </p:txBody>
      </p:sp>
      <p:sp>
        <p:nvSpPr>
          <p:cNvPr id="4" name="Subtitle 3">
            <a:extLst>
              <a:ext uri="{FF2B5EF4-FFF2-40B4-BE49-F238E27FC236}">
                <a16:creationId xmlns:a16="http://schemas.microsoft.com/office/drawing/2014/main" id="{2FC44680-B4A0-164C-808F-62C6A7F11C72}"/>
              </a:ext>
            </a:extLst>
          </p:cNvPr>
          <p:cNvSpPr>
            <a:spLocks noGrp="1"/>
          </p:cNvSpPr>
          <p:nvPr>
            <p:ph type="subTitle" idx="1"/>
          </p:nvPr>
        </p:nvSpPr>
        <p:spPr>
          <a:xfrm>
            <a:off x="3218818" y="2269671"/>
            <a:ext cx="5407872" cy="803533"/>
          </a:xfrm>
        </p:spPr>
        <p:txBody>
          <a:bodyPr>
            <a:noAutofit/>
          </a:bodyPr>
          <a:lstStyle/>
          <a:p>
            <a:r>
              <a:rPr lang="en-US" sz="2400" dirty="0"/>
              <a:t>MGA Geographical Unit – </a:t>
            </a:r>
          </a:p>
          <a:p>
            <a:r>
              <a:rPr lang="en-US" sz="2400" dirty="0"/>
              <a:t>			Audit Process Overview</a:t>
            </a:r>
          </a:p>
        </p:txBody>
      </p:sp>
      <p:sp>
        <p:nvSpPr>
          <p:cNvPr id="5" name="Subtitle 2">
            <a:extLst>
              <a:ext uri="{FF2B5EF4-FFF2-40B4-BE49-F238E27FC236}">
                <a16:creationId xmlns:a16="http://schemas.microsoft.com/office/drawing/2014/main" id="{2E554D8E-E8AD-B542-A1FD-5BFFF3105D0C}"/>
              </a:ext>
            </a:extLst>
          </p:cNvPr>
          <p:cNvSpPr txBox="1">
            <a:spLocks/>
          </p:cNvSpPr>
          <p:nvPr/>
        </p:nvSpPr>
        <p:spPr>
          <a:xfrm>
            <a:off x="1014847" y="3387256"/>
            <a:ext cx="4407943" cy="1176793"/>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buClr>
                <a:srgbClr val="0066A1"/>
              </a:buClr>
              <a:buFont typeface="LucidaGrande" charset="0"/>
              <a:buNone/>
              <a:defRPr sz="2000" b="1" i="0"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algn="l" defTabSz="685800" rtl="0" eaLnBrk="1" latinLnBrk="0" hangingPunct="1">
              <a:lnSpc>
                <a:spcPct val="90000"/>
              </a:lnSpc>
              <a:spcBef>
                <a:spcPct val="0"/>
              </a:spcBef>
              <a:buNone/>
            </a:pPr>
            <a:r>
              <a:rPr lang="en-US" sz="1800" i="1" kern="1200" dirty="0">
                <a:solidFill>
                  <a:schemeClr val="accent1">
                    <a:lumMod val="50000"/>
                  </a:schemeClr>
                </a:solidFill>
                <a:latin typeface="Calibri" charset="0"/>
                <a:cs typeface="Calibri" charset="0"/>
              </a:rPr>
              <a:t>IEEE Internal Audit Department</a:t>
            </a:r>
          </a:p>
          <a:p>
            <a:pPr>
              <a:lnSpc>
                <a:spcPct val="90000"/>
              </a:lnSpc>
              <a:spcBef>
                <a:spcPct val="0"/>
              </a:spcBef>
            </a:pPr>
            <a:r>
              <a:rPr lang="en-US" sz="1800" i="1" dirty="0">
                <a:solidFill>
                  <a:schemeClr val="accent1">
                    <a:lumMod val="50000"/>
                  </a:schemeClr>
                </a:solidFill>
              </a:rPr>
              <a:t>October 21, 2023 </a:t>
            </a:r>
          </a:p>
        </p:txBody>
      </p:sp>
    </p:spTree>
    <p:extLst>
      <p:ext uri="{BB962C8B-B14F-4D97-AF65-F5344CB8AC3E}">
        <p14:creationId xmlns:p14="http://schemas.microsoft.com/office/powerpoint/2010/main" val="508971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10</a:t>
            </a:fld>
            <a:endParaRPr lang="en-US" dirty="0"/>
          </a:p>
        </p:txBody>
      </p:sp>
      <p:sp>
        <p:nvSpPr>
          <p:cNvPr id="5" name="Subtitle 2">
            <a:extLst>
              <a:ext uri="{FF2B5EF4-FFF2-40B4-BE49-F238E27FC236}">
                <a16:creationId xmlns:a16="http://schemas.microsoft.com/office/drawing/2014/main" id="{981C5928-3017-4E80-A4D8-016378E06E6D}"/>
              </a:ext>
            </a:extLst>
          </p:cNvPr>
          <p:cNvSpPr txBox="1">
            <a:spLocks/>
          </p:cNvSpPr>
          <p:nvPr/>
        </p:nvSpPr>
        <p:spPr>
          <a:xfrm>
            <a:off x="1028182" y="1154405"/>
            <a:ext cx="6617431" cy="264919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dirty="0"/>
              <a:t>What is the most cost-effective audit approach?</a:t>
            </a:r>
          </a:p>
          <a:p>
            <a:endParaRPr lang="en-US" sz="1800" dirty="0"/>
          </a:p>
          <a:p>
            <a:pPr marL="457200" indent="-457200">
              <a:buFont typeface="LucidaGrande" charset="0"/>
              <a:buAutoNum type="alphaUcPeriod"/>
            </a:pPr>
            <a:r>
              <a:rPr lang="en-US" sz="1800" dirty="0"/>
              <a:t>IEEE Internal Audit</a:t>
            </a:r>
          </a:p>
          <a:p>
            <a:pPr marL="457200" indent="-457200">
              <a:buFont typeface="LucidaGrande" charset="0"/>
              <a:buAutoNum type="alphaUcPeriod"/>
            </a:pPr>
            <a:r>
              <a:rPr lang="en-US" sz="1800" dirty="0"/>
              <a:t>An Independent External Audit Firm</a:t>
            </a:r>
          </a:p>
          <a:p>
            <a:pPr marL="457200" indent="-457200">
              <a:buFont typeface="LucidaGrande" charset="0"/>
              <a:buAutoNum type="alphaUcPeriod"/>
            </a:pPr>
            <a:endParaRPr lang="en-US" sz="1700" dirty="0"/>
          </a:p>
          <a:p>
            <a:endParaRPr lang="en-US" dirty="0"/>
          </a:p>
        </p:txBody>
      </p:sp>
    </p:spTree>
    <p:extLst>
      <p:ext uri="{BB962C8B-B14F-4D97-AF65-F5344CB8AC3E}">
        <p14:creationId xmlns:p14="http://schemas.microsoft.com/office/powerpoint/2010/main" val="2219208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11</a:t>
            </a:fld>
            <a:endParaRPr lang="en-US" dirty="0"/>
          </a:p>
        </p:txBody>
      </p:sp>
      <p:sp>
        <p:nvSpPr>
          <p:cNvPr id="5" name="Subtitle 2">
            <a:extLst>
              <a:ext uri="{FF2B5EF4-FFF2-40B4-BE49-F238E27FC236}">
                <a16:creationId xmlns:a16="http://schemas.microsoft.com/office/drawing/2014/main" id="{981C5928-3017-4E80-A4D8-016378E06E6D}"/>
              </a:ext>
            </a:extLst>
          </p:cNvPr>
          <p:cNvSpPr txBox="1">
            <a:spLocks/>
          </p:cNvSpPr>
          <p:nvPr/>
        </p:nvSpPr>
        <p:spPr>
          <a:xfrm>
            <a:off x="1028182" y="1154405"/>
            <a:ext cx="6617431" cy="264919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dirty="0"/>
              <a:t>What is the most cost-effective audit approach?</a:t>
            </a:r>
          </a:p>
          <a:p>
            <a:endParaRPr lang="en-US" sz="1800" dirty="0"/>
          </a:p>
          <a:p>
            <a:pPr marL="457200" indent="-457200">
              <a:buFont typeface="LucidaGrande" charset="0"/>
              <a:buAutoNum type="alphaUcPeriod"/>
            </a:pPr>
            <a:r>
              <a:rPr lang="en-US" sz="1800" dirty="0">
                <a:solidFill>
                  <a:srgbClr val="C00000"/>
                </a:solidFill>
              </a:rPr>
              <a:t>IEEE Internal Audit</a:t>
            </a:r>
          </a:p>
          <a:p>
            <a:pPr marL="457200" indent="-457200">
              <a:buFont typeface="LucidaGrande" charset="0"/>
              <a:buAutoNum type="alphaUcPeriod"/>
            </a:pPr>
            <a:r>
              <a:rPr lang="en-US" sz="1800" dirty="0"/>
              <a:t>An Independent External Audit Firm</a:t>
            </a:r>
          </a:p>
          <a:p>
            <a:pPr marL="457200" indent="-457200">
              <a:buFont typeface="LucidaGrande" charset="0"/>
              <a:buAutoNum type="alphaUcPeriod"/>
            </a:pPr>
            <a:endParaRPr lang="en-US" sz="1700" dirty="0"/>
          </a:p>
          <a:p>
            <a:endParaRPr lang="en-US" dirty="0"/>
          </a:p>
        </p:txBody>
      </p:sp>
    </p:spTree>
    <p:extLst>
      <p:ext uri="{BB962C8B-B14F-4D97-AF65-F5344CB8AC3E}">
        <p14:creationId xmlns:p14="http://schemas.microsoft.com/office/powerpoint/2010/main" val="19910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771682" y="965271"/>
            <a:ext cx="7780647" cy="2377283"/>
          </a:xfrm>
        </p:spPr>
        <p:txBody>
          <a:bodyPr>
            <a:normAutofit lnSpcReduction="10000"/>
          </a:bodyPr>
          <a:lstStyle/>
          <a:p>
            <a:r>
              <a:rPr lang="en-US" sz="1900" dirty="0"/>
              <a:t>True or False?</a:t>
            </a:r>
          </a:p>
          <a:p>
            <a:endParaRPr lang="en-US" sz="1900" dirty="0"/>
          </a:p>
          <a:p>
            <a:pPr marL="457200" indent="-457200">
              <a:buAutoNum type="alphaUcPeriod"/>
            </a:pPr>
            <a:r>
              <a:rPr lang="en-US" sz="1900" dirty="0"/>
              <a:t>Independent Auditor’s Memorandum of Agreement needs to be submitted for review and approval by IEEE before commencement of work.</a:t>
            </a:r>
          </a:p>
          <a:p>
            <a:pPr marL="457200" indent="-457200">
              <a:buAutoNum type="alphaUcPeriod"/>
            </a:pPr>
            <a:endParaRPr lang="en-US" sz="1900" dirty="0"/>
          </a:p>
          <a:p>
            <a:pPr marL="457200" indent="-457200">
              <a:buAutoNum type="alphaUcPeriod"/>
            </a:pPr>
            <a:r>
              <a:rPr lang="en-US" sz="1900" dirty="0"/>
              <a:t>External Auditor needs to perform the testing in accordance to the “IEEE Geo Unit Agreed Upon Procedures”</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12</a:t>
            </a:fld>
            <a:endParaRPr lang="en-US" dirty="0"/>
          </a:p>
        </p:txBody>
      </p:sp>
    </p:spTree>
    <p:extLst>
      <p:ext uri="{BB962C8B-B14F-4D97-AF65-F5344CB8AC3E}">
        <p14:creationId xmlns:p14="http://schemas.microsoft.com/office/powerpoint/2010/main" val="167977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771682" y="965271"/>
            <a:ext cx="7780647" cy="2377283"/>
          </a:xfrm>
        </p:spPr>
        <p:txBody>
          <a:bodyPr>
            <a:normAutofit/>
          </a:bodyPr>
          <a:lstStyle/>
          <a:p>
            <a:r>
              <a:rPr lang="en-US" sz="1800" dirty="0"/>
              <a:t>True or False?</a:t>
            </a:r>
          </a:p>
          <a:p>
            <a:endParaRPr lang="en-US" sz="1800" dirty="0"/>
          </a:p>
          <a:p>
            <a:pPr marL="457200" indent="-457200">
              <a:buAutoNum type="alphaUcPeriod"/>
            </a:pPr>
            <a:r>
              <a:rPr lang="en-US" sz="1800" dirty="0"/>
              <a:t>Independent Auditor’s Memorandum of Agreement needs to be submitted for review and approval by IEEE before commencement of work. - </a:t>
            </a:r>
            <a:r>
              <a:rPr lang="en-US" sz="1800" dirty="0">
                <a:solidFill>
                  <a:srgbClr val="C00000"/>
                </a:solidFill>
              </a:rPr>
              <a:t>TRUE</a:t>
            </a:r>
          </a:p>
          <a:p>
            <a:pPr marL="457200" indent="-457200">
              <a:buAutoNum type="alphaUcPeriod"/>
            </a:pPr>
            <a:endParaRPr lang="en-US" sz="1800" dirty="0"/>
          </a:p>
          <a:p>
            <a:pPr marL="457200" indent="-457200">
              <a:buAutoNum type="alphaUcPeriod"/>
            </a:pPr>
            <a:r>
              <a:rPr lang="en-US" sz="1800" dirty="0"/>
              <a:t>External Auditor needs to perform the testing in accordance to the “IEEE Geo Unit Agreed Upon Procedures”- </a:t>
            </a:r>
            <a:r>
              <a:rPr lang="en-US" sz="1800" dirty="0">
                <a:solidFill>
                  <a:srgbClr val="C00000"/>
                </a:solidFill>
              </a:rPr>
              <a:t>TRUE</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13</a:t>
            </a:fld>
            <a:endParaRPr lang="en-US" dirty="0"/>
          </a:p>
        </p:txBody>
      </p:sp>
    </p:spTree>
    <p:extLst>
      <p:ext uri="{BB962C8B-B14F-4D97-AF65-F5344CB8AC3E}">
        <p14:creationId xmlns:p14="http://schemas.microsoft.com/office/powerpoint/2010/main" val="161672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437029" y="1336969"/>
            <a:ext cx="7640171" cy="3202080"/>
          </a:xfrm>
        </p:spPr>
        <p:txBody>
          <a:bodyPr>
            <a:noAutofit/>
          </a:bodyPr>
          <a:lstStyle/>
          <a:p>
            <a:r>
              <a:rPr lang="en-US" sz="1400" b="1" dirty="0"/>
              <a:t>If you qualify or are selected for an audit by IEEE</a:t>
            </a:r>
          </a:p>
          <a:p>
            <a:pPr lvl="1"/>
            <a:r>
              <a:rPr lang="en-US" sz="1400" dirty="0"/>
              <a:t>Audit Notifications are issued after the financial year end close</a:t>
            </a:r>
          </a:p>
          <a:p>
            <a:pPr lvl="1"/>
            <a:r>
              <a:rPr lang="en-IN" sz="1400" dirty="0"/>
              <a:t>You may select IEEE Internal Audit or a Qualified external audit firm</a:t>
            </a:r>
          </a:p>
          <a:p>
            <a:r>
              <a:rPr lang="en-IN" sz="1400" b="1" dirty="0"/>
              <a:t>IEEE Internal Audit </a:t>
            </a:r>
          </a:p>
          <a:p>
            <a:pPr lvl="1"/>
            <a:r>
              <a:rPr lang="en-IN" sz="1400" dirty="0"/>
              <a:t>The majority of Geo Unit Region and Section audits are conducted by IEEE Internal Audit Department.</a:t>
            </a:r>
          </a:p>
          <a:p>
            <a:pPr lvl="1"/>
            <a:r>
              <a:rPr lang="en-IN" sz="1400" dirty="0"/>
              <a:t>Our fee is subsidized. It is 0.6% of the revenues or expenses, whichever is higher, and capped at $6,000 USD.</a:t>
            </a:r>
          </a:p>
          <a:p>
            <a:r>
              <a:rPr lang="en-IN" sz="1400" b="1" dirty="0"/>
              <a:t>Qualified External Audit firm</a:t>
            </a:r>
          </a:p>
          <a:p>
            <a:pPr lvl="1"/>
            <a:r>
              <a:rPr lang="en-US" sz="1400" dirty="0"/>
              <a:t>Pre-approved external firms are available upon request </a:t>
            </a:r>
          </a:p>
          <a:p>
            <a:pPr lvl="2"/>
            <a:r>
              <a:rPr lang="en-US" sz="1400" dirty="0"/>
              <a:t>Their work are in line with the industry standard</a:t>
            </a:r>
          </a:p>
          <a:p>
            <a:pPr lvl="1"/>
            <a:endParaRPr lang="en-US" sz="1400" dirty="0"/>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a:xfrm>
            <a:off x="639376" y="340134"/>
            <a:ext cx="7733347" cy="733292"/>
          </a:xfrm>
        </p:spPr>
        <p:txBody>
          <a:bodyPr/>
          <a:lstStyle/>
          <a:p>
            <a:r>
              <a:rPr lang="en-US" sz="2500" i="0" dirty="0">
                <a:solidFill>
                  <a:srgbClr val="004578"/>
                </a:solidFill>
              </a:rPr>
              <a:t>Overview of the Audit Process</a:t>
            </a:r>
          </a:p>
        </p:txBody>
      </p:sp>
      <p:sp>
        <p:nvSpPr>
          <p:cNvPr id="5" name="Subtitle 3">
            <a:extLst>
              <a:ext uri="{FF2B5EF4-FFF2-40B4-BE49-F238E27FC236}">
                <a16:creationId xmlns:a16="http://schemas.microsoft.com/office/drawing/2014/main" id="{215D1881-D36C-4C2F-BECE-9333B7DD1354}"/>
              </a:ext>
            </a:extLst>
          </p:cNvPr>
          <p:cNvSpPr txBox="1">
            <a:spLocks/>
          </p:cNvSpPr>
          <p:nvPr/>
        </p:nvSpPr>
        <p:spPr>
          <a:xfrm>
            <a:off x="639376" y="849018"/>
            <a:ext cx="7285881" cy="29771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66A1"/>
              </a:buClr>
              <a:buFont typeface="LucidaGrande" charset="0"/>
              <a:buNone/>
              <a:defRPr sz="1800" b="1" i="1"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Selecting an Auditor</a:t>
            </a:r>
          </a:p>
        </p:txBody>
      </p:sp>
    </p:spTree>
    <p:extLst>
      <p:ext uri="{BB962C8B-B14F-4D97-AF65-F5344CB8AC3E}">
        <p14:creationId xmlns:p14="http://schemas.microsoft.com/office/powerpoint/2010/main" val="3251287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360189" y="1309989"/>
            <a:ext cx="8078321" cy="2957513"/>
          </a:xfrm>
        </p:spPr>
        <p:txBody>
          <a:bodyPr>
            <a:normAutofit fontScale="92500" lnSpcReduction="20000"/>
          </a:bodyPr>
          <a:lstStyle/>
          <a:p>
            <a:r>
              <a:rPr lang="en-IN" sz="1700" b="1" dirty="0"/>
              <a:t>Memorandum of Agreement (MOA)</a:t>
            </a:r>
          </a:p>
          <a:p>
            <a:pPr lvl="1"/>
            <a:r>
              <a:rPr lang="en-IN" sz="1700" dirty="0"/>
              <a:t>Must be reviewed and approved by IEEE Internal Audit before entering any agreement or commencement of work</a:t>
            </a:r>
          </a:p>
          <a:p>
            <a:pPr lvl="1"/>
            <a:endParaRPr lang="en-IN" sz="1700" dirty="0"/>
          </a:p>
          <a:p>
            <a:r>
              <a:rPr lang="en-IN" sz="1700" b="1" dirty="0"/>
              <a:t>Copy of the Chartered Accountant  or Certified Public Accountant license (outside of USA)</a:t>
            </a:r>
          </a:p>
          <a:p>
            <a:pPr lvl="1"/>
            <a:r>
              <a:rPr lang="en-IN" sz="1700" dirty="0"/>
              <a:t>The credentials/license of external auditor will be verified</a:t>
            </a:r>
          </a:p>
          <a:p>
            <a:pPr marL="342900" lvl="1" indent="0">
              <a:buNone/>
            </a:pPr>
            <a:endParaRPr lang="en-IN" sz="1700" dirty="0"/>
          </a:p>
          <a:p>
            <a:r>
              <a:rPr lang="en-IN" sz="1700" b="1" dirty="0"/>
              <a:t>Agreed Upon Procedures</a:t>
            </a:r>
          </a:p>
          <a:p>
            <a:pPr lvl="1"/>
            <a:r>
              <a:rPr lang="en-US" sz="1700" dirty="0"/>
              <a:t>External auditor should perform the testing in accordance to the Geo Unit Agreed Upon Procedures</a:t>
            </a:r>
          </a:p>
          <a:p>
            <a:pPr lvl="1"/>
            <a:r>
              <a:rPr lang="en-US" sz="1700" dirty="0"/>
              <a:t>Workpapers should be provided when requested</a:t>
            </a:r>
          </a:p>
          <a:p>
            <a:pPr lvl="1"/>
            <a:r>
              <a:rPr lang="en-US" sz="1700" dirty="0"/>
              <a:t>Non-adherence may result in non acceptance of the external report </a:t>
            </a:r>
          </a:p>
          <a:p>
            <a:pPr lvl="2"/>
            <a:r>
              <a:rPr lang="en-US" sz="1700" dirty="0"/>
              <a:t> May require an audit by IEEE Internal Audit</a:t>
            </a:r>
          </a:p>
          <a:p>
            <a:pPr lvl="1"/>
            <a:endParaRPr lang="en-US" sz="1400" dirty="0"/>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a:xfrm>
            <a:off x="639376" y="340134"/>
            <a:ext cx="7733347" cy="508884"/>
          </a:xfrm>
        </p:spPr>
        <p:txBody>
          <a:bodyPr/>
          <a:lstStyle/>
          <a:p>
            <a:r>
              <a:rPr lang="en-US" sz="2500" i="0" dirty="0">
                <a:solidFill>
                  <a:srgbClr val="004578"/>
                </a:solidFill>
              </a:rPr>
              <a:t>Overview of the Audit Process</a:t>
            </a:r>
          </a:p>
        </p:txBody>
      </p:sp>
      <p:sp>
        <p:nvSpPr>
          <p:cNvPr id="5" name="Subtitle 3">
            <a:extLst>
              <a:ext uri="{FF2B5EF4-FFF2-40B4-BE49-F238E27FC236}">
                <a16:creationId xmlns:a16="http://schemas.microsoft.com/office/drawing/2014/main" id="{69544CD9-4083-4E4C-A12F-ED40938C6053}"/>
              </a:ext>
            </a:extLst>
          </p:cNvPr>
          <p:cNvSpPr txBox="1">
            <a:spLocks/>
          </p:cNvSpPr>
          <p:nvPr/>
        </p:nvSpPr>
        <p:spPr>
          <a:xfrm>
            <a:off x="639376" y="849018"/>
            <a:ext cx="7285881" cy="29771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66A1"/>
              </a:buClr>
              <a:buFont typeface="LucidaGrande" charset="0"/>
              <a:buNone/>
              <a:defRPr sz="1800" b="1" i="1"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External Audit Requirement</a:t>
            </a:r>
          </a:p>
          <a:p>
            <a:endParaRPr lang="en-US" dirty="0"/>
          </a:p>
        </p:txBody>
      </p:sp>
    </p:spTree>
    <p:extLst>
      <p:ext uri="{BB962C8B-B14F-4D97-AF65-F5344CB8AC3E}">
        <p14:creationId xmlns:p14="http://schemas.microsoft.com/office/powerpoint/2010/main" val="168576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Geo Units Audit Request List</a:t>
            </a:r>
            <a:endParaRPr lang="en-US" dirty="0"/>
          </a:p>
        </p:txBody>
      </p:sp>
      <p:sp>
        <p:nvSpPr>
          <p:cNvPr id="13" name="Content Placeholder 4"/>
          <p:cNvSpPr txBox="1">
            <a:spLocks/>
          </p:cNvSpPr>
          <p:nvPr/>
        </p:nvSpPr>
        <p:spPr>
          <a:xfrm>
            <a:off x="3924048" y="1592630"/>
            <a:ext cx="4205248" cy="3009000"/>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A Geo Unit Audit Request List</a:t>
            </a:r>
          </a:p>
          <a:p>
            <a:endParaRPr lang="en-US" sz="1600" dirty="0"/>
          </a:p>
          <a:p>
            <a:pPr lvl="1"/>
            <a:r>
              <a:rPr lang="en-US" sz="1600" dirty="0"/>
              <a:t>Provides a detail list of items needed for audit</a:t>
            </a:r>
          </a:p>
          <a:p>
            <a:pPr lvl="1"/>
            <a:endParaRPr lang="en-US" sz="1600" dirty="0"/>
          </a:p>
          <a:p>
            <a:pPr lvl="1"/>
            <a:r>
              <a:rPr lang="en-US" sz="1600" dirty="0"/>
              <a:t>Can be used as a guide in organizing your audit material</a:t>
            </a:r>
          </a:p>
          <a:p>
            <a:pPr marL="342900" lvl="1" indent="0">
              <a:buNone/>
            </a:pPr>
            <a:endParaRPr lang="en-US" sz="1600" dirty="0"/>
          </a:p>
          <a:p>
            <a:pPr lvl="1"/>
            <a:r>
              <a:rPr lang="en-US" sz="1600" dirty="0"/>
              <a:t>By completing the Audit Request List, we know what documentation you have and what you don’t have.  </a:t>
            </a:r>
          </a:p>
        </p:txBody>
      </p:sp>
      <p:pic>
        <p:nvPicPr>
          <p:cNvPr id="5" name="Picture 4">
            <a:extLst>
              <a:ext uri="{FF2B5EF4-FFF2-40B4-BE49-F238E27FC236}">
                <a16:creationId xmlns:a16="http://schemas.microsoft.com/office/drawing/2014/main" id="{959411A3-4B7C-4CC1-9934-0948AE919D61}"/>
              </a:ext>
            </a:extLst>
          </p:cNvPr>
          <p:cNvPicPr>
            <a:picLocks noChangeAspect="1"/>
          </p:cNvPicPr>
          <p:nvPr/>
        </p:nvPicPr>
        <p:blipFill>
          <a:blip r:embed="rId3"/>
          <a:stretch>
            <a:fillRect/>
          </a:stretch>
        </p:blipFill>
        <p:spPr>
          <a:xfrm>
            <a:off x="320949" y="1392795"/>
            <a:ext cx="2976391" cy="3328061"/>
          </a:xfrm>
          <a:prstGeom prst="rect">
            <a:avLst/>
          </a:prstGeom>
        </p:spPr>
      </p:pic>
    </p:spTree>
    <p:extLst>
      <p:ext uri="{BB962C8B-B14F-4D97-AF65-F5344CB8AC3E}">
        <p14:creationId xmlns:p14="http://schemas.microsoft.com/office/powerpoint/2010/main" val="1202540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842400"/>
            <a:ext cx="7285881" cy="2455451"/>
          </a:xfrm>
        </p:spPr>
        <p:txBody>
          <a:bodyPr>
            <a:normAutofit/>
          </a:bodyPr>
          <a:lstStyle/>
          <a:p>
            <a:endParaRPr lang="en-US" dirty="0"/>
          </a:p>
          <a:p>
            <a:r>
              <a:rPr lang="en-US" dirty="0"/>
              <a:t>What details should meeting minutes include?</a:t>
            </a:r>
          </a:p>
          <a:p>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17</a:t>
            </a:fld>
            <a:endParaRPr lang="en-US" dirty="0"/>
          </a:p>
        </p:txBody>
      </p:sp>
    </p:spTree>
    <p:extLst>
      <p:ext uri="{BB962C8B-B14F-4D97-AF65-F5344CB8AC3E}">
        <p14:creationId xmlns:p14="http://schemas.microsoft.com/office/powerpoint/2010/main" val="199460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1164716" y="811178"/>
            <a:ext cx="7285881" cy="2646152"/>
          </a:xfrm>
        </p:spPr>
        <p:txBody>
          <a:bodyPr>
            <a:normAutofit/>
          </a:bodyPr>
          <a:lstStyle/>
          <a:p>
            <a:endParaRPr lang="en-US" sz="1600" dirty="0"/>
          </a:p>
          <a:p>
            <a:r>
              <a:rPr lang="en-US" sz="1600" dirty="0"/>
              <a:t>1) Name of attendees</a:t>
            </a:r>
          </a:p>
          <a:p>
            <a:r>
              <a:rPr lang="en-US" sz="1600" dirty="0"/>
              <a:t>2) Date, time, and location of the meeting </a:t>
            </a:r>
          </a:p>
          <a:p>
            <a:r>
              <a:rPr lang="en-US" sz="1600" dirty="0"/>
              <a:t>3) Key topics/ issues discussed</a:t>
            </a:r>
          </a:p>
          <a:p>
            <a:r>
              <a:rPr lang="en-US" sz="1600" dirty="0"/>
              <a:t>4) Motions proposed or voted on</a:t>
            </a:r>
          </a:p>
          <a:p>
            <a:r>
              <a:rPr lang="en-US" sz="1600" dirty="0"/>
              <a:t>5) Decisions made, approval, etc.</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18</a:t>
            </a:fld>
            <a:endParaRPr lang="en-US" dirty="0"/>
          </a:p>
        </p:txBody>
      </p:sp>
    </p:spTree>
    <p:extLst>
      <p:ext uri="{BB962C8B-B14F-4D97-AF65-F5344CB8AC3E}">
        <p14:creationId xmlns:p14="http://schemas.microsoft.com/office/powerpoint/2010/main" val="3283062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Meeting Minutes</a:t>
            </a:r>
            <a:endParaRPr lang="en-US" dirty="0"/>
          </a:p>
        </p:txBody>
      </p:sp>
      <p:sp>
        <p:nvSpPr>
          <p:cNvPr id="9" name="Text Placeholder 2"/>
          <p:cNvSpPr>
            <a:spLocks noGrp="1"/>
          </p:cNvSpPr>
          <p:nvPr>
            <p:ph type="body" sz="quarter" idx="13"/>
          </p:nvPr>
        </p:nvSpPr>
        <p:spPr>
          <a:xfrm>
            <a:off x="628650" y="1530350"/>
            <a:ext cx="6517792" cy="2997199"/>
          </a:xfrm>
        </p:spPr>
        <p:txBody>
          <a:bodyPr>
            <a:noAutofit/>
          </a:bodyPr>
          <a:lstStyle/>
          <a:p>
            <a:r>
              <a:rPr lang="en-IN" sz="1600" dirty="0"/>
              <a:t>Minutes for Geographic Unit Executive Committee meetings</a:t>
            </a:r>
          </a:p>
          <a:p>
            <a:pPr lvl="1">
              <a:lnSpc>
                <a:spcPct val="150000"/>
              </a:lnSpc>
            </a:pPr>
            <a:r>
              <a:rPr lang="en-IN" sz="1600" dirty="0"/>
              <a:t>Permanent record of the meeting proceedings and resolutions made</a:t>
            </a:r>
          </a:p>
          <a:p>
            <a:pPr lvl="1">
              <a:lnSpc>
                <a:spcPct val="150000"/>
              </a:lnSpc>
            </a:pPr>
            <a:r>
              <a:rPr lang="en-IN" sz="1600" dirty="0"/>
              <a:t>Documented evidence of decisions</a:t>
            </a:r>
          </a:p>
          <a:p>
            <a:pPr lvl="1">
              <a:lnSpc>
                <a:spcPct val="150000"/>
              </a:lnSpc>
            </a:pPr>
            <a:r>
              <a:rPr lang="en-IN" sz="1600" dirty="0"/>
              <a:t>It should also include the name of the attendees, date, time, and location of the meeting</a:t>
            </a:r>
          </a:p>
          <a:p>
            <a:pPr lvl="1"/>
            <a:endParaRPr lang="en-IN" dirty="0"/>
          </a:p>
          <a:p>
            <a:pPr marL="0" indent="0">
              <a:buNone/>
            </a:pPr>
            <a:endParaRPr lang="en-IN" dirty="0"/>
          </a:p>
        </p:txBody>
      </p:sp>
    </p:spTree>
    <p:extLst>
      <p:ext uri="{BB962C8B-B14F-4D97-AF65-F5344CB8AC3E}">
        <p14:creationId xmlns:p14="http://schemas.microsoft.com/office/powerpoint/2010/main" val="1446024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sz="3200" i="1" dirty="0"/>
              <a:t>I must insist on a receipt for my Auditor!!</a:t>
            </a:r>
          </a:p>
        </p:txBody>
      </p:sp>
      <p:pic>
        <p:nvPicPr>
          <p:cNvPr id="6" name="Picture 5">
            <a:extLst>
              <a:ext uri="{FF2B5EF4-FFF2-40B4-BE49-F238E27FC236}">
                <a16:creationId xmlns:a16="http://schemas.microsoft.com/office/drawing/2014/main" id="{60DF2621-E1E8-4424-AE51-24BDE68C2125}"/>
              </a:ext>
            </a:extLst>
          </p:cNvPr>
          <p:cNvPicPr>
            <a:picLocks noChangeAspect="1"/>
          </p:cNvPicPr>
          <p:nvPr/>
        </p:nvPicPr>
        <p:blipFill>
          <a:blip r:embed="rId3"/>
          <a:stretch>
            <a:fillRect/>
          </a:stretch>
        </p:blipFill>
        <p:spPr>
          <a:xfrm>
            <a:off x="1955614" y="886408"/>
            <a:ext cx="5470812" cy="3974522"/>
          </a:xfrm>
          <a:prstGeom prst="rect">
            <a:avLst/>
          </a:prstGeom>
        </p:spPr>
      </p:pic>
    </p:spTree>
    <p:extLst>
      <p:ext uri="{BB962C8B-B14F-4D97-AF65-F5344CB8AC3E}">
        <p14:creationId xmlns:p14="http://schemas.microsoft.com/office/powerpoint/2010/main" val="25286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979200"/>
            <a:ext cx="7285881" cy="2318651"/>
          </a:xfrm>
        </p:spPr>
        <p:txBody>
          <a:bodyPr>
            <a:normAutofit/>
          </a:bodyPr>
          <a:lstStyle/>
          <a:p>
            <a:r>
              <a:rPr lang="en-US" sz="1800" dirty="0"/>
              <a:t>Which documents below are NOT required to be submitted to IEEE for the annual audit?</a:t>
            </a:r>
          </a:p>
          <a:p>
            <a:endParaRPr lang="en-US" sz="1800" dirty="0"/>
          </a:p>
          <a:p>
            <a:pPr marL="457200" indent="-457200">
              <a:buAutoNum type="alphaUcPeriod"/>
            </a:pPr>
            <a:r>
              <a:rPr lang="en-US" sz="1800" dirty="0"/>
              <a:t>Monthly bank statements for IEEE bank accounts</a:t>
            </a:r>
          </a:p>
          <a:p>
            <a:pPr marL="457200" indent="-457200">
              <a:buAutoNum type="alphaUcPeriod"/>
            </a:pPr>
            <a:r>
              <a:rPr lang="en-US" sz="1800" dirty="0"/>
              <a:t>Monthly bank statements for local / external bank accounts</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20</a:t>
            </a:fld>
            <a:endParaRPr lang="en-US" dirty="0"/>
          </a:p>
        </p:txBody>
      </p:sp>
    </p:spTree>
    <p:extLst>
      <p:ext uri="{BB962C8B-B14F-4D97-AF65-F5344CB8AC3E}">
        <p14:creationId xmlns:p14="http://schemas.microsoft.com/office/powerpoint/2010/main" val="253884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979200"/>
            <a:ext cx="7285881" cy="2318651"/>
          </a:xfrm>
        </p:spPr>
        <p:txBody>
          <a:bodyPr>
            <a:normAutofit/>
          </a:bodyPr>
          <a:lstStyle/>
          <a:p>
            <a:r>
              <a:rPr lang="en-US" sz="1800" dirty="0"/>
              <a:t>Which documents below are NOT required to be submitted to IEEE for the annual audit?</a:t>
            </a:r>
          </a:p>
          <a:p>
            <a:endParaRPr lang="en-US" sz="1800" dirty="0"/>
          </a:p>
          <a:p>
            <a:pPr marL="457200" indent="-457200">
              <a:buAutoNum type="alphaUcPeriod"/>
            </a:pPr>
            <a:r>
              <a:rPr lang="en-US" sz="1800" dirty="0">
                <a:solidFill>
                  <a:srgbClr val="C00000"/>
                </a:solidFill>
              </a:rPr>
              <a:t>Monthly bank statements for IEEE bank accounts </a:t>
            </a:r>
          </a:p>
          <a:p>
            <a:pPr marL="457200" indent="-457200">
              <a:buAutoNum type="alphaUcPeriod"/>
            </a:pPr>
            <a:r>
              <a:rPr lang="en-US" sz="1800" dirty="0"/>
              <a:t>Monthly bank statements for local / external bank accounts</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21</a:t>
            </a:fld>
            <a:endParaRPr lang="en-US" dirty="0"/>
          </a:p>
        </p:txBody>
      </p:sp>
    </p:spTree>
    <p:extLst>
      <p:ext uri="{BB962C8B-B14F-4D97-AF65-F5344CB8AC3E}">
        <p14:creationId xmlns:p14="http://schemas.microsoft.com/office/powerpoint/2010/main" val="400252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Bank Details </a:t>
            </a:r>
            <a:endParaRPr lang="en-US" dirty="0"/>
          </a:p>
        </p:txBody>
      </p:sp>
      <p:sp>
        <p:nvSpPr>
          <p:cNvPr id="9" name="Text Placeholder 2"/>
          <p:cNvSpPr>
            <a:spLocks noGrp="1"/>
          </p:cNvSpPr>
          <p:nvPr>
            <p:ph type="body" sz="quarter" idx="13"/>
          </p:nvPr>
        </p:nvSpPr>
        <p:spPr>
          <a:xfrm>
            <a:off x="543111" y="1465530"/>
            <a:ext cx="8123518" cy="3002298"/>
          </a:xfrm>
        </p:spPr>
        <p:txBody>
          <a:bodyPr>
            <a:noAutofit/>
          </a:bodyPr>
          <a:lstStyle/>
          <a:p>
            <a:r>
              <a:rPr lang="en-IN" sz="1600" dirty="0"/>
              <a:t>Required for non-IEEE (external/local) bank accounts’ only</a:t>
            </a:r>
          </a:p>
          <a:p>
            <a:pPr lvl="1"/>
            <a:endParaRPr lang="en-US" sz="1600" dirty="0"/>
          </a:p>
          <a:p>
            <a:pPr lvl="1"/>
            <a:r>
              <a:rPr lang="en-US" sz="1600" dirty="0"/>
              <a:t>Names of all the authorized signers or bankcard holders for each account with verification from the financial institution (bank)</a:t>
            </a:r>
          </a:p>
          <a:p>
            <a:pPr lvl="1"/>
            <a:endParaRPr lang="en-US" sz="1600" dirty="0"/>
          </a:p>
          <a:p>
            <a:pPr lvl="1"/>
            <a:r>
              <a:rPr lang="en-US" sz="1600" dirty="0"/>
              <a:t>Copies of all monthly statements for Checking, Savings, Term-Deposits, and Investment account(s) </a:t>
            </a:r>
          </a:p>
          <a:p>
            <a:pPr marL="0" indent="0">
              <a:buNone/>
            </a:pPr>
            <a:endParaRPr lang="en-US" sz="1400" dirty="0"/>
          </a:p>
          <a:p>
            <a:pPr lvl="1"/>
            <a:r>
              <a:rPr lang="en-US" sz="1600" dirty="0"/>
              <a:t>-Proof of bank account closure from the financial institution </a:t>
            </a:r>
          </a:p>
        </p:txBody>
      </p:sp>
    </p:spTree>
    <p:extLst>
      <p:ext uri="{BB962C8B-B14F-4D97-AF65-F5344CB8AC3E}">
        <p14:creationId xmlns:p14="http://schemas.microsoft.com/office/powerpoint/2010/main" val="1840642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Supporting Documents for Receipts / Bank Deposits</a:t>
            </a:r>
            <a:endParaRPr lang="en-US" dirty="0"/>
          </a:p>
        </p:txBody>
      </p:sp>
      <p:sp>
        <p:nvSpPr>
          <p:cNvPr id="9" name="Text Placeholder 2"/>
          <p:cNvSpPr>
            <a:spLocks noGrp="1"/>
          </p:cNvSpPr>
          <p:nvPr>
            <p:ph type="body" sz="quarter" idx="13"/>
          </p:nvPr>
        </p:nvSpPr>
        <p:spPr>
          <a:xfrm>
            <a:off x="510241" y="1203991"/>
            <a:ext cx="7285881" cy="3489869"/>
          </a:xfrm>
        </p:spPr>
        <p:txBody>
          <a:bodyPr>
            <a:noAutofit/>
          </a:bodyPr>
          <a:lstStyle/>
          <a:p>
            <a:pPr>
              <a:lnSpc>
                <a:spcPct val="150000"/>
              </a:lnSpc>
            </a:pPr>
            <a:r>
              <a:rPr lang="en-IN" sz="1600" dirty="0"/>
              <a:t>Revenue support required for audit purposes includes: </a:t>
            </a:r>
            <a:endParaRPr lang="en-US" sz="1600" dirty="0"/>
          </a:p>
          <a:p>
            <a:pPr lvl="1">
              <a:lnSpc>
                <a:spcPct val="100000"/>
              </a:lnSpc>
            </a:pPr>
            <a:r>
              <a:rPr lang="en-US" sz="1600" dirty="0"/>
              <a:t>Rebate and Assessments from IEEE</a:t>
            </a:r>
          </a:p>
          <a:p>
            <a:pPr lvl="1">
              <a:lnSpc>
                <a:spcPct val="100000"/>
              </a:lnSpc>
            </a:pPr>
            <a:r>
              <a:rPr lang="en-US" sz="1600" dirty="0"/>
              <a:t>Society-supported initiatives</a:t>
            </a:r>
          </a:p>
          <a:p>
            <a:pPr lvl="1">
              <a:lnSpc>
                <a:spcPct val="100000"/>
              </a:lnSpc>
            </a:pPr>
            <a:r>
              <a:rPr lang="en-US" sz="1600" dirty="0"/>
              <a:t>Registration Revenues from workshops, tutorials, conferences, etc.</a:t>
            </a:r>
          </a:p>
          <a:p>
            <a:pPr lvl="1">
              <a:lnSpc>
                <a:spcPct val="100000"/>
              </a:lnSpc>
            </a:pPr>
            <a:r>
              <a:rPr lang="en-US" sz="1600" dirty="0"/>
              <a:t>Other IEEE Program funds: IEEE-USA, Life Members, Humanitarian Activities Committee or “HAC”, etc.</a:t>
            </a:r>
          </a:p>
          <a:p>
            <a:pPr lvl="1">
              <a:lnSpc>
                <a:spcPct val="100000"/>
              </a:lnSpc>
            </a:pPr>
            <a:r>
              <a:rPr lang="en-US" sz="1600" dirty="0"/>
              <a:t>Contributions (corporation or individual)</a:t>
            </a:r>
          </a:p>
          <a:p>
            <a:pPr lvl="1">
              <a:lnSpc>
                <a:spcPct val="100000"/>
              </a:lnSpc>
            </a:pPr>
            <a:r>
              <a:rPr lang="en-US" sz="1600" dirty="0"/>
              <a:t>Investment or Interest Income</a:t>
            </a:r>
          </a:p>
          <a:p>
            <a:pPr lvl="1">
              <a:lnSpc>
                <a:spcPct val="100000"/>
              </a:lnSpc>
            </a:pPr>
            <a:r>
              <a:rPr lang="en-US" sz="1600" dirty="0"/>
              <a:t>Loans and Transfers</a:t>
            </a:r>
          </a:p>
          <a:p>
            <a:r>
              <a:rPr lang="en-US" sz="1600" dirty="0"/>
              <a:t>Backup documents includes:</a:t>
            </a:r>
          </a:p>
          <a:p>
            <a:pPr lvl="1"/>
            <a:r>
              <a:rPr lang="en-US" sz="1600" dirty="0"/>
              <a:t>Receipts/invoices, statements from the bank, email approvals, funding spreadsheets from payor, and other related supporting documents</a:t>
            </a:r>
          </a:p>
          <a:p>
            <a:pPr lvl="2"/>
            <a:endParaRPr lang="en-US" dirty="0"/>
          </a:p>
        </p:txBody>
      </p:sp>
    </p:spTree>
    <p:extLst>
      <p:ext uri="{BB962C8B-B14F-4D97-AF65-F5344CB8AC3E}">
        <p14:creationId xmlns:p14="http://schemas.microsoft.com/office/powerpoint/2010/main" val="3860300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Supporting Documents for Disbursements / Bank Withdrawals   </a:t>
            </a:r>
            <a:endParaRPr lang="en-US" dirty="0"/>
          </a:p>
        </p:txBody>
      </p:sp>
      <p:sp>
        <p:nvSpPr>
          <p:cNvPr id="9" name="Text Placeholder 2"/>
          <p:cNvSpPr>
            <a:spLocks noGrp="1"/>
          </p:cNvSpPr>
          <p:nvPr>
            <p:ph type="body" sz="quarter" idx="13"/>
          </p:nvPr>
        </p:nvSpPr>
        <p:spPr>
          <a:xfrm>
            <a:off x="562161" y="1327596"/>
            <a:ext cx="6886389" cy="3434904"/>
          </a:xfrm>
        </p:spPr>
        <p:txBody>
          <a:bodyPr>
            <a:noAutofit/>
          </a:bodyPr>
          <a:lstStyle/>
          <a:p>
            <a:pPr marL="171450" lvl="1">
              <a:lnSpc>
                <a:spcPct val="200000"/>
              </a:lnSpc>
              <a:spcBef>
                <a:spcPts val="750"/>
              </a:spcBef>
              <a:buFont typeface="LucidaGrande" charset="0"/>
              <a:buChar char="▸"/>
            </a:pPr>
            <a:r>
              <a:rPr lang="en-IN" sz="1600" dirty="0"/>
              <a:t>Disbursements expenses support required for audit purposes includes: </a:t>
            </a:r>
          </a:p>
          <a:p>
            <a:pPr lvl="1">
              <a:lnSpc>
                <a:spcPct val="100000"/>
              </a:lnSpc>
            </a:pPr>
            <a:r>
              <a:rPr lang="en-IN" sz="1600" dirty="0"/>
              <a:t>Contracts</a:t>
            </a:r>
            <a:r>
              <a:rPr lang="en-IN" sz="1600" b="1" i="1" dirty="0"/>
              <a:t> </a:t>
            </a:r>
          </a:p>
          <a:p>
            <a:pPr lvl="2">
              <a:lnSpc>
                <a:spcPct val="100000"/>
              </a:lnSpc>
            </a:pPr>
            <a:r>
              <a:rPr lang="en-US" sz="1600" dirty="0"/>
              <a:t>Signed agreements for goods or services valued at $5,000 USD or more; </a:t>
            </a:r>
          </a:p>
          <a:p>
            <a:pPr lvl="2">
              <a:lnSpc>
                <a:spcPct val="100000"/>
              </a:lnSpc>
            </a:pPr>
            <a:r>
              <a:rPr lang="en-US" sz="1600" dirty="0"/>
              <a:t>Note that contracts valued greater than $25,000 USD require IEEE Legal approval and must be signed by an authorized signatory from IEEE prior to the service start date;  Similarly, all high-risk contract agreements must be reviewed and approved by IEEE   </a:t>
            </a:r>
          </a:p>
          <a:p>
            <a:pPr lvl="2">
              <a:lnSpc>
                <a:spcPct val="100000"/>
              </a:lnSpc>
            </a:pPr>
            <a:endParaRPr lang="en-US" sz="1600" dirty="0"/>
          </a:p>
          <a:p>
            <a:pPr lvl="1">
              <a:lnSpc>
                <a:spcPct val="100000"/>
              </a:lnSpc>
            </a:pPr>
            <a:r>
              <a:rPr lang="en-US" sz="1600" dirty="0"/>
              <a:t>Itemized receipts/invoices</a:t>
            </a:r>
          </a:p>
          <a:p>
            <a:pPr lvl="2"/>
            <a:endParaRPr lang="en-US" dirty="0"/>
          </a:p>
        </p:txBody>
      </p:sp>
    </p:spTree>
    <p:extLst>
      <p:ext uri="{BB962C8B-B14F-4D97-AF65-F5344CB8AC3E}">
        <p14:creationId xmlns:p14="http://schemas.microsoft.com/office/powerpoint/2010/main" val="1095772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Supporting Documents for Disbursements / Bank Withdrawals</a:t>
            </a:r>
            <a:r>
              <a:rPr lang="en-IN" sz="1800" dirty="0"/>
              <a:t> </a:t>
            </a:r>
            <a:endParaRPr lang="en-US" dirty="0"/>
          </a:p>
        </p:txBody>
      </p:sp>
      <p:sp>
        <p:nvSpPr>
          <p:cNvPr id="9" name="Text Placeholder 2"/>
          <p:cNvSpPr>
            <a:spLocks noGrp="1"/>
          </p:cNvSpPr>
          <p:nvPr>
            <p:ph type="body" sz="quarter" idx="13"/>
          </p:nvPr>
        </p:nvSpPr>
        <p:spPr>
          <a:xfrm>
            <a:off x="543111" y="1409700"/>
            <a:ext cx="7718239" cy="3257550"/>
          </a:xfrm>
        </p:spPr>
        <p:txBody>
          <a:bodyPr>
            <a:noAutofit/>
          </a:bodyPr>
          <a:lstStyle/>
          <a:p>
            <a:pPr marL="171450" lvl="1">
              <a:lnSpc>
                <a:spcPct val="150000"/>
              </a:lnSpc>
              <a:spcBef>
                <a:spcPts val="750"/>
              </a:spcBef>
              <a:buFont typeface="LucidaGrande" charset="0"/>
              <a:buChar char="▸"/>
            </a:pPr>
            <a:r>
              <a:rPr lang="en-IN" sz="1600" dirty="0"/>
              <a:t>Disbursements expenses support required for audit purposes includes (cont’d): </a:t>
            </a:r>
          </a:p>
          <a:p>
            <a:pPr lvl="1">
              <a:lnSpc>
                <a:spcPct val="100000"/>
              </a:lnSpc>
            </a:pPr>
            <a:r>
              <a:rPr lang="en-US" sz="1600" dirty="0"/>
              <a:t>Wire transfer or electronic payment requests (i.e. transfer receipt, email back-up explaining nature of transaction, etc.)</a:t>
            </a:r>
          </a:p>
          <a:p>
            <a:pPr marL="342900" lvl="1" indent="0">
              <a:lnSpc>
                <a:spcPct val="100000"/>
              </a:lnSpc>
              <a:buNone/>
            </a:pPr>
            <a:endParaRPr lang="en-US" sz="1600" dirty="0"/>
          </a:p>
          <a:p>
            <a:pPr lvl="1">
              <a:lnSpc>
                <a:spcPct val="100000"/>
              </a:lnSpc>
            </a:pPr>
            <a:r>
              <a:rPr lang="en-US" sz="1600" dirty="0"/>
              <a:t>Expense Reports and Approvals submitted for travel and out-of-pocket reimbursement claims (not in Concur)</a:t>
            </a:r>
          </a:p>
          <a:p>
            <a:pPr lvl="2">
              <a:lnSpc>
                <a:spcPct val="100000"/>
              </a:lnSpc>
            </a:pPr>
            <a:r>
              <a:rPr lang="en-US" sz="1600" dirty="0"/>
              <a:t>NextGen Expense Reimbursement claims in Concur will be independently verified </a:t>
            </a:r>
          </a:p>
          <a:p>
            <a:pPr lvl="1">
              <a:lnSpc>
                <a:spcPct val="150000"/>
              </a:lnSpc>
            </a:pPr>
            <a:r>
              <a:rPr lang="en-US" sz="1600" dirty="0"/>
              <a:t>Petty Cash and payment from personal account should be avoided as a best practice</a:t>
            </a:r>
          </a:p>
          <a:p>
            <a:pPr lvl="1"/>
            <a:endParaRPr lang="en-IN" sz="1600" dirty="0"/>
          </a:p>
          <a:p>
            <a:pPr lvl="2"/>
            <a:endParaRPr lang="en-US" sz="1600" dirty="0"/>
          </a:p>
        </p:txBody>
      </p:sp>
    </p:spTree>
    <p:extLst>
      <p:ext uri="{BB962C8B-B14F-4D97-AF65-F5344CB8AC3E}">
        <p14:creationId xmlns:p14="http://schemas.microsoft.com/office/powerpoint/2010/main" val="3671096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Other Documents  </a:t>
            </a:r>
            <a:endParaRPr lang="en-US" dirty="0"/>
          </a:p>
        </p:txBody>
      </p:sp>
      <p:sp>
        <p:nvSpPr>
          <p:cNvPr id="9" name="Text Placeholder 2"/>
          <p:cNvSpPr>
            <a:spLocks noGrp="1"/>
          </p:cNvSpPr>
          <p:nvPr>
            <p:ph type="body" sz="quarter" idx="13"/>
          </p:nvPr>
        </p:nvSpPr>
        <p:spPr>
          <a:xfrm>
            <a:off x="391832" y="1358187"/>
            <a:ext cx="8123518" cy="3137613"/>
          </a:xfrm>
        </p:spPr>
        <p:txBody>
          <a:bodyPr>
            <a:noAutofit/>
          </a:bodyPr>
          <a:lstStyle/>
          <a:p>
            <a:pPr marL="171450" lvl="1">
              <a:spcBef>
                <a:spcPts val="750"/>
              </a:spcBef>
              <a:buFont typeface="LucidaGrande" charset="0"/>
              <a:buChar char="▸"/>
            </a:pPr>
            <a:r>
              <a:rPr lang="en-US" sz="1600" dirty="0"/>
              <a:t>Conference or Meeting financials</a:t>
            </a:r>
          </a:p>
          <a:p>
            <a:pPr lvl="1"/>
            <a:r>
              <a:rPr lang="en-US" sz="1600" dirty="0"/>
              <a:t>Copies of sponsored and co-sponsored conference/meeting/projects, etc. financial reports</a:t>
            </a:r>
            <a:r>
              <a:rPr lang="en-US" sz="1600" dirty="0">
                <a:solidFill>
                  <a:srgbClr val="FF0000"/>
                </a:solidFill>
              </a:rPr>
              <a:t> </a:t>
            </a:r>
          </a:p>
          <a:p>
            <a:pPr lvl="1"/>
            <a:r>
              <a:rPr lang="en-US" sz="1600" dirty="0"/>
              <a:t>Backup for loans and surplus distributed or received</a:t>
            </a:r>
            <a:endParaRPr lang="en-IN" sz="1600" dirty="0"/>
          </a:p>
          <a:p>
            <a:r>
              <a:rPr lang="en-IN" sz="1600" dirty="0"/>
              <a:t>Tax Reporting Requirements</a:t>
            </a:r>
          </a:p>
          <a:p>
            <a:pPr lvl="1"/>
            <a:r>
              <a:rPr lang="en-US" sz="1600" dirty="0"/>
              <a:t>A record for all individuals and unincorporated businesses receiving payment(s) from the Geo unit for rents, services (including parts &amp; materials), prizes, awards and any other payments, generally applicable to US entities, please confirm with IEEE Tax</a:t>
            </a:r>
          </a:p>
          <a:p>
            <a:r>
              <a:rPr lang="en-US" sz="1600" dirty="0"/>
              <a:t>Awards, Prizes, Grants, or Scholarships</a:t>
            </a:r>
          </a:p>
          <a:p>
            <a:pPr lvl="1"/>
            <a:r>
              <a:rPr lang="en-US" sz="1600" dirty="0"/>
              <a:t>Approval documentation for all awards, grants, prizes or scholarship payments in excess of $2,000</a:t>
            </a:r>
          </a:p>
          <a:p>
            <a:pPr marL="171450" lvl="1">
              <a:spcBef>
                <a:spcPts val="750"/>
              </a:spcBef>
              <a:buFont typeface="LucidaGrande" charset="0"/>
              <a:buChar char="▸"/>
            </a:pPr>
            <a:endParaRPr lang="en-US" sz="1400" dirty="0"/>
          </a:p>
          <a:p>
            <a:pPr lvl="1"/>
            <a:endParaRPr lang="en-US" dirty="0"/>
          </a:p>
        </p:txBody>
      </p:sp>
    </p:spTree>
    <p:extLst>
      <p:ext uri="{BB962C8B-B14F-4D97-AF65-F5344CB8AC3E}">
        <p14:creationId xmlns:p14="http://schemas.microsoft.com/office/powerpoint/2010/main" val="327662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848523" y="1057480"/>
            <a:ext cx="7772963" cy="2023817"/>
          </a:xfrm>
        </p:spPr>
        <p:txBody>
          <a:bodyPr>
            <a:normAutofit/>
          </a:bodyPr>
          <a:lstStyle/>
          <a:p>
            <a:r>
              <a:rPr lang="en-US" sz="1800" dirty="0"/>
              <a:t>Who needs to complete the Conflict of Interest form for the Geo Units?</a:t>
            </a:r>
          </a:p>
          <a:p>
            <a:pPr marL="457200" indent="-457200">
              <a:buAutoNum type="alphaUcPeriod"/>
            </a:pPr>
            <a:r>
              <a:rPr lang="en-US" sz="1800" dirty="0"/>
              <a:t>Chair</a:t>
            </a:r>
          </a:p>
          <a:p>
            <a:pPr marL="457200" indent="-457200">
              <a:buAutoNum type="alphaUcPeriod"/>
            </a:pPr>
            <a:r>
              <a:rPr lang="en-US" sz="1800" dirty="0"/>
              <a:t>Treasurer</a:t>
            </a:r>
          </a:p>
          <a:p>
            <a:pPr marL="457200" indent="-457200">
              <a:buAutoNum type="alphaUcPeriod"/>
            </a:pPr>
            <a:r>
              <a:rPr lang="en-US" sz="1800" dirty="0"/>
              <a:t>Geo Unit officer who makes business decisions</a:t>
            </a:r>
          </a:p>
          <a:p>
            <a:pPr marL="457200" indent="-457200">
              <a:buAutoNum type="alphaUcPeriod"/>
            </a:pPr>
            <a:r>
              <a:rPr lang="en-US" sz="1800" dirty="0"/>
              <a:t>All of the above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27</a:t>
            </a:fld>
            <a:endParaRPr lang="en-US" dirty="0"/>
          </a:p>
        </p:txBody>
      </p:sp>
    </p:spTree>
    <p:extLst>
      <p:ext uri="{BB962C8B-B14F-4D97-AF65-F5344CB8AC3E}">
        <p14:creationId xmlns:p14="http://schemas.microsoft.com/office/powerpoint/2010/main" val="3796974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848523" y="1057480"/>
            <a:ext cx="7772963" cy="2023817"/>
          </a:xfrm>
        </p:spPr>
        <p:txBody>
          <a:bodyPr>
            <a:normAutofit/>
          </a:bodyPr>
          <a:lstStyle/>
          <a:p>
            <a:r>
              <a:rPr lang="en-US" sz="1800" dirty="0"/>
              <a:t>Who needs to complete the Conflict of Interest form for the Geo Units?</a:t>
            </a:r>
          </a:p>
          <a:p>
            <a:pPr marL="457200" indent="-457200">
              <a:buAutoNum type="alphaUcPeriod"/>
            </a:pPr>
            <a:r>
              <a:rPr lang="en-US" sz="1800" dirty="0"/>
              <a:t>Chair</a:t>
            </a:r>
          </a:p>
          <a:p>
            <a:pPr marL="457200" indent="-457200">
              <a:buAutoNum type="alphaUcPeriod"/>
            </a:pPr>
            <a:r>
              <a:rPr lang="en-US" sz="1800" dirty="0"/>
              <a:t>Treasurer</a:t>
            </a:r>
          </a:p>
          <a:p>
            <a:pPr marL="457200" indent="-457200">
              <a:buAutoNum type="alphaUcPeriod"/>
            </a:pPr>
            <a:r>
              <a:rPr lang="en-US" sz="1800" dirty="0"/>
              <a:t>Geo Unit officer who makes business decisions</a:t>
            </a:r>
          </a:p>
          <a:p>
            <a:pPr marL="457200" indent="-457200">
              <a:buAutoNum type="alphaUcPeriod"/>
            </a:pPr>
            <a:r>
              <a:rPr lang="en-US" sz="1800" dirty="0">
                <a:solidFill>
                  <a:srgbClr val="C00000"/>
                </a:solidFill>
              </a:rPr>
              <a:t>All of the above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28</a:t>
            </a:fld>
            <a:endParaRPr lang="en-US" dirty="0"/>
          </a:p>
        </p:txBody>
      </p:sp>
    </p:spTree>
    <p:extLst>
      <p:ext uri="{BB962C8B-B14F-4D97-AF65-F5344CB8AC3E}">
        <p14:creationId xmlns:p14="http://schemas.microsoft.com/office/powerpoint/2010/main" val="3022648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Conflict of Interest</a:t>
            </a:r>
            <a:endParaRPr lang="en-US" dirty="0"/>
          </a:p>
        </p:txBody>
      </p:sp>
      <p:sp>
        <p:nvSpPr>
          <p:cNvPr id="9" name="Text Placeholder 2"/>
          <p:cNvSpPr>
            <a:spLocks noGrp="1"/>
          </p:cNvSpPr>
          <p:nvPr>
            <p:ph type="body" sz="quarter" idx="13"/>
          </p:nvPr>
        </p:nvSpPr>
        <p:spPr>
          <a:xfrm>
            <a:off x="708532" y="1514729"/>
            <a:ext cx="8123518" cy="2396444"/>
          </a:xfrm>
        </p:spPr>
        <p:txBody>
          <a:bodyPr>
            <a:noAutofit/>
          </a:bodyPr>
          <a:lstStyle/>
          <a:p>
            <a:r>
              <a:rPr lang="en-IN" sz="2000" dirty="0"/>
              <a:t>Completion requirements of the Principles of Business Conduct and Conflict of Interest or POBC/COI reporting, by Chairs and Treasurers, validated during the annual audit process  </a:t>
            </a:r>
          </a:p>
          <a:p>
            <a:pPr lvl="1"/>
            <a:endParaRPr lang="en-IN" sz="2000" dirty="0"/>
          </a:p>
          <a:p>
            <a:pPr lvl="1"/>
            <a:r>
              <a:rPr lang="en-IN" sz="2000" dirty="0"/>
              <a:t>By or before January 31 of term year or,  </a:t>
            </a:r>
          </a:p>
          <a:p>
            <a:pPr lvl="1"/>
            <a:endParaRPr lang="en-IN" sz="2000" dirty="0"/>
          </a:p>
          <a:p>
            <a:pPr lvl="1"/>
            <a:r>
              <a:rPr lang="en-IN" sz="2000" dirty="0"/>
              <a:t>Within the first 30 (thirty) days of his/her term’s commencement date</a:t>
            </a:r>
          </a:p>
          <a:p>
            <a:pPr marL="342900" lvl="1" indent="0">
              <a:buNone/>
            </a:pPr>
            <a:endParaRPr lang="en-IN" sz="1400" dirty="0"/>
          </a:p>
        </p:txBody>
      </p:sp>
    </p:spTree>
    <p:extLst>
      <p:ext uri="{BB962C8B-B14F-4D97-AF65-F5344CB8AC3E}">
        <p14:creationId xmlns:p14="http://schemas.microsoft.com/office/powerpoint/2010/main" val="77960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MGA Treasurer Training</a:t>
            </a:r>
          </a:p>
        </p:txBody>
      </p:sp>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639376" y="1515914"/>
            <a:ext cx="7016064" cy="2889219"/>
          </a:xfrm>
        </p:spPr>
        <p:txBody>
          <a:bodyPr>
            <a:normAutofit/>
          </a:bodyPr>
          <a:lstStyle/>
          <a:p>
            <a:r>
              <a:rPr lang="en-US" sz="1600" dirty="0">
                <a:ea typeface="Verdana" panose="020B0604030504040204" pitchFamily="34" charset="0"/>
              </a:rPr>
              <a:t>Background &amp; Objectives </a:t>
            </a:r>
          </a:p>
          <a:p>
            <a:endParaRPr lang="en-US" sz="1600" dirty="0">
              <a:ea typeface="Verdana" panose="020B0604030504040204" pitchFamily="34" charset="0"/>
            </a:endParaRPr>
          </a:p>
          <a:p>
            <a:r>
              <a:rPr lang="en-US" sz="1600" dirty="0">
                <a:ea typeface="Verdana" panose="020B0604030504040204" pitchFamily="34" charset="0"/>
              </a:rPr>
              <a:t>Overview of the Audit Process </a:t>
            </a:r>
          </a:p>
          <a:p>
            <a:pPr marL="171450" lvl="1">
              <a:spcBef>
                <a:spcPts val="750"/>
              </a:spcBef>
              <a:buFont typeface="LucidaGrande" charset="0"/>
              <a:buChar char="▸"/>
            </a:pPr>
            <a:endParaRPr lang="en-US" sz="1600" dirty="0">
              <a:ea typeface="Verdana" panose="020B0604030504040204" pitchFamily="34" charset="0"/>
            </a:endParaRPr>
          </a:p>
          <a:p>
            <a:pPr marL="171450" lvl="1">
              <a:spcBef>
                <a:spcPts val="750"/>
              </a:spcBef>
              <a:buFont typeface="LucidaGrande" charset="0"/>
              <a:buChar char="▸"/>
            </a:pPr>
            <a:r>
              <a:rPr lang="en-US" sz="1600" dirty="0">
                <a:ea typeface="Verdana" panose="020B0604030504040204" pitchFamily="34" charset="0"/>
              </a:rPr>
              <a:t>Best Practices &amp; Recommendations</a:t>
            </a:r>
          </a:p>
          <a:p>
            <a:pPr marL="171450" lvl="1">
              <a:spcBef>
                <a:spcPts val="750"/>
              </a:spcBef>
              <a:buFont typeface="LucidaGrande" charset="0"/>
              <a:buChar char="▸"/>
            </a:pPr>
            <a:endParaRPr lang="en-US" sz="1600" dirty="0">
              <a:ea typeface="Verdana" panose="020B0604030504040204" pitchFamily="34" charset="0"/>
            </a:endParaRPr>
          </a:p>
          <a:p>
            <a:pPr marL="171450" lvl="1">
              <a:spcBef>
                <a:spcPts val="750"/>
              </a:spcBef>
              <a:buFont typeface="LucidaGrande" charset="0"/>
              <a:buChar char="▸"/>
            </a:pPr>
            <a:r>
              <a:rPr lang="en-US" sz="1600" dirty="0">
                <a:ea typeface="Verdana" panose="020B0604030504040204" pitchFamily="34" charset="0"/>
              </a:rPr>
              <a:t>Sprinkled with Quizzes </a:t>
            </a:r>
            <a:r>
              <a:rPr lang="en-US" sz="1600" dirty="0">
                <a:ea typeface="Verdana" panose="020B0604030504040204" pitchFamily="34" charset="0"/>
                <a:sym typeface="Wingdings" panose="05000000000000000000" pitchFamily="2" charset="2"/>
              </a:rPr>
              <a:t></a:t>
            </a:r>
            <a:endParaRPr lang="en-US" sz="1600" dirty="0">
              <a:ea typeface="Verdana" panose="020B0604030504040204" pitchFamily="34" charset="0"/>
            </a:endParaRPr>
          </a:p>
          <a:p>
            <a:pPr lvl="1"/>
            <a:endParaRPr lang="en-US" sz="2800" dirty="0">
              <a:latin typeface="Verdana" panose="020B0604030504040204" pitchFamily="34" charset="0"/>
              <a:ea typeface="Verdana" panose="020B0604030504040204" pitchFamily="34" charset="0"/>
            </a:endParaRP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US" dirty="0"/>
              <a:t>Agenda</a:t>
            </a:r>
          </a:p>
        </p:txBody>
      </p:sp>
    </p:spTree>
    <p:extLst>
      <p:ext uri="{BB962C8B-B14F-4D97-AF65-F5344CB8AC3E}">
        <p14:creationId xmlns:p14="http://schemas.microsoft.com/office/powerpoint/2010/main" val="97536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Conflict of Interest Form</a:t>
            </a:r>
            <a:endParaRPr lang="en-US" dirty="0"/>
          </a:p>
        </p:txBody>
      </p:sp>
      <p:sp>
        <p:nvSpPr>
          <p:cNvPr id="8" name="Notched Right Arrow 7"/>
          <p:cNvSpPr/>
          <p:nvPr/>
        </p:nvSpPr>
        <p:spPr>
          <a:xfrm>
            <a:off x="1740651" y="2789804"/>
            <a:ext cx="894599" cy="45719"/>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97014" y="1524000"/>
            <a:ext cx="4592165" cy="2645087"/>
          </a:xfrm>
          <a:prstGeom prst="rect">
            <a:avLst/>
          </a:prstGeom>
        </p:spPr>
      </p:pic>
      <p:pic>
        <p:nvPicPr>
          <p:cNvPr id="9" name="Picture 8"/>
          <p:cNvPicPr>
            <a:picLocks noChangeAspect="1"/>
          </p:cNvPicPr>
          <p:nvPr/>
        </p:nvPicPr>
        <p:blipFill>
          <a:blip r:embed="rId4"/>
          <a:stretch>
            <a:fillRect/>
          </a:stretch>
        </p:blipFill>
        <p:spPr>
          <a:xfrm>
            <a:off x="4942252" y="1265312"/>
            <a:ext cx="3982524" cy="3509212"/>
          </a:xfrm>
          <a:prstGeom prst="rect">
            <a:avLst/>
          </a:prstGeom>
        </p:spPr>
      </p:pic>
      <p:sp>
        <p:nvSpPr>
          <p:cNvPr id="13" name="Notched Right Arrow 12"/>
          <p:cNvSpPr/>
          <p:nvPr/>
        </p:nvSpPr>
        <p:spPr>
          <a:xfrm rot="20681870">
            <a:off x="3506224" y="3038564"/>
            <a:ext cx="1365752" cy="234022"/>
          </a:xfrm>
          <a:prstGeom prst="notch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714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393884" y="1540954"/>
            <a:ext cx="8652793" cy="3044403"/>
          </a:xfrm>
        </p:spPr>
        <p:txBody>
          <a:bodyPr>
            <a:normAutofit/>
          </a:bodyPr>
          <a:lstStyle/>
          <a:p>
            <a:r>
              <a:rPr lang="en-US" sz="1800" dirty="0">
                <a:ea typeface="Verdana" panose="020B0604030504040204" pitchFamily="34" charset="0"/>
              </a:rPr>
              <a:t>Audit Issues noted via Draft report</a:t>
            </a:r>
          </a:p>
          <a:p>
            <a:r>
              <a:rPr lang="en-US" sz="1800" dirty="0">
                <a:ea typeface="Verdana" panose="020B0604030504040204" pitchFamily="34" charset="0"/>
              </a:rPr>
              <a:t>Review results with Officers and guide them on policies for future</a:t>
            </a:r>
          </a:p>
          <a:p>
            <a:r>
              <a:rPr lang="en-US" sz="1800" dirty="0">
                <a:ea typeface="Verdana" panose="020B0604030504040204" pitchFamily="34" charset="0"/>
              </a:rPr>
              <a:t>Allot a week for comments or feedback</a:t>
            </a:r>
          </a:p>
          <a:p>
            <a:r>
              <a:rPr lang="en-US" sz="1800" dirty="0">
                <a:ea typeface="Verdana" panose="020B0604030504040204" pitchFamily="34" charset="0"/>
              </a:rPr>
              <a:t>Publish final reports with findings and recommendations</a:t>
            </a:r>
          </a:p>
          <a:p>
            <a:r>
              <a:rPr lang="en-US" sz="1800" dirty="0">
                <a:ea typeface="Verdana" panose="020B0604030504040204" pitchFamily="34" charset="0"/>
              </a:rPr>
              <a:t>External Audit Reports are to submitted to IEEE Internal Audit within 45 days after MOU is signed</a:t>
            </a:r>
          </a:p>
          <a:p>
            <a:pPr marL="342900" lvl="1" indent="0">
              <a:buNone/>
            </a:pPr>
            <a:endParaRPr lang="en-US" sz="2400" dirty="0"/>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US" dirty="0"/>
              <a:t>Internal Audit Report</a:t>
            </a:r>
          </a:p>
        </p:txBody>
      </p:sp>
    </p:spTree>
    <p:extLst>
      <p:ext uri="{BB962C8B-B14F-4D97-AF65-F5344CB8AC3E}">
        <p14:creationId xmlns:p14="http://schemas.microsoft.com/office/powerpoint/2010/main" val="1328263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1015200"/>
            <a:ext cx="7890683" cy="2621852"/>
          </a:xfrm>
        </p:spPr>
        <p:txBody>
          <a:bodyPr>
            <a:normAutofit/>
          </a:bodyPr>
          <a:lstStyle/>
          <a:p>
            <a:endParaRPr lang="en-US" dirty="0"/>
          </a:p>
          <a:p>
            <a:r>
              <a:rPr lang="en-US" sz="1800" dirty="0"/>
              <a:t>In which scenario listed below do we not require a signed contract?</a:t>
            </a:r>
          </a:p>
          <a:p>
            <a:endParaRPr lang="en-US" sz="1800" dirty="0"/>
          </a:p>
          <a:p>
            <a:pPr marL="457200" indent="-457200">
              <a:buAutoNum type="alphaUcPeriod"/>
            </a:pPr>
            <a:r>
              <a:rPr lang="en-US" sz="1800" dirty="0"/>
              <a:t>Total payment $5,000 USD or more</a:t>
            </a:r>
          </a:p>
          <a:p>
            <a:pPr marL="457200" indent="-457200">
              <a:buAutoNum type="alphaUcPeriod"/>
            </a:pPr>
            <a:r>
              <a:rPr lang="en-US" sz="1800" dirty="0"/>
              <a:t>High-risk contract valued at $3,000 USD</a:t>
            </a:r>
          </a:p>
          <a:p>
            <a:pPr marL="457200" indent="-457200">
              <a:buAutoNum type="alphaUcPeriod"/>
            </a:pPr>
            <a:r>
              <a:rPr lang="en-US" sz="1800" dirty="0"/>
              <a:t>Total payment over $25,000 USD</a:t>
            </a:r>
          </a:p>
          <a:p>
            <a:pPr marL="457200" indent="-457200">
              <a:buAutoNum type="alphaUcPeriod"/>
            </a:pPr>
            <a:r>
              <a:rPr lang="en-US" sz="1800" dirty="0"/>
              <a:t>Giveaways purchase totaling to $2,000 USD</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32</a:t>
            </a:fld>
            <a:endParaRPr lang="en-US" dirty="0"/>
          </a:p>
        </p:txBody>
      </p:sp>
      <p:sp>
        <p:nvSpPr>
          <p:cNvPr id="5" name="Title 1">
            <a:extLst>
              <a:ext uri="{FF2B5EF4-FFF2-40B4-BE49-F238E27FC236}">
                <a16:creationId xmlns:a16="http://schemas.microsoft.com/office/drawing/2014/main" id="{4AC0767C-1C4D-4B3F-90BB-C0E4E3956EFD}"/>
              </a:ext>
            </a:extLst>
          </p:cNvPr>
          <p:cNvSpPr>
            <a:spLocks noGrp="1"/>
          </p:cNvSpPr>
          <p:nvPr>
            <p:ph type="ctrTitle"/>
          </p:nvPr>
        </p:nvSpPr>
        <p:spPr>
          <a:xfrm>
            <a:off x="665747" y="422871"/>
            <a:ext cx="7285882" cy="470780"/>
          </a:xfrm>
        </p:spPr>
        <p:txBody>
          <a:bodyPr>
            <a:normAutofit/>
          </a:bodyPr>
          <a:lstStyle/>
          <a:p>
            <a:r>
              <a:rPr lang="en-US" sz="2500" dirty="0"/>
              <a:t>Test Your Knowledge - Quiz</a:t>
            </a:r>
          </a:p>
        </p:txBody>
      </p:sp>
    </p:spTree>
    <p:extLst>
      <p:ext uri="{BB962C8B-B14F-4D97-AF65-F5344CB8AC3E}">
        <p14:creationId xmlns:p14="http://schemas.microsoft.com/office/powerpoint/2010/main" val="1478333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1015200"/>
            <a:ext cx="7890683" cy="2621852"/>
          </a:xfrm>
        </p:spPr>
        <p:txBody>
          <a:bodyPr>
            <a:normAutofit/>
          </a:bodyPr>
          <a:lstStyle/>
          <a:p>
            <a:endParaRPr lang="en-US" dirty="0"/>
          </a:p>
          <a:p>
            <a:r>
              <a:rPr lang="en-US" sz="1800" dirty="0"/>
              <a:t>In which scenario listed below do we not require a signed contract?</a:t>
            </a:r>
          </a:p>
          <a:p>
            <a:endParaRPr lang="en-US" sz="1800" dirty="0"/>
          </a:p>
          <a:p>
            <a:pPr marL="457200" indent="-457200">
              <a:buAutoNum type="alphaUcPeriod"/>
            </a:pPr>
            <a:r>
              <a:rPr lang="en-US" sz="1800" dirty="0"/>
              <a:t>Total payment $5,000 USD or more</a:t>
            </a:r>
          </a:p>
          <a:p>
            <a:pPr marL="457200" indent="-457200">
              <a:buAutoNum type="alphaUcPeriod"/>
            </a:pPr>
            <a:r>
              <a:rPr lang="en-US" sz="1800" dirty="0"/>
              <a:t>High-risk contract valued at $3,000 USD</a:t>
            </a:r>
          </a:p>
          <a:p>
            <a:pPr marL="457200" indent="-457200">
              <a:buAutoNum type="alphaUcPeriod"/>
            </a:pPr>
            <a:r>
              <a:rPr lang="en-US" sz="1800" dirty="0"/>
              <a:t>Total payment over $25,000 USD</a:t>
            </a:r>
          </a:p>
          <a:p>
            <a:pPr marL="457200" indent="-457200">
              <a:buAutoNum type="alphaUcPeriod"/>
            </a:pPr>
            <a:r>
              <a:rPr lang="en-US" sz="1800" dirty="0">
                <a:solidFill>
                  <a:srgbClr val="C00000"/>
                </a:solidFill>
              </a:rPr>
              <a:t>Giveaways purchase totaling to $2,000 USD</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33</a:t>
            </a:fld>
            <a:endParaRPr lang="en-US" dirty="0"/>
          </a:p>
        </p:txBody>
      </p:sp>
      <p:sp>
        <p:nvSpPr>
          <p:cNvPr id="5" name="Title 1">
            <a:extLst>
              <a:ext uri="{FF2B5EF4-FFF2-40B4-BE49-F238E27FC236}">
                <a16:creationId xmlns:a16="http://schemas.microsoft.com/office/drawing/2014/main" id="{4AC0767C-1C4D-4B3F-90BB-C0E4E3956EFD}"/>
              </a:ext>
            </a:extLst>
          </p:cNvPr>
          <p:cNvSpPr>
            <a:spLocks noGrp="1"/>
          </p:cNvSpPr>
          <p:nvPr>
            <p:ph type="ctrTitle"/>
          </p:nvPr>
        </p:nvSpPr>
        <p:spPr>
          <a:xfrm>
            <a:off x="665747" y="422871"/>
            <a:ext cx="7285882" cy="470780"/>
          </a:xfrm>
        </p:spPr>
        <p:txBody>
          <a:bodyPr>
            <a:normAutofit/>
          </a:bodyPr>
          <a:lstStyle/>
          <a:p>
            <a:r>
              <a:rPr lang="en-US" sz="2500" dirty="0"/>
              <a:t>Test Your Knowledge - Quiz</a:t>
            </a:r>
          </a:p>
        </p:txBody>
      </p:sp>
    </p:spTree>
    <p:extLst>
      <p:ext uri="{BB962C8B-B14F-4D97-AF65-F5344CB8AC3E}">
        <p14:creationId xmlns:p14="http://schemas.microsoft.com/office/powerpoint/2010/main" val="3306553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237936"/>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1067253"/>
            <a:ext cx="8229731" cy="2620967"/>
          </a:xfrm>
        </p:spPr>
        <p:txBody>
          <a:bodyPr>
            <a:normAutofit/>
          </a:bodyPr>
          <a:lstStyle/>
          <a:p>
            <a:r>
              <a:rPr lang="en-US" sz="1800" dirty="0"/>
              <a:t>Which contract needs to be submitted to IEEE for review and approval by an authorized IEEE signer?</a:t>
            </a:r>
          </a:p>
          <a:p>
            <a:endParaRPr lang="en-US" sz="1800" dirty="0"/>
          </a:p>
          <a:p>
            <a:pPr marL="457200" indent="-457200">
              <a:buAutoNum type="alphaUcPeriod"/>
            </a:pPr>
            <a:r>
              <a:rPr lang="en-US" sz="1800" dirty="0"/>
              <a:t>High-risk contract valued at $5,000 USD</a:t>
            </a:r>
          </a:p>
          <a:p>
            <a:pPr marL="457200" indent="-457200">
              <a:buAutoNum type="alphaUcPeriod"/>
            </a:pPr>
            <a:r>
              <a:rPr lang="en-US" sz="1800" dirty="0"/>
              <a:t>Audio visual agreement totaling to $4,000 USD</a:t>
            </a:r>
          </a:p>
          <a:p>
            <a:pPr marL="457200" indent="-457200">
              <a:buAutoNum type="alphaUcPeriod"/>
            </a:pPr>
            <a:r>
              <a:rPr lang="en-US" sz="1800" dirty="0"/>
              <a:t>Accounting service contract valued at $20,000 USD</a:t>
            </a:r>
          </a:p>
          <a:p>
            <a:pPr marL="457200" indent="-457200">
              <a:buAutoNum type="alphaUcPeriod"/>
            </a:pPr>
            <a:r>
              <a:rPr lang="en-US" sz="1800" dirty="0"/>
              <a:t>All of the above</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34</a:t>
            </a:fld>
            <a:endParaRPr lang="en-US" dirty="0"/>
          </a:p>
        </p:txBody>
      </p:sp>
    </p:spTree>
    <p:extLst>
      <p:ext uri="{BB962C8B-B14F-4D97-AF65-F5344CB8AC3E}">
        <p14:creationId xmlns:p14="http://schemas.microsoft.com/office/powerpoint/2010/main" val="3893975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237936"/>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1067253"/>
            <a:ext cx="8229731" cy="3725554"/>
          </a:xfrm>
        </p:spPr>
        <p:txBody>
          <a:bodyPr>
            <a:normAutofit/>
          </a:bodyPr>
          <a:lstStyle/>
          <a:p>
            <a:r>
              <a:rPr lang="en-US" sz="1800" dirty="0"/>
              <a:t>Which contract needs to be submitted to IEEE for review and approval by an authorized IEEE signer?</a:t>
            </a:r>
          </a:p>
          <a:p>
            <a:endParaRPr lang="en-US" sz="1800" dirty="0"/>
          </a:p>
          <a:p>
            <a:pPr marL="457200" indent="-457200">
              <a:buAutoNum type="alphaUcPeriod"/>
            </a:pPr>
            <a:r>
              <a:rPr lang="en-US" sz="1800" dirty="0">
                <a:solidFill>
                  <a:srgbClr val="C00000"/>
                </a:solidFill>
              </a:rPr>
              <a:t>High-risk contract valued at $5,000 USD</a:t>
            </a:r>
          </a:p>
          <a:p>
            <a:pPr marL="457200" indent="-457200">
              <a:buAutoNum type="alphaUcPeriod"/>
            </a:pPr>
            <a:r>
              <a:rPr lang="en-US" sz="1800" dirty="0"/>
              <a:t>Audio visual agreement totaling to $4,000 USD</a:t>
            </a:r>
          </a:p>
          <a:p>
            <a:pPr marL="457200" indent="-457200">
              <a:buAutoNum type="alphaUcPeriod"/>
            </a:pPr>
            <a:r>
              <a:rPr lang="en-US" sz="1800" dirty="0"/>
              <a:t>Accounting service contract valued at $20,000 USD</a:t>
            </a:r>
          </a:p>
          <a:p>
            <a:pPr marL="457200" indent="-457200">
              <a:buAutoNum type="alphaUcPeriod"/>
            </a:pPr>
            <a:r>
              <a:rPr lang="en-US" sz="1800" dirty="0"/>
              <a:t>All of the above</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35</a:t>
            </a:fld>
            <a:endParaRPr lang="en-US" dirty="0"/>
          </a:p>
        </p:txBody>
      </p:sp>
      <p:sp>
        <p:nvSpPr>
          <p:cNvPr id="5" name="TextBox 4">
            <a:extLst>
              <a:ext uri="{FF2B5EF4-FFF2-40B4-BE49-F238E27FC236}">
                <a16:creationId xmlns:a16="http://schemas.microsoft.com/office/drawing/2014/main" id="{88DCD211-42DB-44E6-A78D-9F70269DE556}"/>
              </a:ext>
            </a:extLst>
          </p:cNvPr>
          <p:cNvSpPr txBox="1"/>
          <p:nvPr/>
        </p:nvSpPr>
        <p:spPr>
          <a:xfrm>
            <a:off x="564948" y="3891581"/>
            <a:ext cx="7610450" cy="369332"/>
          </a:xfrm>
          <a:prstGeom prst="rect">
            <a:avLst/>
          </a:prstGeom>
          <a:noFill/>
        </p:spPr>
        <p:txBody>
          <a:bodyPr wrap="square">
            <a:spAutoFit/>
          </a:bodyPr>
          <a:lstStyle/>
          <a:p>
            <a:r>
              <a:rPr lang="en-IN" b="1" i="1" dirty="0"/>
              <a:t>Options B and C should utilize IEEE Contract Templates</a:t>
            </a:r>
          </a:p>
        </p:txBody>
      </p:sp>
    </p:spTree>
    <p:extLst>
      <p:ext uri="{BB962C8B-B14F-4D97-AF65-F5344CB8AC3E}">
        <p14:creationId xmlns:p14="http://schemas.microsoft.com/office/powerpoint/2010/main" val="3980239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8" y="452527"/>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9" y="1245788"/>
            <a:ext cx="7728238" cy="2422085"/>
          </a:xfrm>
        </p:spPr>
        <p:txBody>
          <a:bodyPr>
            <a:normAutofit lnSpcReduction="10000"/>
          </a:bodyPr>
          <a:lstStyle/>
          <a:p>
            <a:r>
              <a:rPr lang="en-US" sz="1900" dirty="0"/>
              <a:t>Which item(s) below should be obtained for recordkeeping and made available when requested by IEEE</a:t>
            </a:r>
          </a:p>
          <a:p>
            <a:endParaRPr lang="en-US" sz="1900" dirty="0"/>
          </a:p>
          <a:p>
            <a:pPr marL="457200" indent="-457200">
              <a:buAutoNum type="alphaUcPeriod"/>
            </a:pPr>
            <a:r>
              <a:rPr lang="en-US" sz="1900" dirty="0"/>
              <a:t>All monthly banking statements for IEEE Bank account(s)</a:t>
            </a:r>
          </a:p>
          <a:p>
            <a:pPr marL="457200" indent="-457200">
              <a:buAutoNum type="alphaUcPeriod"/>
            </a:pPr>
            <a:r>
              <a:rPr lang="en-US" sz="1900" dirty="0"/>
              <a:t>All monthly statements for local bank account(s)</a:t>
            </a:r>
          </a:p>
          <a:p>
            <a:pPr marL="457200" indent="-457200">
              <a:buAutoNum type="alphaUcPeriod"/>
            </a:pPr>
            <a:r>
              <a:rPr lang="en-US" sz="1900" dirty="0"/>
              <a:t>Itemized receipts over $25 USD</a:t>
            </a:r>
          </a:p>
          <a:p>
            <a:pPr marL="457200" indent="-457200">
              <a:buAutoNum type="alphaUcPeriod"/>
            </a:pPr>
            <a:r>
              <a:rPr lang="en-US" sz="1900" dirty="0"/>
              <a:t>B and C</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36</a:t>
            </a:fld>
            <a:endParaRPr lang="en-US" dirty="0"/>
          </a:p>
        </p:txBody>
      </p:sp>
    </p:spTree>
    <p:extLst>
      <p:ext uri="{BB962C8B-B14F-4D97-AF65-F5344CB8AC3E}">
        <p14:creationId xmlns:p14="http://schemas.microsoft.com/office/powerpoint/2010/main" val="2632115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8" y="452527"/>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9" y="1245788"/>
            <a:ext cx="7728238" cy="2422085"/>
          </a:xfrm>
        </p:spPr>
        <p:txBody>
          <a:bodyPr>
            <a:normAutofit fontScale="92500" lnSpcReduction="10000"/>
          </a:bodyPr>
          <a:lstStyle/>
          <a:p>
            <a:r>
              <a:rPr lang="en-US" dirty="0"/>
              <a:t>Which item(s) below should be obtained for recordkeeping and made available when requested by IEEE</a:t>
            </a:r>
          </a:p>
          <a:p>
            <a:endParaRPr lang="en-US" dirty="0"/>
          </a:p>
          <a:p>
            <a:pPr marL="457200" indent="-457200">
              <a:buAutoNum type="alphaUcPeriod"/>
            </a:pPr>
            <a:r>
              <a:rPr lang="en-US" dirty="0"/>
              <a:t>All monthly banking statements for IEEE Bank account(s)</a:t>
            </a:r>
          </a:p>
          <a:p>
            <a:pPr marL="457200" indent="-457200">
              <a:buAutoNum type="alphaUcPeriod"/>
            </a:pPr>
            <a:r>
              <a:rPr lang="en-US" dirty="0"/>
              <a:t>All monthly statements for local bank account(s)</a:t>
            </a:r>
          </a:p>
          <a:p>
            <a:pPr marL="457200" indent="-457200">
              <a:buAutoNum type="alphaUcPeriod"/>
            </a:pPr>
            <a:r>
              <a:rPr lang="en-US" dirty="0"/>
              <a:t>Itemized receipts over $25 USD</a:t>
            </a:r>
          </a:p>
          <a:p>
            <a:pPr marL="457200" indent="-457200">
              <a:buAutoNum type="alphaUcPeriod"/>
            </a:pPr>
            <a:r>
              <a:rPr lang="en-US" dirty="0">
                <a:solidFill>
                  <a:srgbClr val="C00000"/>
                </a:solidFill>
              </a:rPr>
              <a:t>B and C</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37</a:t>
            </a:fld>
            <a:endParaRPr lang="en-US" dirty="0"/>
          </a:p>
        </p:txBody>
      </p:sp>
    </p:spTree>
    <p:extLst>
      <p:ext uri="{BB962C8B-B14F-4D97-AF65-F5344CB8AC3E}">
        <p14:creationId xmlns:p14="http://schemas.microsoft.com/office/powerpoint/2010/main" val="3704865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494605"/>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6" y="1259488"/>
            <a:ext cx="7876891" cy="2207206"/>
          </a:xfrm>
        </p:spPr>
        <p:txBody>
          <a:bodyPr>
            <a:normAutofit/>
          </a:bodyPr>
          <a:lstStyle/>
          <a:p>
            <a:r>
              <a:rPr lang="en-US" sz="1800" dirty="0"/>
              <a:t>True or False?</a:t>
            </a:r>
          </a:p>
          <a:p>
            <a:endParaRPr lang="en-US" sz="1800" dirty="0"/>
          </a:p>
          <a:p>
            <a:pPr marL="457200" indent="-457200">
              <a:buAutoNum type="alphaUcPeriod"/>
            </a:pPr>
            <a:r>
              <a:rPr lang="en-US" sz="1800" dirty="0"/>
              <a:t>Bank accounts are required to have at least 2 bank signers</a:t>
            </a:r>
          </a:p>
          <a:p>
            <a:pPr marL="457200" indent="-457200">
              <a:buAutoNum type="alphaUcPeriod"/>
            </a:pPr>
            <a:r>
              <a:rPr lang="en-US" sz="1800" dirty="0"/>
              <a:t>Agreement/Contracts valued over $25,000 USD can be signed by Geo Unit Chair or Treasurer</a:t>
            </a:r>
          </a:p>
          <a:p>
            <a:pPr marL="457200" indent="-457200">
              <a:buAutoNum type="alphaUcPeriod"/>
            </a:pPr>
            <a:r>
              <a:rPr lang="en-US" sz="1800" dirty="0"/>
              <a:t>Conflict of Interest forms need to be completed by Chair and Treasurer only</a:t>
            </a:r>
          </a:p>
          <a:p>
            <a:endParaRPr lang="en-US" dirty="0"/>
          </a:p>
          <a:p>
            <a:pPr marL="457200" indent="-457200">
              <a:buAutoNum type="alphaUcPeriod"/>
            </a:pPr>
            <a:endParaRPr lang="en-US" dirty="0"/>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38</a:t>
            </a:fld>
            <a:endParaRPr lang="en-US" dirty="0"/>
          </a:p>
        </p:txBody>
      </p:sp>
    </p:spTree>
    <p:extLst>
      <p:ext uri="{BB962C8B-B14F-4D97-AF65-F5344CB8AC3E}">
        <p14:creationId xmlns:p14="http://schemas.microsoft.com/office/powerpoint/2010/main" val="1134371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494605"/>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6" y="1259488"/>
            <a:ext cx="7876891" cy="2207206"/>
          </a:xfrm>
        </p:spPr>
        <p:txBody>
          <a:bodyPr>
            <a:normAutofit fontScale="92500" lnSpcReduction="10000"/>
          </a:bodyPr>
          <a:lstStyle/>
          <a:p>
            <a:r>
              <a:rPr lang="en-US" sz="1900" dirty="0"/>
              <a:t>True or False?</a:t>
            </a:r>
          </a:p>
          <a:p>
            <a:endParaRPr lang="en-US" sz="1900" dirty="0"/>
          </a:p>
          <a:p>
            <a:pPr marL="457200" indent="-457200">
              <a:buAutoNum type="alphaUcPeriod"/>
            </a:pPr>
            <a:r>
              <a:rPr lang="en-US" sz="1900" dirty="0"/>
              <a:t>Bank accounts are required to have at least 2 bank </a:t>
            </a:r>
            <a:r>
              <a:rPr lang="en-US" sz="1900" i="0" dirty="0"/>
              <a:t>signers-</a:t>
            </a:r>
            <a:r>
              <a:rPr lang="en-US" sz="1900" i="0" dirty="0">
                <a:solidFill>
                  <a:srgbClr val="FF0000"/>
                </a:solidFill>
              </a:rPr>
              <a:t>True</a:t>
            </a:r>
          </a:p>
          <a:p>
            <a:pPr marL="457200" indent="-457200">
              <a:buAutoNum type="alphaUcPeriod"/>
            </a:pPr>
            <a:r>
              <a:rPr lang="en-US" sz="1900" dirty="0"/>
              <a:t>Agreement/Contracts valued over $25,000 USD can be signed by Geo Unit Chair or Treasurer-</a:t>
            </a:r>
            <a:r>
              <a:rPr lang="en-US" sz="1900" dirty="0">
                <a:solidFill>
                  <a:srgbClr val="FF0000"/>
                </a:solidFill>
              </a:rPr>
              <a:t>False</a:t>
            </a:r>
          </a:p>
          <a:p>
            <a:pPr marL="457200" indent="-457200">
              <a:buAutoNum type="alphaUcPeriod"/>
            </a:pPr>
            <a:r>
              <a:rPr lang="en-US" sz="1900" dirty="0"/>
              <a:t>Conflict of Interest forms need to be completed only by Chair and Treasurer -</a:t>
            </a:r>
            <a:r>
              <a:rPr lang="en-US" sz="1900" dirty="0">
                <a:solidFill>
                  <a:srgbClr val="FF0000"/>
                </a:solidFill>
              </a:rPr>
              <a:t>False</a:t>
            </a:r>
          </a:p>
          <a:p>
            <a:endParaRPr lang="en-US" dirty="0"/>
          </a:p>
          <a:p>
            <a:pPr marL="457200" indent="-457200">
              <a:buAutoNum type="alphaUcPeriod"/>
            </a:pPr>
            <a:endParaRPr lang="en-US" dirty="0"/>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39</a:t>
            </a:fld>
            <a:endParaRPr lang="en-US" dirty="0"/>
          </a:p>
        </p:txBody>
      </p:sp>
    </p:spTree>
    <p:extLst>
      <p:ext uri="{BB962C8B-B14F-4D97-AF65-F5344CB8AC3E}">
        <p14:creationId xmlns:p14="http://schemas.microsoft.com/office/powerpoint/2010/main" val="3066687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AFF43E-F64A-445C-B17C-C3D06CD52469}"/>
              </a:ext>
            </a:extLst>
          </p:cNvPr>
          <p:cNvPicPr>
            <a:picLocks noChangeAspect="1"/>
          </p:cNvPicPr>
          <p:nvPr/>
        </p:nvPicPr>
        <p:blipFill>
          <a:blip r:embed="rId3"/>
          <a:stretch>
            <a:fillRect/>
          </a:stretch>
        </p:blipFill>
        <p:spPr>
          <a:xfrm rot="1258091">
            <a:off x="6754644" y="1638986"/>
            <a:ext cx="2178309" cy="1397406"/>
          </a:xfrm>
          <a:prstGeom prst="rect">
            <a:avLst/>
          </a:prstGeom>
        </p:spPr>
      </p:pic>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Background and Objectives</a:t>
            </a:r>
          </a:p>
        </p:txBody>
      </p:sp>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628650" y="1417434"/>
            <a:ext cx="6663285" cy="3521975"/>
          </a:xfrm>
        </p:spPr>
        <p:txBody>
          <a:bodyPr>
            <a:normAutofit lnSpcReduction="10000"/>
          </a:bodyPr>
          <a:lstStyle/>
          <a:p>
            <a:r>
              <a:rPr lang="en-US" sz="1600" b="1" dirty="0"/>
              <a:t>IEEE is a Not-for-profit entity incorporated within the State of New York</a:t>
            </a:r>
          </a:p>
          <a:p>
            <a:pPr lvl="1"/>
            <a:r>
              <a:rPr lang="en-US" sz="1400" dirty="0"/>
              <a:t>501(c)(3), tax exempt organization</a:t>
            </a:r>
          </a:p>
          <a:p>
            <a:r>
              <a:rPr lang="en-US" sz="1600" b="1" dirty="0"/>
              <a:t>IEEE Policy</a:t>
            </a:r>
          </a:p>
          <a:p>
            <a:pPr lvl="1"/>
            <a:r>
              <a:rPr lang="en-US" sz="1400" dirty="0"/>
              <a:t>To protect assets and </a:t>
            </a:r>
          </a:p>
          <a:p>
            <a:pPr lvl="1"/>
            <a:r>
              <a:rPr lang="en-US" sz="1400" dirty="0"/>
              <a:t>Provide guidance to members, staff and the Board of Directors</a:t>
            </a:r>
          </a:p>
          <a:p>
            <a:r>
              <a:rPr lang="en-US" sz="1600" b="1" dirty="0"/>
              <a:t>Purpose of Geo Unit Audits</a:t>
            </a:r>
          </a:p>
          <a:p>
            <a:pPr lvl="1"/>
            <a:r>
              <a:rPr lang="en-US" sz="1400" dirty="0"/>
              <a:t>Add value by providing services &amp; feedback in a consultative manner to volunteers and management</a:t>
            </a:r>
          </a:p>
          <a:p>
            <a:pPr lvl="1"/>
            <a:r>
              <a:rPr lang="en-US" sz="1400" dirty="0"/>
              <a:t>Serve as a control to mitigate key reputational, legal, financial and operational risks </a:t>
            </a:r>
          </a:p>
          <a:p>
            <a:pPr lvl="1"/>
            <a:r>
              <a:rPr lang="en-US" sz="1400" dirty="0"/>
              <a:t>Ensure operations are in line with governing documents </a:t>
            </a:r>
          </a:p>
          <a:p>
            <a:pPr lvl="1"/>
            <a:r>
              <a:rPr lang="en-US" sz="1400" dirty="0"/>
              <a:t>Serve as a control to assure the Audit Committee that is responsible to the Board of Directors with respect to matters involving the accounting, auditing, financial reporting, risk management, regulatory and compliance, and internal control functions of IEEE</a:t>
            </a:r>
          </a:p>
          <a:p>
            <a:pPr lvl="1"/>
            <a:endParaRPr lang="en-US" sz="1400" dirty="0"/>
          </a:p>
          <a:p>
            <a:endParaRPr lang="en-US" sz="1900" dirty="0"/>
          </a:p>
        </p:txBody>
      </p:sp>
      <p:sp>
        <p:nvSpPr>
          <p:cNvPr id="8" name="Subtitle 3">
            <a:extLst>
              <a:ext uri="{FF2B5EF4-FFF2-40B4-BE49-F238E27FC236}">
                <a16:creationId xmlns:a16="http://schemas.microsoft.com/office/drawing/2014/main" id="{6F8E12CB-A3FC-44C3-AFA1-64A673737360}"/>
              </a:ext>
            </a:extLst>
          </p:cNvPr>
          <p:cNvSpPr>
            <a:spLocks noGrp="1"/>
          </p:cNvSpPr>
          <p:nvPr>
            <p:ph type="subTitle" idx="1"/>
          </p:nvPr>
        </p:nvSpPr>
        <p:spPr>
          <a:xfrm>
            <a:off x="639376" y="849018"/>
            <a:ext cx="7285881" cy="297712"/>
          </a:xfrm>
        </p:spPr>
        <p:txBody>
          <a:bodyPr/>
          <a:lstStyle/>
          <a:p>
            <a:r>
              <a:rPr lang="en-US" dirty="0"/>
              <a:t>Purpose</a:t>
            </a:r>
          </a:p>
        </p:txBody>
      </p:sp>
    </p:spTree>
    <p:extLst>
      <p:ext uri="{BB962C8B-B14F-4D97-AF65-F5344CB8AC3E}">
        <p14:creationId xmlns:p14="http://schemas.microsoft.com/office/powerpoint/2010/main" val="394345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494605"/>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6" y="1259488"/>
            <a:ext cx="7876891" cy="2207206"/>
          </a:xfrm>
        </p:spPr>
        <p:txBody>
          <a:bodyPr>
            <a:normAutofit/>
          </a:bodyPr>
          <a:lstStyle/>
          <a:p>
            <a:r>
              <a:rPr lang="en-US" sz="1800" dirty="0"/>
              <a:t>What is a best practice?</a:t>
            </a:r>
          </a:p>
          <a:p>
            <a:endParaRPr lang="en-US" sz="1800" dirty="0"/>
          </a:p>
          <a:p>
            <a:r>
              <a:rPr lang="en-US" sz="1800" dirty="0"/>
              <a:t>A. Reconcile your bank statements at the end of the year</a:t>
            </a:r>
          </a:p>
          <a:p>
            <a:r>
              <a:rPr lang="en-US" sz="1800" dirty="0"/>
              <a:t>B. Reconcile your bank statements at the end of the month</a:t>
            </a:r>
          </a:p>
          <a:p>
            <a:pPr marL="457200" indent="-457200">
              <a:buAutoNum type="alphaUcPeriod"/>
            </a:pPr>
            <a:endParaRPr lang="en-US" sz="1800" dirty="0"/>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40</a:t>
            </a:fld>
            <a:endParaRPr lang="en-US" dirty="0"/>
          </a:p>
        </p:txBody>
      </p:sp>
    </p:spTree>
    <p:extLst>
      <p:ext uri="{BB962C8B-B14F-4D97-AF65-F5344CB8AC3E}">
        <p14:creationId xmlns:p14="http://schemas.microsoft.com/office/powerpoint/2010/main" val="1075137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494605"/>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6" y="1259488"/>
            <a:ext cx="7876891" cy="2207206"/>
          </a:xfrm>
        </p:spPr>
        <p:txBody>
          <a:bodyPr>
            <a:normAutofit/>
          </a:bodyPr>
          <a:lstStyle/>
          <a:p>
            <a:r>
              <a:rPr lang="en-US" sz="1800" dirty="0"/>
              <a:t>What is a best practice?</a:t>
            </a:r>
          </a:p>
          <a:p>
            <a:endParaRPr lang="en-US" sz="1800" dirty="0"/>
          </a:p>
          <a:p>
            <a:r>
              <a:rPr lang="en-US" sz="1800" dirty="0"/>
              <a:t>A. Reconcile your bank statements at the end of the year</a:t>
            </a:r>
          </a:p>
          <a:p>
            <a:r>
              <a:rPr lang="en-US" sz="1800" dirty="0">
                <a:solidFill>
                  <a:srgbClr val="FF0000"/>
                </a:solidFill>
              </a:rPr>
              <a:t>B. Reconcile your bank statements at the end of the month</a:t>
            </a:r>
          </a:p>
          <a:p>
            <a:pPr marL="457200" indent="-457200">
              <a:buAutoNum type="alphaUcPeriod"/>
            </a:pPr>
            <a:endParaRPr lang="en-US" sz="1800" dirty="0"/>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41</a:t>
            </a:fld>
            <a:endParaRPr lang="en-US" dirty="0"/>
          </a:p>
        </p:txBody>
      </p:sp>
    </p:spTree>
    <p:extLst>
      <p:ext uri="{BB962C8B-B14F-4D97-AF65-F5344CB8AC3E}">
        <p14:creationId xmlns:p14="http://schemas.microsoft.com/office/powerpoint/2010/main" val="1195325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628650" y="168047"/>
            <a:ext cx="7886700" cy="602502"/>
          </a:xfrm>
        </p:spPr>
        <p:txBody>
          <a:bodyPr/>
          <a:lstStyle/>
          <a:p>
            <a:r>
              <a:rPr lang="en-US" dirty="0"/>
              <a:t>Best Practices &amp; Recommendations </a:t>
            </a:r>
          </a:p>
        </p:txBody>
      </p:sp>
      <p:sp>
        <p:nvSpPr>
          <p:cNvPr id="9" name="Text Placeholder 2"/>
          <p:cNvSpPr>
            <a:spLocks noGrp="1"/>
          </p:cNvSpPr>
          <p:nvPr>
            <p:ph type="body" sz="quarter" idx="13"/>
          </p:nvPr>
        </p:nvSpPr>
        <p:spPr>
          <a:xfrm>
            <a:off x="628651" y="1219200"/>
            <a:ext cx="7886700" cy="3365500"/>
          </a:xfrm>
        </p:spPr>
        <p:txBody>
          <a:bodyPr>
            <a:noAutofit/>
          </a:bodyPr>
          <a:lstStyle/>
          <a:p>
            <a:pPr>
              <a:lnSpc>
                <a:spcPct val="100000"/>
              </a:lnSpc>
            </a:pPr>
            <a:r>
              <a:rPr lang="en-US" sz="1600" dirty="0"/>
              <a:t>Leverage IEEE services and software solutions designed to increase efficiencies and enhance controls </a:t>
            </a:r>
          </a:p>
          <a:p>
            <a:pPr lvl="1">
              <a:lnSpc>
                <a:spcPct val="150000"/>
              </a:lnSpc>
            </a:pPr>
            <a:r>
              <a:rPr lang="en-US" sz="1600" dirty="0"/>
              <a:t>IEEE banking (where available)  </a:t>
            </a:r>
          </a:p>
          <a:p>
            <a:pPr lvl="1">
              <a:lnSpc>
                <a:spcPct val="100000"/>
              </a:lnSpc>
            </a:pPr>
            <a:r>
              <a:rPr lang="en-US" sz="1600" dirty="0"/>
              <a:t>Expense reporting software solutions (NextGen Expense Reimbursement aka Concur)</a:t>
            </a:r>
          </a:p>
          <a:p>
            <a:pPr lvl="1">
              <a:lnSpc>
                <a:spcPct val="100000"/>
              </a:lnSpc>
            </a:pPr>
            <a:r>
              <a:rPr lang="en-US" sz="1600" dirty="0"/>
              <a:t>MGA Compliance portal </a:t>
            </a:r>
          </a:p>
          <a:p>
            <a:pPr lvl="1">
              <a:lnSpc>
                <a:spcPct val="100000"/>
              </a:lnSpc>
            </a:pPr>
            <a:r>
              <a:rPr lang="en-US" sz="1600" dirty="0"/>
              <a:t>IEEE NextGen Dashboard (tax reporting)</a:t>
            </a:r>
          </a:p>
          <a:p>
            <a:pPr lvl="1">
              <a:lnSpc>
                <a:spcPct val="100000"/>
              </a:lnSpc>
            </a:pPr>
            <a:r>
              <a:rPr lang="en-US" sz="1600" dirty="0"/>
              <a:t>Financial Reporting tools supported by MGA Finance team</a:t>
            </a:r>
          </a:p>
          <a:p>
            <a:pPr lvl="1">
              <a:lnSpc>
                <a:spcPct val="100000"/>
              </a:lnSpc>
            </a:pPr>
            <a:r>
              <a:rPr lang="en-US" sz="1600" dirty="0"/>
              <a:t>IEEE MGA Contract Staff</a:t>
            </a:r>
          </a:p>
          <a:p>
            <a:pPr lvl="1">
              <a:lnSpc>
                <a:spcPct val="100000"/>
              </a:lnSpc>
            </a:pPr>
            <a:r>
              <a:rPr lang="en-US" sz="1600" dirty="0"/>
              <a:t>IEEE Contract templates approved by Legal and Compliance </a:t>
            </a:r>
          </a:p>
        </p:txBody>
      </p:sp>
    </p:spTree>
    <p:extLst>
      <p:ext uri="{BB962C8B-B14F-4D97-AF65-F5344CB8AC3E}">
        <p14:creationId xmlns:p14="http://schemas.microsoft.com/office/powerpoint/2010/main" val="2422919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628650" y="168047"/>
            <a:ext cx="7886700" cy="602502"/>
          </a:xfrm>
        </p:spPr>
        <p:txBody>
          <a:bodyPr/>
          <a:lstStyle/>
          <a:p>
            <a:r>
              <a:rPr lang="en-US" dirty="0"/>
              <a:t>Best Practices &amp; Recommendations</a:t>
            </a:r>
          </a:p>
        </p:txBody>
      </p:sp>
      <p:sp>
        <p:nvSpPr>
          <p:cNvPr id="9" name="Text Placeholder 2"/>
          <p:cNvSpPr>
            <a:spLocks noGrp="1"/>
          </p:cNvSpPr>
          <p:nvPr>
            <p:ph type="body" sz="quarter" idx="13"/>
          </p:nvPr>
        </p:nvSpPr>
        <p:spPr>
          <a:xfrm>
            <a:off x="628650" y="1294172"/>
            <a:ext cx="8129838" cy="3190136"/>
          </a:xfrm>
        </p:spPr>
        <p:txBody>
          <a:bodyPr>
            <a:noAutofit/>
          </a:bodyPr>
          <a:lstStyle/>
          <a:p>
            <a:pPr marL="171450" lvl="1">
              <a:lnSpc>
                <a:spcPct val="100000"/>
              </a:lnSpc>
              <a:spcBef>
                <a:spcPts val="750"/>
              </a:spcBef>
              <a:buFont typeface="LucidaGrande" charset="0"/>
              <a:buChar char="▸"/>
            </a:pPr>
            <a:r>
              <a:rPr lang="en-US" sz="1600" dirty="0"/>
              <a:t>Classify transactions according to the MGA guidelines for tasks in the Work Breakdown Structure (WBS) for consistency in accounting</a:t>
            </a:r>
          </a:p>
          <a:p>
            <a:pPr>
              <a:lnSpc>
                <a:spcPct val="100000"/>
              </a:lnSpc>
            </a:pPr>
            <a:r>
              <a:rPr lang="en-US" sz="1600" dirty="0"/>
              <a:t>Record transactions as they take place and complete bank reconciliation on a regular basis to detect errors and unrecorded transactions</a:t>
            </a:r>
          </a:p>
          <a:p>
            <a:pPr>
              <a:lnSpc>
                <a:spcPct val="100000"/>
              </a:lnSpc>
            </a:pPr>
            <a:r>
              <a:rPr lang="en-US" sz="1600" dirty="0"/>
              <a:t>Consult with MGA Finance team for opening and closing of bank accounts. Any external bank accounts opened in the name of the geo unit should be disclosed to IEEE.</a:t>
            </a:r>
          </a:p>
          <a:p>
            <a:pPr>
              <a:lnSpc>
                <a:spcPct val="100000"/>
              </a:lnSpc>
            </a:pPr>
            <a:r>
              <a:rPr lang="en-US" sz="1600" dirty="0"/>
              <a:t>Provide verification of the bank account authorized signers (Signature Card verification) on an annual basis, or when a change in signers is made (only for non-IEEE bank accounts)</a:t>
            </a:r>
          </a:p>
          <a:p>
            <a:pPr>
              <a:lnSpc>
                <a:spcPct val="100000"/>
              </a:lnSpc>
            </a:pPr>
            <a:r>
              <a:rPr lang="en-US" sz="1600" dirty="0"/>
              <a:t>A separate bank account should be opened for the specific conference’s transaction activities to ensure no commingling of funds with the geo unit </a:t>
            </a:r>
          </a:p>
          <a:p>
            <a:pPr>
              <a:lnSpc>
                <a:spcPct val="100000"/>
              </a:lnSpc>
            </a:pPr>
            <a:r>
              <a:rPr lang="en-US" sz="1600" dirty="0"/>
              <a:t>Avoid petty cash and payment from personal accounts</a:t>
            </a:r>
          </a:p>
          <a:p>
            <a:pPr>
              <a:lnSpc>
                <a:spcPct val="100000"/>
              </a:lnSpc>
            </a:pPr>
            <a:endParaRPr lang="en-US" sz="1600" dirty="0"/>
          </a:p>
        </p:txBody>
      </p:sp>
    </p:spTree>
    <p:extLst>
      <p:ext uri="{BB962C8B-B14F-4D97-AF65-F5344CB8AC3E}">
        <p14:creationId xmlns:p14="http://schemas.microsoft.com/office/powerpoint/2010/main" val="4209770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628650" y="127700"/>
            <a:ext cx="8340538" cy="602502"/>
          </a:xfrm>
        </p:spPr>
        <p:txBody>
          <a:bodyPr/>
          <a:lstStyle/>
          <a:p>
            <a:r>
              <a:rPr lang="en-US" dirty="0"/>
              <a:t>Best Practices &amp; Recommendations</a:t>
            </a:r>
          </a:p>
        </p:txBody>
      </p:sp>
      <p:sp>
        <p:nvSpPr>
          <p:cNvPr id="9" name="Text Placeholder 2"/>
          <p:cNvSpPr>
            <a:spLocks noGrp="1"/>
          </p:cNvSpPr>
          <p:nvPr>
            <p:ph type="body" sz="quarter" idx="13"/>
          </p:nvPr>
        </p:nvSpPr>
        <p:spPr>
          <a:xfrm>
            <a:off x="638051" y="1216764"/>
            <a:ext cx="8201149" cy="3075836"/>
          </a:xfrm>
        </p:spPr>
        <p:txBody>
          <a:bodyPr>
            <a:noAutofit/>
          </a:bodyPr>
          <a:lstStyle/>
          <a:p>
            <a:pPr>
              <a:lnSpc>
                <a:spcPct val="100000"/>
              </a:lnSpc>
            </a:pPr>
            <a:r>
              <a:rPr lang="en-US" sz="1600" dirty="0"/>
              <a:t>Adhere to MGA financial reporting requirements and record retention guidelines for revenues and expenses</a:t>
            </a:r>
          </a:p>
          <a:p>
            <a:pPr>
              <a:lnSpc>
                <a:spcPct val="100000"/>
              </a:lnSpc>
            </a:pPr>
            <a:r>
              <a:rPr lang="en-US" sz="1600" dirty="0"/>
              <a:t>Perform an independent review with another member(s) of the Committee during the year  (for Geo Units not selected for audit)</a:t>
            </a:r>
          </a:p>
          <a:p>
            <a:pPr>
              <a:lnSpc>
                <a:spcPct val="150000"/>
              </a:lnSpc>
            </a:pPr>
            <a:r>
              <a:rPr lang="en-US" sz="1600" dirty="0"/>
              <a:t>Take advantage of the training provided by the MGA Finance team</a:t>
            </a:r>
          </a:p>
          <a:p>
            <a:pPr>
              <a:lnSpc>
                <a:spcPct val="100000"/>
              </a:lnSpc>
            </a:pPr>
            <a:r>
              <a:rPr lang="en-US" sz="1600" dirty="0"/>
              <a:t>Consult MCE early in the conference-planning process; Geo Unit-sponsored versus Society conferences have specific accounting guidance and treatment to follow</a:t>
            </a:r>
          </a:p>
          <a:p>
            <a:pPr>
              <a:lnSpc>
                <a:spcPct val="100000"/>
              </a:lnSpc>
            </a:pPr>
            <a:r>
              <a:rPr lang="en-US" sz="1600" dirty="0"/>
              <a:t>Ensure adequate documentation is maintained and available to support the reported revenues and expenses (usually 7 or 10 years, depending on the material) 	</a:t>
            </a:r>
            <a:r>
              <a:rPr lang="en-US" sz="1600" dirty="0">
                <a:solidFill>
                  <a:srgbClr val="0073AE"/>
                </a:solidFill>
              </a:rPr>
              <a:t>     https://legal.ieee.org/compliance/record-management</a:t>
            </a:r>
            <a:endParaRPr lang="en-US" sz="1600" dirty="0"/>
          </a:p>
          <a:p>
            <a:pPr>
              <a:lnSpc>
                <a:spcPct val="100000"/>
              </a:lnSpc>
            </a:pPr>
            <a:endParaRPr lang="en-US" sz="1600" dirty="0"/>
          </a:p>
        </p:txBody>
      </p:sp>
    </p:spTree>
    <p:extLst>
      <p:ext uri="{BB962C8B-B14F-4D97-AF65-F5344CB8AC3E}">
        <p14:creationId xmlns:p14="http://schemas.microsoft.com/office/powerpoint/2010/main" val="2018872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23F0-176C-BF9A-462C-E978F8096CE5}"/>
              </a:ext>
            </a:extLst>
          </p:cNvPr>
          <p:cNvSpPr>
            <a:spLocks noGrp="1"/>
          </p:cNvSpPr>
          <p:nvPr>
            <p:ph type="title"/>
          </p:nvPr>
        </p:nvSpPr>
        <p:spPr/>
        <p:txBody>
          <a:bodyPr/>
          <a:lstStyle/>
          <a:p>
            <a:r>
              <a:rPr lang="en-US" dirty="0"/>
              <a:t>Best Practices &amp; Recommendations</a:t>
            </a:r>
          </a:p>
        </p:txBody>
      </p:sp>
      <p:sp>
        <p:nvSpPr>
          <p:cNvPr id="3" name="Text Placeholder 2">
            <a:extLst>
              <a:ext uri="{FF2B5EF4-FFF2-40B4-BE49-F238E27FC236}">
                <a16:creationId xmlns:a16="http://schemas.microsoft.com/office/drawing/2014/main" id="{DE02D966-73B5-4FEC-547D-CF90E1091CA8}"/>
              </a:ext>
            </a:extLst>
          </p:cNvPr>
          <p:cNvSpPr>
            <a:spLocks noGrp="1"/>
          </p:cNvSpPr>
          <p:nvPr>
            <p:ph type="body" sz="quarter" idx="13"/>
          </p:nvPr>
        </p:nvSpPr>
        <p:spPr/>
        <p:txBody>
          <a:bodyPr>
            <a:normAutofit/>
          </a:bodyPr>
          <a:lstStyle/>
          <a:p>
            <a:r>
              <a:rPr lang="en-US" dirty="0"/>
              <a:t>Approval from the IEEE Board of Directors is required in advance before any lease or purchase of real property (IEEE Policy 11.3.A.4). </a:t>
            </a:r>
          </a:p>
          <a:p>
            <a:pPr lvl="1"/>
            <a:r>
              <a:rPr lang="en-US" dirty="0"/>
              <a:t>Any leased or purchased real property used during the year should be disclosed in the IEEE MGA Compliance Portal. </a:t>
            </a:r>
          </a:p>
          <a:p>
            <a:pPr lvl="1"/>
            <a:endParaRPr lang="en-US" dirty="0"/>
          </a:p>
          <a:p>
            <a:r>
              <a:rPr lang="en-US" dirty="0"/>
              <a:t>Transfer of funds between the Section’s accounts should be recorded under 3.95 Bank Account Transfer (incoming) and 6.95 Bank Account Transfer (outgoing). </a:t>
            </a:r>
          </a:p>
          <a:p>
            <a:pPr lvl="1"/>
            <a:r>
              <a:rPr lang="en-US" dirty="0"/>
              <a:t>Please contact IEEE MGA Finance team for assistance in account classification and financial reporting. </a:t>
            </a:r>
          </a:p>
        </p:txBody>
      </p:sp>
    </p:spTree>
    <p:extLst>
      <p:ext uri="{BB962C8B-B14F-4D97-AF65-F5344CB8AC3E}">
        <p14:creationId xmlns:p14="http://schemas.microsoft.com/office/powerpoint/2010/main" val="3982213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437892" y="120387"/>
            <a:ext cx="8268215" cy="602502"/>
          </a:xfrm>
        </p:spPr>
        <p:txBody>
          <a:bodyPr/>
          <a:lstStyle/>
          <a:p>
            <a:r>
              <a:rPr lang="en-US" dirty="0"/>
              <a:t>Best Practices &amp; Recommendations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Visit the IEEE Internal Audit Services website</a:t>
            </a:r>
            <a:endParaRPr lang="en-US" dirty="0"/>
          </a:p>
        </p:txBody>
      </p:sp>
      <p:sp>
        <p:nvSpPr>
          <p:cNvPr id="9" name="Text Placeholder 2"/>
          <p:cNvSpPr>
            <a:spLocks noGrp="1"/>
          </p:cNvSpPr>
          <p:nvPr>
            <p:ph type="body" sz="quarter" idx="13"/>
          </p:nvPr>
        </p:nvSpPr>
        <p:spPr>
          <a:xfrm>
            <a:off x="570985" y="1398988"/>
            <a:ext cx="7543517" cy="2680091"/>
          </a:xfrm>
        </p:spPr>
        <p:txBody>
          <a:bodyPr>
            <a:noAutofit/>
          </a:bodyPr>
          <a:lstStyle/>
          <a:p>
            <a:r>
              <a:rPr lang="en-US" sz="1600" dirty="0"/>
              <a:t>For more information and forms to assist in gathering the required documentation for an effective, reliable audit </a:t>
            </a:r>
          </a:p>
          <a:p>
            <a:endParaRPr lang="en-US" sz="1600" dirty="0"/>
          </a:p>
          <a:p>
            <a:r>
              <a:rPr lang="en-US" sz="1600" dirty="0"/>
              <a:t>A glossary of common financial terminology </a:t>
            </a:r>
          </a:p>
          <a:p>
            <a:endParaRPr lang="en-US" sz="1600" dirty="0"/>
          </a:p>
          <a:p>
            <a:r>
              <a:rPr lang="en-US" sz="1600" dirty="0"/>
              <a:t>A list of helpful financial reporting guidelines </a:t>
            </a:r>
          </a:p>
          <a:p>
            <a:endParaRPr lang="en-US" sz="1600" dirty="0"/>
          </a:p>
          <a:p>
            <a:r>
              <a:rPr lang="en-US" sz="1600" dirty="0"/>
              <a:t>IEEE Internal Audit Department Contacts</a:t>
            </a:r>
          </a:p>
          <a:p>
            <a:pPr lvl="1"/>
            <a:r>
              <a:rPr lang="en-US" sz="1600" dirty="0">
                <a:hlinkClick r:id="rId3"/>
              </a:rPr>
              <a:t>https://www.ieee.org/about/volunteers/internal-audit.html</a:t>
            </a:r>
            <a:endParaRPr lang="en-US" sz="1600" dirty="0"/>
          </a:p>
        </p:txBody>
      </p:sp>
    </p:spTree>
    <p:extLst>
      <p:ext uri="{BB962C8B-B14F-4D97-AF65-F5344CB8AC3E}">
        <p14:creationId xmlns:p14="http://schemas.microsoft.com/office/powerpoint/2010/main" val="1287441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3"/>
          </p:nvPr>
        </p:nvSpPr>
        <p:spPr>
          <a:xfrm>
            <a:off x="639377" y="1491522"/>
            <a:ext cx="8187124" cy="2889978"/>
          </a:xfrm>
        </p:spPr>
        <p:txBody>
          <a:bodyPr>
            <a:noAutofit/>
          </a:bodyPr>
          <a:lstStyle/>
          <a:p>
            <a:pPr marL="0" indent="0">
              <a:buNone/>
            </a:pPr>
            <a:endParaRPr lang="en-US" sz="1600" dirty="0"/>
          </a:p>
          <a:p>
            <a:pPr lvl="1"/>
            <a:r>
              <a:rPr lang="en-US" sz="1600" dirty="0"/>
              <a:t>For any additional Internal Audit Services in your Region or Section</a:t>
            </a:r>
          </a:p>
          <a:p>
            <a:pPr lvl="1"/>
            <a:endParaRPr lang="en-US" sz="1600" dirty="0"/>
          </a:p>
          <a:p>
            <a:pPr lvl="1"/>
            <a:r>
              <a:rPr lang="en-US" sz="1600" dirty="0"/>
              <a:t>Suggestions, concerns, or questions for the department</a:t>
            </a:r>
          </a:p>
          <a:p>
            <a:pPr lvl="1"/>
            <a:endParaRPr lang="en-US" sz="1600" dirty="0"/>
          </a:p>
          <a:p>
            <a:pPr lvl="1"/>
            <a:r>
              <a:rPr lang="en-US" sz="1600" dirty="0"/>
              <a:t>Send an email to </a:t>
            </a:r>
            <a:r>
              <a:rPr lang="en-US" sz="1600" dirty="0">
                <a:hlinkClick r:id="rId3"/>
              </a:rPr>
              <a:t>ops-audit@ieee.org</a:t>
            </a:r>
            <a:endParaRPr lang="en-US" sz="1600" dirty="0"/>
          </a:p>
          <a:p>
            <a:pPr marL="457200" lvl="1" indent="0">
              <a:buNone/>
            </a:pPr>
            <a:endParaRPr lang="en-US" sz="1400" dirty="0"/>
          </a:p>
        </p:txBody>
      </p:sp>
      <p:sp>
        <p:nvSpPr>
          <p:cNvPr id="7" name="Subtitle 3">
            <a:extLst>
              <a:ext uri="{FF2B5EF4-FFF2-40B4-BE49-F238E27FC236}">
                <a16:creationId xmlns:a16="http://schemas.microsoft.com/office/drawing/2014/main" id="{A88C3F5B-EBA9-45AE-BFD5-5AD83D6CDF91}"/>
              </a:ext>
            </a:extLst>
          </p:cNvPr>
          <p:cNvSpPr>
            <a:spLocks noGrp="1"/>
          </p:cNvSpPr>
          <p:nvPr>
            <p:ph type="title"/>
          </p:nvPr>
        </p:nvSpPr>
        <p:spPr>
          <a:xfrm>
            <a:off x="628650" y="504825"/>
            <a:ext cx="7886700" cy="601663"/>
          </a:xfrm>
        </p:spPr>
        <p:txBody>
          <a:bodyPr/>
          <a:lstStyle/>
          <a:p>
            <a:r>
              <a:rPr lang="en-US" dirty="0"/>
              <a:t>Please contact Internal Audit</a:t>
            </a:r>
          </a:p>
        </p:txBody>
      </p:sp>
    </p:spTree>
    <p:extLst>
      <p:ext uri="{BB962C8B-B14F-4D97-AF65-F5344CB8AC3E}">
        <p14:creationId xmlns:p14="http://schemas.microsoft.com/office/powerpoint/2010/main" val="4272335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3"/>
          </p:nvPr>
        </p:nvSpPr>
        <p:spPr>
          <a:xfrm>
            <a:off x="179916" y="983674"/>
            <a:ext cx="8123518" cy="4351070"/>
          </a:xfrm>
        </p:spPr>
        <p:txBody>
          <a:bodyPr>
            <a:noAutofit/>
          </a:bodyPr>
          <a:lstStyle/>
          <a:p>
            <a:pPr marL="0" indent="0">
              <a:buNone/>
            </a:pPr>
            <a:endParaRPr lang="en-US" sz="1400" dirty="0"/>
          </a:p>
          <a:p>
            <a:pPr marL="457200" lvl="1" indent="0">
              <a:buNone/>
            </a:pPr>
            <a:endParaRPr lang="en-US" dirty="0"/>
          </a:p>
          <a:p>
            <a:pPr marL="457200" lvl="1" indent="0" algn="ctr">
              <a:buNone/>
            </a:pPr>
            <a:endParaRPr lang="en-US" dirty="0"/>
          </a:p>
        </p:txBody>
      </p:sp>
      <p:sp>
        <p:nvSpPr>
          <p:cNvPr id="3" name="Title 2"/>
          <p:cNvSpPr>
            <a:spLocks noGrp="1"/>
          </p:cNvSpPr>
          <p:nvPr>
            <p:ph type="title"/>
          </p:nvPr>
        </p:nvSpPr>
        <p:spPr>
          <a:xfrm>
            <a:off x="179916" y="594388"/>
            <a:ext cx="7886700" cy="602502"/>
          </a:xfrm>
        </p:spPr>
        <p:txBody>
          <a:bodyPr/>
          <a:lstStyle/>
          <a:p>
            <a:r>
              <a:rPr lang="en-IN" dirty="0"/>
              <a:t>Additional Contact Information</a:t>
            </a:r>
            <a:br>
              <a:rPr lang="en-US" dirty="0"/>
            </a:br>
            <a:endParaRPr lang="en-US" dirty="0"/>
          </a:p>
        </p:txBody>
      </p:sp>
      <p:pic>
        <p:nvPicPr>
          <p:cNvPr id="4" name="Picture 3">
            <a:extLst>
              <a:ext uri="{FF2B5EF4-FFF2-40B4-BE49-F238E27FC236}">
                <a16:creationId xmlns:a16="http://schemas.microsoft.com/office/drawing/2014/main" id="{181D0273-DCA7-4461-AADF-1F25921EAB57}"/>
              </a:ext>
            </a:extLst>
          </p:cNvPr>
          <p:cNvPicPr>
            <a:picLocks noChangeAspect="1"/>
          </p:cNvPicPr>
          <p:nvPr/>
        </p:nvPicPr>
        <p:blipFill>
          <a:blip r:embed="rId3"/>
          <a:stretch>
            <a:fillRect/>
          </a:stretch>
        </p:blipFill>
        <p:spPr>
          <a:xfrm>
            <a:off x="1181305" y="1352704"/>
            <a:ext cx="6349795" cy="2966436"/>
          </a:xfrm>
          <a:prstGeom prst="rect">
            <a:avLst/>
          </a:prstGeom>
        </p:spPr>
      </p:pic>
    </p:spTree>
    <p:extLst>
      <p:ext uri="{BB962C8B-B14F-4D97-AF65-F5344CB8AC3E}">
        <p14:creationId xmlns:p14="http://schemas.microsoft.com/office/powerpoint/2010/main" val="2978997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A92ED0-CA84-9341-BAE4-52ABBD2EF62E}"/>
              </a:ext>
            </a:extLst>
          </p:cNvPr>
          <p:cNvSpPr>
            <a:spLocks noGrp="1"/>
          </p:cNvSpPr>
          <p:nvPr>
            <p:ph type="subTitle" idx="1"/>
          </p:nvPr>
        </p:nvSpPr>
        <p:spPr>
          <a:xfrm>
            <a:off x="564948" y="1903994"/>
            <a:ext cx="7285881" cy="956810"/>
          </a:xfrm>
        </p:spPr>
        <p:txBody>
          <a:bodyPr/>
          <a:lstStyle/>
          <a:p>
            <a:pPr algn="ctr"/>
            <a:r>
              <a:rPr lang="en-IN" sz="2400" dirty="0"/>
              <a:t>Questions?</a:t>
            </a:r>
          </a:p>
          <a:p>
            <a:pPr algn="ctr"/>
            <a:endParaRPr lang="en-US" dirty="0"/>
          </a:p>
        </p:txBody>
      </p:sp>
      <p:sp>
        <p:nvSpPr>
          <p:cNvPr id="4" name="Slide Number Placeholder 3">
            <a:extLst>
              <a:ext uri="{FF2B5EF4-FFF2-40B4-BE49-F238E27FC236}">
                <a16:creationId xmlns:a16="http://schemas.microsoft.com/office/drawing/2014/main" id="{FB61C436-B43D-1A4B-97F7-8A4CDE5F2B67}"/>
              </a:ext>
            </a:extLst>
          </p:cNvPr>
          <p:cNvSpPr>
            <a:spLocks noGrp="1"/>
          </p:cNvSpPr>
          <p:nvPr>
            <p:ph type="sldNum" sz="quarter" idx="4"/>
          </p:nvPr>
        </p:nvSpPr>
        <p:spPr/>
        <p:txBody>
          <a:bodyPr/>
          <a:lstStyle/>
          <a:p>
            <a:fld id="{3DD97BEB-BAEF-0344-9D5C-EC73E478698A}" type="slidenum">
              <a:rPr lang="en-US" smtClean="0"/>
              <a:pPr/>
              <a:t>49</a:t>
            </a:fld>
            <a:endParaRPr lang="en-US" dirty="0"/>
          </a:p>
        </p:txBody>
      </p:sp>
    </p:spTree>
    <p:extLst>
      <p:ext uri="{BB962C8B-B14F-4D97-AF65-F5344CB8AC3E}">
        <p14:creationId xmlns:p14="http://schemas.microsoft.com/office/powerpoint/2010/main" val="146733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771682" y="1180424"/>
            <a:ext cx="7561285" cy="1904681"/>
          </a:xfrm>
        </p:spPr>
        <p:txBody>
          <a:bodyPr>
            <a:normAutofit fontScale="85000" lnSpcReduction="20000"/>
          </a:bodyPr>
          <a:lstStyle/>
          <a:p>
            <a:r>
              <a:rPr lang="en-US" dirty="0"/>
              <a:t>Which geographic units are subjected to an audit as per IEEE policy?</a:t>
            </a:r>
          </a:p>
          <a:p>
            <a:pPr marL="457200" indent="-457200">
              <a:buAutoNum type="alphaUcPeriod"/>
            </a:pPr>
            <a:endParaRPr lang="en-US" dirty="0"/>
          </a:p>
          <a:p>
            <a:pPr marL="457200" indent="-457200">
              <a:buAutoNum type="alphaUcPeriod"/>
            </a:pPr>
            <a:r>
              <a:rPr lang="en-US" dirty="0"/>
              <a:t>All IEEE Regions</a:t>
            </a:r>
          </a:p>
          <a:p>
            <a:pPr marL="457200" indent="-457200">
              <a:buAutoNum type="alphaUcPeriod"/>
            </a:pPr>
            <a:r>
              <a:rPr lang="en-US" dirty="0"/>
              <a:t>Geo Units with revenues or expenses over $250K USD</a:t>
            </a:r>
          </a:p>
          <a:p>
            <a:pPr marL="457200" indent="-457200">
              <a:buAutoNum type="alphaUcPeriod"/>
            </a:pPr>
            <a:r>
              <a:rPr lang="en-US" dirty="0"/>
              <a:t>Randomly selected Geo Units </a:t>
            </a:r>
          </a:p>
          <a:p>
            <a:pPr marL="457200" indent="-457200">
              <a:buAutoNum type="alphaUcPeriod"/>
            </a:pPr>
            <a:r>
              <a:rPr lang="en-US" dirty="0"/>
              <a:t>All of the above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5</a:t>
            </a:fld>
            <a:endParaRPr lang="en-US" dirty="0"/>
          </a:p>
        </p:txBody>
      </p:sp>
    </p:spTree>
    <p:extLst>
      <p:ext uri="{BB962C8B-B14F-4D97-AF65-F5344CB8AC3E}">
        <p14:creationId xmlns:p14="http://schemas.microsoft.com/office/powerpoint/2010/main" val="126657533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A92ED0-CA84-9341-BAE4-52ABBD2EF62E}"/>
              </a:ext>
            </a:extLst>
          </p:cNvPr>
          <p:cNvSpPr>
            <a:spLocks noGrp="1"/>
          </p:cNvSpPr>
          <p:nvPr>
            <p:ph type="subTitle" idx="1"/>
          </p:nvPr>
        </p:nvSpPr>
        <p:spPr>
          <a:xfrm>
            <a:off x="564948" y="1903994"/>
            <a:ext cx="7285881" cy="956810"/>
          </a:xfrm>
        </p:spPr>
        <p:txBody>
          <a:bodyPr/>
          <a:lstStyle/>
          <a:p>
            <a:pPr algn="ctr"/>
            <a:r>
              <a:rPr lang="en-IN" sz="2400" dirty="0"/>
              <a:t>Thank you!</a:t>
            </a:r>
            <a:endParaRPr lang="en-US" dirty="0"/>
          </a:p>
        </p:txBody>
      </p:sp>
      <p:sp>
        <p:nvSpPr>
          <p:cNvPr id="4" name="Slide Number Placeholder 3">
            <a:extLst>
              <a:ext uri="{FF2B5EF4-FFF2-40B4-BE49-F238E27FC236}">
                <a16:creationId xmlns:a16="http://schemas.microsoft.com/office/drawing/2014/main" id="{FB61C436-B43D-1A4B-97F7-8A4CDE5F2B67}"/>
              </a:ext>
            </a:extLst>
          </p:cNvPr>
          <p:cNvSpPr>
            <a:spLocks noGrp="1"/>
          </p:cNvSpPr>
          <p:nvPr>
            <p:ph type="sldNum" sz="quarter" idx="4"/>
          </p:nvPr>
        </p:nvSpPr>
        <p:spPr/>
        <p:txBody>
          <a:bodyPr/>
          <a:lstStyle/>
          <a:p>
            <a:fld id="{3DD97BEB-BAEF-0344-9D5C-EC73E478698A}" type="slidenum">
              <a:rPr lang="en-US" smtClean="0"/>
              <a:pPr/>
              <a:t>50</a:t>
            </a:fld>
            <a:endParaRPr lang="en-US" dirty="0"/>
          </a:p>
        </p:txBody>
      </p:sp>
    </p:spTree>
    <p:extLst>
      <p:ext uri="{BB962C8B-B14F-4D97-AF65-F5344CB8AC3E}">
        <p14:creationId xmlns:p14="http://schemas.microsoft.com/office/powerpoint/2010/main" val="3441603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771682" y="1180424"/>
            <a:ext cx="7561285" cy="1904681"/>
          </a:xfrm>
        </p:spPr>
        <p:txBody>
          <a:bodyPr>
            <a:normAutofit fontScale="85000" lnSpcReduction="20000"/>
          </a:bodyPr>
          <a:lstStyle/>
          <a:p>
            <a:r>
              <a:rPr lang="en-US" dirty="0"/>
              <a:t>Which geographic units are subjected to an audit as per IEEE policy?</a:t>
            </a:r>
          </a:p>
          <a:p>
            <a:pPr marL="457200" indent="-457200">
              <a:buAutoNum type="alphaUcPeriod"/>
            </a:pPr>
            <a:endParaRPr lang="en-US" dirty="0"/>
          </a:p>
          <a:p>
            <a:pPr marL="457200" indent="-457200">
              <a:buAutoNum type="alphaUcPeriod"/>
            </a:pPr>
            <a:r>
              <a:rPr lang="en-US" dirty="0"/>
              <a:t>All IEEE Regions</a:t>
            </a:r>
          </a:p>
          <a:p>
            <a:pPr marL="457200" indent="-457200">
              <a:buAutoNum type="alphaUcPeriod"/>
            </a:pPr>
            <a:r>
              <a:rPr lang="en-US" dirty="0"/>
              <a:t>Geo Units with revenues or expenses over $250K USD</a:t>
            </a:r>
          </a:p>
          <a:p>
            <a:pPr marL="457200" indent="-457200">
              <a:buAutoNum type="alphaUcPeriod"/>
            </a:pPr>
            <a:r>
              <a:rPr lang="en-US" dirty="0"/>
              <a:t>Randomly selected Geo Units </a:t>
            </a:r>
          </a:p>
          <a:p>
            <a:pPr marL="457200" indent="-457200">
              <a:buAutoNum type="alphaUcPeriod"/>
            </a:pPr>
            <a:r>
              <a:rPr lang="en-US" dirty="0">
                <a:solidFill>
                  <a:srgbClr val="C00000"/>
                </a:solidFill>
              </a:rPr>
              <a:t>All of the above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6</a:t>
            </a:fld>
            <a:endParaRPr lang="en-US" dirty="0"/>
          </a:p>
        </p:txBody>
      </p:sp>
    </p:spTree>
    <p:extLst>
      <p:ext uri="{BB962C8B-B14F-4D97-AF65-F5344CB8AC3E}">
        <p14:creationId xmlns:p14="http://schemas.microsoft.com/office/powerpoint/2010/main" val="283513053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548640" y="135272"/>
            <a:ext cx="7886700" cy="602502"/>
          </a:xfrm>
        </p:spPr>
        <p:txBody>
          <a:bodyPr/>
          <a:lstStyle/>
          <a:p>
            <a:r>
              <a:rPr lang="en-US" dirty="0"/>
              <a:t>Background and Objectives</a:t>
            </a:r>
          </a:p>
        </p:txBody>
      </p:sp>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548640" y="1369219"/>
            <a:ext cx="6830060" cy="3170976"/>
          </a:xfrm>
        </p:spPr>
        <p:txBody>
          <a:bodyPr>
            <a:normAutofit lnSpcReduction="10000"/>
          </a:bodyPr>
          <a:lstStyle/>
          <a:p>
            <a:r>
              <a:rPr lang="en-US" sz="1600" b="1" dirty="0"/>
              <a:t>IEEE Policy &amp; Financial Operations Manual</a:t>
            </a:r>
          </a:p>
          <a:p>
            <a:pPr lvl="1"/>
            <a:r>
              <a:rPr lang="en-US" sz="1600" dirty="0"/>
              <a:t>Geo Units with revenues or expenses equal to or greater than $250,000 USD</a:t>
            </a:r>
            <a:r>
              <a:rPr lang="en-US" sz="1600" b="1" dirty="0"/>
              <a:t> </a:t>
            </a:r>
          </a:p>
          <a:p>
            <a:pPr lvl="1"/>
            <a:r>
              <a:rPr lang="en-US" sz="1600" dirty="0"/>
              <a:t>Geo Units with revenues or expenses of less than $250,000 will be audited on a rotational basis </a:t>
            </a:r>
          </a:p>
          <a:p>
            <a:r>
              <a:rPr lang="en-US" sz="1600" b="1" dirty="0"/>
              <a:t>Judgmental Sample Selected by IEEE </a:t>
            </a:r>
          </a:p>
          <a:p>
            <a:pPr lvl="1"/>
            <a:r>
              <a:rPr lang="en-US" sz="1600" dirty="0"/>
              <a:t>Each year Internal Audit conducts audits of units that report below the $250,000 threshold</a:t>
            </a:r>
          </a:p>
          <a:p>
            <a:pPr lvl="1"/>
            <a:r>
              <a:rPr lang="en-US" sz="1600" dirty="0"/>
              <a:t>As needed or recommended</a:t>
            </a:r>
          </a:p>
          <a:p>
            <a:r>
              <a:rPr lang="en-US" sz="1600" b="1" dirty="0"/>
              <a:t>Review by Geo Unit Committee members    </a:t>
            </a:r>
          </a:p>
          <a:p>
            <a:pPr lvl="1"/>
            <a:r>
              <a:rPr lang="en-US" sz="1600" dirty="0"/>
              <a:t>Geo Units that are not selected for audit are encouraged to have members of the Committee (of a non-financial decision-making capacity) perform a review of the financial activities </a:t>
            </a:r>
            <a:endParaRPr lang="en-US" sz="1600" dirty="0">
              <a:solidFill>
                <a:srgbClr val="FF0000"/>
              </a:solidFill>
            </a:endParaRPr>
          </a:p>
          <a:p>
            <a:pPr lvl="1"/>
            <a:endParaRPr lang="en-US" sz="1500" dirty="0"/>
          </a:p>
        </p:txBody>
      </p:sp>
      <p:sp>
        <p:nvSpPr>
          <p:cNvPr id="4" name="Subtitle 3">
            <a:extLst>
              <a:ext uri="{FF2B5EF4-FFF2-40B4-BE49-F238E27FC236}">
                <a16:creationId xmlns:a16="http://schemas.microsoft.com/office/drawing/2014/main" id="{9E9FD961-2452-46A5-81BD-53A171C9751C}"/>
              </a:ext>
            </a:extLst>
          </p:cNvPr>
          <p:cNvSpPr>
            <a:spLocks noGrp="1"/>
          </p:cNvSpPr>
          <p:nvPr>
            <p:ph type="subTitle" idx="1"/>
          </p:nvPr>
        </p:nvSpPr>
        <p:spPr>
          <a:xfrm>
            <a:off x="639376" y="849018"/>
            <a:ext cx="7285881" cy="297712"/>
          </a:xfrm>
        </p:spPr>
        <p:txBody>
          <a:bodyPr/>
          <a:lstStyle/>
          <a:p>
            <a:r>
              <a:rPr lang="en-US" dirty="0"/>
              <a:t>IEEE Audit Requirements</a:t>
            </a:r>
          </a:p>
        </p:txBody>
      </p:sp>
      <p:pic>
        <p:nvPicPr>
          <p:cNvPr id="5" name="Picture 4">
            <a:extLst>
              <a:ext uri="{FF2B5EF4-FFF2-40B4-BE49-F238E27FC236}">
                <a16:creationId xmlns:a16="http://schemas.microsoft.com/office/drawing/2014/main" id="{8AC422D3-6074-4C14-924F-72F3F34484AE}"/>
              </a:ext>
            </a:extLst>
          </p:cNvPr>
          <p:cNvPicPr>
            <a:picLocks noChangeAspect="1"/>
          </p:cNvPicPr>
          <p:nvPr/>
        </p:nvPicPr>
        <p:blipFill>
          <a:blip r:embed="rId3"/>
          <a:stretch>
            <a:fillRect/>
          </a:stretch>
        </p:blipFill>
        <p:spPr>
          <a:xfrm rot="1258091">
            <a:off x="6869646" y="438717"/>
            <a:ext cx="2001910" cy="1227207"/>
          </a:xfrm>
          <a:prstGeom prst="rect">
            <a:avLst/>
          </a:prstGeom>
        </p:spPr>
      </p:pic>
    </p:spTree>
    <p:extLst>
      <p:ext uri="{BB962C8B-B14F-4D97-AF65-F5344CB8AC3E}">
        <p14:creationId xmlns:p14="http://schemas.microsoft.com/office/powerpoint/2010/main" val="140999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1055991" y="1200642"/>
            <a:ext cx="7285881" cy="2114057"/>
          </a:xfrm>
        </p:spPr>
        <p:txBody>
          <a:bodyPr>
            <a:noAutofit/>
          </a:bodyPr>
          <a:lstStyle/>
          <a:p>
            <a:r>
              <a:rPr lang="en-US" sz="1800" dirty="0"/>
              <a:t>Who can perform the audit for Geo Units?</a:t>
            </a:r>
          </a:p>
          <a:p>
            <a:endParaRPr lang="en-US" sz="1800" dirty="0"/>
          </a:p>
          <a:p>
            <a:pPr marL="457200" indent="-457200">
              <a:buAutoNum type="alphaUcPeriod"/>
            </a:pPr>
            <a:r>
              <a:rPr lang="en-US" sz="1800" dirty="0"/>
              <a:t>A qualified independent external auditor</a:t>
            </a:r>
          </a:p>
          <a:p>
            <a:pPr marL="457200" indent="-457200">
              <a:buAutoNum type="alphaUcPeriod"/>
            </a:pPr>
            <a:r>
              <a:rPr lang="en-US" sz="1800" dirty="0"/>
              <a:t>IEEE Internal Audit</a:t>
            </a:r>
          </a:p>
          <a:p>
            <a:pPr marL="457200" indent="-457200">
              <a:buAutoNum type="alphaUcPeriod"/>
            </a:pPr>
            <a:r>
              <a:rPr lang="en-US" sz="1800" dirty="0"/>
              <a:t>A committee of the Geo Unit</a:t>
            </a:r>
          </a:p>
          <a:p>
            <a:pPr marL="457200" indent="-457200">
              <a:buAutoNum type="alphaUcPeriod"/>
            </a:pPr>
            <a:r>
              <a:rPr lang="en-US" sz="1800" dirty="0"/>
              <a:t>A or B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8</a:t>
            </a:fld>
            <a:endParaRPr lang="en-US" dirty="0"/>
          </a:p>
        </p:txBody>
      </p:sp>
    </p:spTree>
    <p:extLst>
      <p:ext uri="{BB962C8B-B14F-4D97-AF65-F5344CB8AC3E}">
        <p14:creationId xmlns:p14="http://schemas.microsoft.com/office/powerpoint/2010/main" val="1632672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1055991" y="1200642"/>
            <a:ext cx="7285881" cy="2044207"/>
          </a:xfrm>
        </p:spPr>
        <p:txBody>
          <a:bodyPr>
            <a:noAutofit/>
          </a:bodyPr>
          <a:lstStyle/>
          <a:p>
            <a:r>
              <a:rPr lang="en-US" sz="1800" dirty="0"/>
              <a:t>Who can perform the audit for Geo Units?</a:t>
            </a:r>
          </a:p>
          <a:p>
            <a:endParaRPr lang="en-US" sz="1800" dirty="0"/>
          </a:p>
          <a:p>
            <a:pPr marL="457200" indent="-457200">
              <a:buAutoNum type="alphaUcPeriod"/>
            </a:pPr>
            <a:r>
              <a:rPr lang="en-US" sz="1800" dirty="0"/>
              <a:t>A qualified independent external auditor</a:t>
            </a:r>
          </a:p>
          <a:p>
            <a:pPr marL="457200" indent="-457200">
              <a:buAutoNum type="alphaUcPeriod"/>
            </a:pPr>
            <a:r>
              <a:rPr lang="en-US" sz="1800" dirty="0"/>
              <a:t>IEEE Internal Audit</a:t>
            </a:r>
          </a:p>
          <a:p>
            <a:pPr marL="457200" indent="-457200">
              <a:buAutoNum type="alphaUcPeriod"/>
            </a:pPr>
            <a:r>
              <a:rPr lang="en-US" sz="1800" dirty="0"/>
              <a:t>A committee of the Geo Unit</a:t>
            </a:r>
          </a:p>
          <a:p>
            <a:pPr marL="457200" indent="-457200">
              <a:buAutoNum type="alphaUcPeriod"/>
            </a:pPr>
            <a:r>
              <a:rPr lang="en-US" sz="1800" dirty="0">
                <a:solidFill>
                  <a:srgbClr val="C00000"/>
                </a:solidFill>
              </a:rPr>
              <a:t>A or B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9</a:t>
            </a:fld>
            <a:endParaRPr lang="en-US" dirty="0"/>
          </a:p>
        </p:txBody>
      </p:sp>
    </p:spTree>
    <p:extLst>
      <p:ext uri="{BB962C8B-B14F-4D97-AF65-F5344CB8AC3E}">
        <p14:creationId xmlns:p14="http://schemas.microsoft.com/office/powerpoint/2010/main" val="439796834"/>
      </p:ext>
    </p:extLst>
  </p:cSld>
  <p:clrMapOvr>
    <a:masterClrMapping/>
  </p:clrMapOvr>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lgn="l">
          <a:defRPr dirty="0" smtClean="0"/>
        </a:defPPr>
      </a:lstStyle>
    </a:txDef>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TotalTime>28078</TotalTime>
  <Words>2666</Words>
  <Application>Microsoft Office PowerPoint</Application>
  <PresentationFormat>On-screen Show (16:9)</PresentationFormat>
  <Paragraphs>408</Paragraphs>
  <Slides>50</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Courier New</vt:lpstr>
      <vt:lpstr>LucidaGrande</vt:lpstr>
      <vt:lpstr>Verdana</vt:lpstr>
      <vt:lpstr>Wingdings</vt:lpstr>
      <vt:lpstr>Theme 1</vt:lpstr>
      <vt:lpstr>MGA Treasurer Training      </vt:lpstr>
      <vt:lpstr>I must insist on a receipt for my Auditor!!</vt:lpstr>
      <vt:lpstr>MGA Treasurer Training</vt:lpstr>
      <vt:lpstr>Background and Objectives</vt:lpstr>
      <vt:lpstr>PowerPoint Presentation</vt:lpstr>
      <vt:lpstr>PowerPoint Presentation</vt:lpstr>
      <vt:lpstr>Background and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the Audit Process</vt:lpstr>
      <vt:lpstr>PowerPoint Presentation</vt:lpstr>
      <vt:lpstr>PowerPoint Presentation</vt:lpstr>
      <vt:lpstr>Overview of the Audit Process</vt:lpstr>
      <vt:lpstr>PowerPoint Presentation</vt:lpstr>
      <vt:lpstr>PowerPoint Presentation</vt:lpstr>
      <vt:lpstr>Overview of the Audit Process </vt:lpstr>
      <vt:lpstr>Overview of the Audit Process </vt:lpstr>
      <vt:lpstr>Overview of the Audit Process </vt:lpstr>
      <vt:lpstr>Overview of the Audit Process </vt:lpstr>
      <vt:lpstr>Overview of the Audit Process</vt:lpstr>
      <vt:lpstr>PowerPoint Presentation</vt:lpstr>
      <vt:lpstr>PowerPoint Presentation</vt:lpstr>
      <vt:lpstr>Overview of the Audit Process</vt:lpstr>
      <vt:lpstr>Overview of the Audit Process</vt:lpstr>
      <vt:lpstr>Overview of the Audit Process </vt:lpstr>
      <vt:lpstr>Test Your Knowledge - Quiz</vt:lpstr>
      <vt:lpstr>Test Your Knowledge - Quiz</vt:lpstr>
      <vt:lpstr>Test Your Knowledge - Quiz</vt:lpstr>
      <vt:lpstr>Test Your Knowledge - Quiz</vt:lpstr>
      <vt:lpstr>Test Your Knowledge - Quiz</vt:lpstr>
      <vt:lpstr>Test Your Knowledge - Quiz</vt:lpstr>
      <vt:lpstr>Test Your Knowledge - Quiz</vt:lpstr>
      <vt:lpstr>Test Your Knowledge - Quiz</vt:lpstr>
      <vt:lpstr>Test Your Knowledge - Quiz</vt:lpstr>
      <vt:lpstr>Test Your Knowledge - Quiz</vt:lpstr>
      <vt:lpstr>Best Practices &amp; Recommendations </vt:lpstr>
      <vt:lpstr>Best Practices &amp; Recommendations</vt:lpstr>
      <vt:lpstr>Best Practices &amp; Recommendations</vt:lpstr>
      <vt:lpstr>Best Practices &amp; Recommendations</vt:lpstr>
      <vt:lpstr>Best Practices &amp; Recommendations</vt:lpstr>
      <vt:lpstr>Please contact Internal Audit</vt:lpstr>
      <vt:lpstr>Additional Contact Information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Lori R Keller</cp:lastModifiedBy>
  <cp:revision>319</cp:revision>
  <cp:lastPrinted>2022-10-28T19:56:19Z</cp:lastPrinted>
  <dcterms:created xsi:type="dcterms:W3CDTF">2016-10-24T19:40:55Z</dcterms:created>
  <dcterms:modified xsi:type="dcterms:W3CDTF">2023-10-13T18:43:08Z</dcterms:modified>
</cp:coreProperties>
</file>