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4344" r:id="rId2"/>
    <p:sldMasterId id="2147484995" r:id="rId3"/>
    <p:sldMasterId id="2147483700" r:id="rId4"/>
  </p:sldMasterIdLst>
  <p:notesMasterIdLst>
    <p:notesMasterId r:id="rId31"/>
  </p:notesMasterIdLst>
  <p:handoutMasterIdLst>
    <p:handoutMasterId r:id="rId32"/>
  </p:handoutMasterIdLst>
  <p:sldIdLst>
    <p:sldId id="256" r:id="rId5"/>
    <p:sldId id="426" r:id="rId6"/>
    <p:sldId id="432" r:id="rId7"/>
    <p:sldId id="449" r:id="rId8"/>
    <p:sldId id="450" r:id="rId9"/>
    <p:sldId id="326" r:id="rId10"/>
    <p:sldId id="327" r:id="rId11"/>
    <p:sldId id="328" r:id="rId12"/>
    <p:sldId id="331" r:id="rId13"/>
    <p:sldId id="329" r:id="rId14"/>
    <p:sldId id="330" r:id="rId15"/>
    <p:sldId id="334" r:id="rId16"/>
    <p:sldId id="332" r:id="rId17"/>
    <p:sldId id="333" r:id="rId18"/>
    <p:sldId id="335" r:id="rId19"/>
    <p:sldId id="537" r:id="rId20"/>
    <p:sldId id="543" r:id="rId21"/>
    <p:sldId id="545" r:id="rId22"/>
    <p:sldId id="536" r:id="rId23"/>
    <p:sldId id="547" r:id="rId24"/>
    <p:sldId id="549" r:id="rId25"/>
    <p:sldId id="551" r:id="rId26"/>
    <p:sldId id="546" r:id="rId27"/>
    <p:sldId id="548" r:id="rId28"/>
    <p:sldId id="552" r:id="rId29"/>
    <p:sldId id="558" r:id="rId30"/>
  </p:sldIdLst>
  <p:sldSz cx="9144000" cy="5143500" type="screen16x9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Stiles" initials="SS" lastIdx="8" clrIdx="0">
    <p:extLst>
      <p:ext uri="{19B8F6BF-5375-455C-9EA6-DF929625EA0E}">
        <p15:presenceInfo xmlns:p15="http://schemas.microsoft.com/office/powerpoint/2012/main" userId="S::s.stiles@ieee.org::3d4066c5-243a-40b3-b755-631bf424727a" providerId="AD"/>
      </p:ext>
    </p:extLst>
  </p:cmAuthor>
  <p:cmAuthor id="2" name="Frank M Giannattasio" initials="FMG" lastIdx="3" clrIdx="1">
    <p:extLst>
      <p:ext uri="{19B8F6BF-5375-455C-9EA6-DF929625EA0E}">
        <p15:presenceInfo xmlns:p15="http://schemas.microsoft.com/office/powerpoint/2012/main" userId="S::f.giannattasio@ieee.org::0c7a175a-126f-41e5-ab8f-4bda8e27dd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130" d="100"/>
          <a:sy n="130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-232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992"/>
    </p:cViewPr>
  </p:sorterViewPr>
  <p:notesViewPr>
    <p:cSldViewPr snapToGrid="0">
      <p:cViewPr varScale="1">
        <p:scale>
          <a:sx n="85" d="100"/>
          <a:sy n="85" d="100"/>
        </p:scale>
        <p:origin x="38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9T13:10:45.103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E096DF-CCBE-C7C1-75F0-48A924D90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7737E-B63D-27F4-5189-CDA777F8F8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06A4-083F-40AA-946D-27A0CA99E1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3C291-7F1B-24C7-438A-54CEFFB575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IEEE Proprietary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0C5BA-B761-7CD9-59B7-2FB14A3BC3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ABD37-16A7-4D89-A2F3-944DEF45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48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6913"/>
            <a:ext cx="6208712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wrap="square" lIns="92920" tIns="92920" rIns="92920" bIns="92920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wrap="square" lIns="92920" tIns="92920" rIns="92920" bIns="92920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6913"/>
            <a:ext cx="6208712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936" tIns="46468" rIns="92936" bIns="46468"/>
          <a:lstStyle/>
          <a:p>
            <a:pPr algn="r" defTabSz="92935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A7033E-4135-4261-9E72-BF6959EDBAFD}" type="slidenum">
              <a:rPr lang="en-US" sz="1200" kern="1200">
                <a:solidFill>
                  <a:prstClr val="black"/>
                </a:solidFill>
                <a:latin typeface="Arial" charset="0"/>
                <a:ea typeface="ＭＳ Ｐゴシック" pitchFamily="-112" charset="-128"/>
                <a:cs typeface="+mn-cs"/>
              </a:rPr>
              <a:pPr algn="r" defTabSz="92935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 kern="1200" dirty="0">
              <a:solidFill>
                <a:prstClr val="black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2936" tIns="46468" rIns="92936" bIns="46468"/>
          <a:lstStyle/>
          <a:p>
            <a:pPr algn="r" defTabSz="92935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A7033E-4135-4261-9E72-BF6959EDBAFD}" type="slidenum">
              <a:rPr lang="en-US" sz="1200" kern="1200">
                <a:solidFill>
                  <a:prstClr val="black"/>
                </a:solidFill>
                <a:latin typeface="Arial" charset="0"/>
                <a:ea typeface="ＭＳ Ｐゴシック" pitchFamily="-112" charset="-128"/>
                <a:cs typeface="+mn-cs"/>
              </a:rPr>
              <a:pPr algn="r" defTabSz="92935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 kern="1200" dirty="0">
              <a:solidFill>
                <a:prstClr val="black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8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9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71499" y="2571990"/>
            <a:ext cx="7917983" cy="6779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71499" y="3318987"/>
            <a:ext cx="7917983" cy="93321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21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1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4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9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1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0" y="595954"/>
            <a:ext cx="9141075" cy="1835951"/>
            <a:chOff x="0" y="1074510"/>
            <a:chExt cx="9141074" cy="1835951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1084587"/>
              <a:ext cx="1823679" cy="1823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1074510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76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864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152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514850"/>
            <a:ext cx="1143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616744"/>
            <a:ext cx="7162800" cy="857250"/>
          </a:xfrm>
        </p:spPr>
        <p:txBody>
          <a:bodyPr/>
          <a:lstStyle>
            <a:lvl1pPr>
              <a:lnSpc>
                <a:spcPct val="9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9" y="2971800"/>
            <a:ext cx="3919537" cy="13144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65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56789253-3FA1-9D59-CF2B-2DCCCCB6F9F6}"/>
              </a:ext>
            </a:extLst>
          </p:cNvPr>
          <p:cNvSpPr txBox="1"/>
          <p:nvPr userDrawn="1"/>
        </p:nvSpPr>
        <p:spPr>
          <a:xfrm>
            <a:off x="57955" y="4945632"/>
            <a:ext cx="918907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IEEE Proprietary                    		The professional home for the engineering and technology community worldwide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098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332D-9E48-4C5F-8434-C6C01A7FF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10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BE-7588-4B8F-BDDF-6018A28A2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06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6251-D35F-4FD5-883F-791FFA405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900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2EB-78FC-4CCE-A9CA-E1CB4D9F8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43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3B28-7430-489E-B039-EB1366F7B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729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F912-56A0-49E8-BA3E-40687717F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219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8752-40A9-4076-ADE6-5018CD3AD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54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618E-1FE8-4729-AEC5-BFDBF78D1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30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3440-849B-4ED4-82C6-4CC63843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78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332D-9E48-4C5F-8434-C6C01A7FF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672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7B11-94DC-4FEA-85EF-DE1CCACE9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065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5801-CC2A-486F-83A5-29B4CEFFA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59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457200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1500188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1500188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3100388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842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442913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859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4859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0861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0861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9070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2913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4859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30861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1803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457200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30B27-1914-49A4-80BA-BD60DF380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30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829650"/>
            <a:ext cx="7886700" cy="267632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75AA-F9E8-4D14-A692-884F4374B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77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28E87-53FE-BD40-AA49-763B6C7EE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63" y="273627"/>
            <a:ext cx="6087207" cy="45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0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234440"/>
            <a:ext cx="8326438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50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BE-7588-4B8F-BDDF-6018A28A2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791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3B28-7430-489E-B039-EB1366F7B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73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2EB-78FC-4CCE-A9CA-E1CB4D9F8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98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829650"/>
            <a:ext cx="7886700" cy="267632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75AA-F9E8-4D14-A692-884F4374B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3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F912-56A0-49E8-BA3E-40687717F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082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457200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30B27-1914-49A4-80BA-BD60DF380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440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514852"/>
            <a:ext cx="1143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864108"/>
            <a:ext cx="7964424" cy="857250"/>
          </a:xfrm>
        </p:spPr>
        <p:txBody>
          <a:bodyPr/>
          <a:lstStyle>
            <a:lvl1pPr>
              <a:lnSpc>
                <a:spcPct val="90000"/>
              </a:lnSpc>
              <a:defRPr sz="33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4" y="2472978"/>
            <a:ext cx="6760391" cy="92583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651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C8D5DB33-207B-5391-99C1-D107744D8C53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IEEE Proprietary                    		The professional home for the engineering and technology community worldwide</a:t>
            </a:r>
            <a:endParaRPr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3" cy="51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3760858"/>
            <a:ext cx="9144000" cy="138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2"/>
            <a:ext cx="9144000" cy="6910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84909" y="4628375"/>
            <a:ext cx="1543051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13">
            <a:alphaModFix/>
          </a:blip>
          <a:srcRect r="2161"/>
          <a:stretch/>
        </p:blipFill>
        <p:spPr>
          <a:xfrm>
            <a:off x="8038947" y="4560579"/>
            <a:ext cx="857755" cy="4994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17FF42D3-569F-8559-D3EF-0E75C50E668A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IEEE Proprietary                    		The professional home for the engineering and technology community worldwide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3" r:id="rId7"/>
    <p:sldLayoutId id="2147484994" r:id="rId8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4629150"/>
            <a:ext cx="3124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4629150"/>
            <a:ext cx="685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B73202-4F79-4435-8A45-C004AE672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443413"/>
            <a:ext cx="914400" cy="3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0A993125-5F12-E4A6-7684-CDC4301A4590}"/>
              </a:ext>
            </a:extLst>
          </p:cNvPr>
          <p:cNvSpPr txBox="1"/>
          <p:nvPr userDrawn="1"/>
        </p:nvSpPr>
        <p:spPr>
          <a:xfrm>
            <a:off x="470078" y="4961588"/>
            <a:ext cx="86739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IEEE Proprietary                    		The professional home for the engineering and technology community worldwide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5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4629150"/>
            <a:ext cx="3124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4629150"/>
            <a:ext cx="685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F30B27-1914-49A4-80BA-BD60DF380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01000" y="4443413"/>
            <a:ext cx="914400" cy="3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79F6A4EE-BC35-8D44-B5C3-5A3837452A76}"/>
              </a:ext>
            </a:extLst>
          </p:cNvPr>
          <p:cNvSpPr txBox="1"/>
          <p:nvPr userDrawn="1"/>
        </p:nvSpPr>
        <p:spPr>
          <a:xfrm>
            <a:off x="579548" y="4961588"/>
            <a:ext cx="85644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IEEE Proprietary                    		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6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2"/>
        </a:buBlip>
        <a:defRPr sz="21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1950">
          <a:solidFill>
            <a:schemeClr val="tx1"/>
          </a:solidFill>
          <a:latin typeface="+mn-lt"/>
          <a:ea typeface="ＭＳ Ｐゴシック" pitchFamily="-112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1650">
          <a:solidFill>
            <a:schemeClr val="tx1"/>
          </a:solidFill>
          <a:latin typeface="+mn-lt"/>
          <a:ea typeface="ＭＳ Ｐゴシック" pitchFamily="-112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1500">
          <a:solidFill>
            <a:schemeClr val="tx1"/>
          </a:solidFill>
          <a:latin typeface="+mn-lt"/>
          <a:ea typeface="ＭＳ Ｐゴシック" pitchFamily="-112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038"/>
            <a:ext cx="9144000" cy="976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5" y="4528952"/>
            <a:ext cx="1629925" cy="6218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orims@ieee.org" TargetMode="External"/><Relationship Id="rId2" Type="http://schemas.openxmlformats.org/officeDocument/2006/relationships/hyperlink" Target="mailto:m.kreisberg@ieee.org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5DC4-2AF5-43D0-A5CF-C3C98F871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61" y="2571990"/>
            <a:ext cx="8295968" cy="677941"/>
          </a:xfrm>
        </p:spPr>
        <p:txBody>
          <a:bodyPr/>
          <a:lstStyle/>
          <a:p>
            <a:pPr algn="ctr"/>
            <a:r>
              <a:rPr lang="en-US" dirty="0"/>
              <a:t>How to Conduct a Risk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1C3FD-A73C-42D7-9A53-25F800232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25" y="3318987"/>
            <a:ext cx="8355258" cy="9332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Developed by: Frank M Giannattasio, MBA, ARM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         Senior Manager, Enterprise Risk &amp; Business Continuity Management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         ORIMS (Office of Risk &amp; Insurance Management Services)	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733"/>
            <a:ext cx="7772400" cy="973717"/>
          </a:xfrm>
        </p:spPr>
        <p:txBody>
          <a:bodyPr/>
          <a:lstStyle/>
          <a:p>
            <a:r>
              <a:rPr lang="en-US" dirty="0"/>
              <a:t>Risk in the Business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00953"/>
            <a:ext cx="7886700" cy="34257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Let’s review where we find risk in the business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External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Exposure to uncertainty affecting the communities served by IEEE (Members, Volunteers)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Financial risks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Exposure to uncertainly regarding the management and control of the finances of the organization  (Conference Banking, Cash Reserves)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Exposure to loss arising from damage to property or from fortuitous acts typically include the perils covered by insurance (Fire in Building, Injury to Visitors in Offices)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81" y="212287"/>
            <a:ext cx="1270038" cy="772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2960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0945"/>
            <a:ext cx="7772400" cy="385823"/>
          </a:xfrm>
        </p:spPr>
        <p:txBody>
          <a:bodyPr/>
          <a:lstStyle/>
          <a:p>
            <a:r>
              <a:rPr lang="en-US" dirty="0"/>
              <a:t>Risk Categories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816768"/>
            <a:ext cx="7886700" cy="37619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Human Assets:   Exposure to uncertainty related to compliance with personnel policies and procedures, employee morale, and organizational 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Legal/Regulatory Compliance: Exposure to uncertainty related to laws, statues, and administrative regulations that govern how IEEE operates. (PCI compliance issues, State and Federal Laws)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Operational: Exposure to uncertainty related to day-to-day business activities (Reduced membership, Loss of sales of publications)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Reputational: Exposure to uncertainty related to brand, perceived value, organizational status, and public perception and trust (Media related issues)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Strategic: Exposure to uncertainty related to long-term policy directions of the organization. These are ‘big picture’ risks (Electronic publishing, handheld delivery of products)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19075"/>
            <a:ext cx="1960715" cy="389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33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Characteristics of Risk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178701"/>
            <a:ext cx="7886700" cy="3148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characteristics of risk: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Probability and severity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Probability ranges from Unlikely to Definite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Severity ranges from Insignificant to Catastrophic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16" y="345301"/>
            <a:ext cx="2379000" cy="72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3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338"/>
            <a:ext cx="7772400" cy="605681"/>
          </a:xfrm>
        </p:spPr>
        <p:txBody>
          <a:bodyPr/>
          <a:lstStyle/>
          <a:p>
            <a:r>
              <a:rPr lang="en-US" dirty="0"/>
              <a:t>Risk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66019"/>
            <a:ext cx="7886700" cy="33607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risk can be classified under one of the five categories:</a:t>
            </a:r>
          </a:p>
          <a:p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Definite: Almost certain, high probability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Likely: Something that may happen, better than 50/50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Occasional: Risks which have a near 50/50 chance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Seldom: Risks that have a low chance of occurrence but still can not be ruled out completely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Unlikely:  Rare and exceptional risks, less than 10% chance.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6438"/>
            <a:ext cx="7772400" cy="420329"/>
          </a:xfrm>
        </p:spPr>
        <p:txBody>
          <a:bodyPr/>
          <a:lstStyle/>
          <a:p>
            <a:r>
              <a:rPr lang="en-US" dirty="0"/>
              <a:t>Risk Severity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41295"/>
            <a:ext cx="7886700" cy="3385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consequences of a risk define its severity and can fall into five categories: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Catastrophic: highest level, deal breakers, priority #1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Critical: Significantly large consequences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Moderate: Not a great threat, but considerable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Marginal: Some risk, not too significant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Insignificant Near negligible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09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Risk Management 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68189"/>
            <a:ext cx="7886700" cy="33585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the estimated probability and severity,</a:t>
            </a:r>
          </a:p>
          <a:p>
            <a:pPr marL="0" indent="0">
              <a:buNone/>
            </a:pPr>
            <a:r>
              <a:rPr lang="en-US" dirty="0"/>
              <a:t>we are able to identify potential risk impact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56" y="2072081"/>
            <a:ext cx="4899171" cy="25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69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6EFA-763D-447E-9F28-9D248350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 Universe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EDD2-CC3B-4F68-A000-CF77769A8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Risk Universe was designed to present the IEEE risk portfolio in the form of risk statements, grouped by major categories: Strategic, Operations, Financial/Reporting and Legal/Compliance.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Risk Universe was revised to include a visual indicator of the estimated probability &amp; severity and the Heat Map was developed.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6EFA-763D-447E-9F28-9D248350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90756"/>
          </a:xfrm>
        </p:spPr>
        <p:txBody>
          <a:bodyPr/>
          <a:lstStyle/>
          <a:p>
            <a:r>
              <a:rPr lang="en-US" dirty="0"/>
              <a:t>How to perform a risk assessment?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EDD2-CC3B-4F68-A000-CF77769A8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947956"/>
            <a:ext cx="7886700" cy="3738343"/>
          </a:xfrm>
        </p:spPr>
        <p:txBody>
          <a:bodyPr/>
          <a:lstStyle/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Review the Risk Universe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Are there any risks to the business that could negatively impact the achievement of our strategic goals?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Are those risks identified in the Risk Universe?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Is there a risk that is not identified?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What is that risk?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6EFA-763D-447E-9F28-9D248350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90756"/>
          </a:xfrm>
        </p:spPr>
        <p:txBody>
          <a:bodyPr/>
          <a:lstStyle/>
          <a:p>
            <a:r>
              <a:rPr lang="en-US" dirty="0"/>
              <a:t>How to complete the Risk Universe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EDD2-CC3B-4F68-A000-CF77769A8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947956"/>
            <a:ext cx="7886700" cy="3738343"/>
          </a:xfrm>
        </p:spPr>
        <p:txBody>
          <a:bodyPr/>
          <a:lstStyle/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Review each statement in the risk uni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verse and decide if it is a risk to your unit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 each statement that is a risk, determine the severity of the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risk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Apply the heat map color to signify the risks that pose the greatest impact to your unit versus those have the least impact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Not every statement may apply to your unit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AAD6C-D738-4DE0-9839-8661407D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75895"/>
              </p:ext>
            </p:extLst>
          </p:nvPr>
        </p:nvGraphicFramePr>
        <p:xfrm>
          <a:off x="982435" y="3617357"/>
          <a:ext cx="4546600" cy="1177290"/>
        </p:xfrm>
        <a:graphic>
          <a:graphicData uri="http://schemas.openxmlformats.org/drawingml/2006/table">
            <a:tbl>
              <a:tblPr/>
              <a:tblGrid>
                <a:gridCol w="4025900">
                  <a:extLst>
                    <a:ext uri="{9D8B030D-6E8A-4147-A177-3AD203B41FA5}">
                      <a16:colId xmlns:a16="http://schemas.microsoft.com/office/drawing/2014/main" val="4005725189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170641671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66CC"/>
                          </a:solidFill>
                          <a:effectLst/>
                          <a:latin typeface="Verdana" panose="020B0604030504040204" pitchFamily="34" charset="0"/>
                        </a:rPr>
                        <a:t>HEAT MAP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849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mission critical, high risk impact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996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significant impact, requires attention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974806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moderate impact, needs attention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408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least impact, lower priority than top 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1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6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0C8E-45E0-4589-AC89-4E14640B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9283"/>
            <a:ext cx="7772400" cy="507486"/>
          </a:xfrm>
        </p:spPr>
        <p:txBody>
          <a:bodyPr/>
          <a:lstStyle/>
          <a:p>
            <a:r>
              <a:rPr lang="en-US" dirty="0"/>
              <a:t>IEEE Risk Universe for (unit name here)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D11E5-5ED2-48AC-8172-8537E0DA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8" y="725558"/>
            <a:ext cx="8507896" cy="3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7772400" cy="625288"/>
          </a:xfrm>
        </p:spPr>
        <p:txBody>
          <a:bodyPr/>
          <a:lstStyle/>
          <a:p>
            <a:r>
              <a:rPr lang="en-US" dirty="0"/>
              <a:t>Workshop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6345"/>
            <a:ext cx="7772400" cy="36156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learn what risk is,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classify risk,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risk categories and characteristics,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conduct a risk assessment.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0EB9-39BC-40CF-5E00-2E0A586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0506"/>
            <a:ext cx="7772400" cy="815937"/>
          </a:xfrm>
        </p:spPr>
        <p:txBody>
          <a:bodyPr/>
          <a:lstStyle/>
          <a:p>
            <a:r>
              <a:rPr lang="en-US" dirty="0"/>
              <a:t>So, you think you found a new or emerging risk?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7A9FF-7920-D192-63CF-54831DAE9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25129"/>
            <a:ext cx="7886700" cy="2693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…And you don’t see it anywhere on the IEEE Risk Universe?</a:t>
            </a:r>
          </a:p>
          <a:p>
            <a:pPr marL="0" indent="0">
              <a:buNone/>
            </a:pPr>
            <a:r>
              <a:rPr lang="en-US" dirty="0"/>
              <a:t>…may be under a different description?</a:t>
            </a:r>
          </a:p>
          <a:p>
            <a:pPr marL="0" indent="0">
              <a:buNone/>
            </a:pPr>
            <a:r>
              <a:rPr lang="en-US" dirty="0"/>
              <a:t>…or called something else?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time for some further analysis &amp; discussion.</a:t>
            </a:r>
          </a:p>
        </p:txBody>
      </p:sp>
    </p:spTree>
    <p:extLst>
      <p:ext uri="{BB962C8B-B14F-4D97-AF65-F5344CB8AC3E}">
        <p14:creationId xmlns:p14="http://schemas.microsoft.com/office/powerpoint/2010/main" val="103861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0EB9-39BC-40CF-5E00-2E0A586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0506"/>
            <a:ext cx="7772400" cy="815937"/>
          </a:xfrm>
        </p:spPr>
        <p:txBody>
          <a:bodyPr/>
          <a:lstStyle/>
          <a:p>
            <a:r>
              <a:rPr lang="en-US" dirty="0"/>
              <a:t>So, you think you found a new or emerging risk?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7A9FF-7920-D192-63CF-54831DAE9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25129"/>
            <a:ext cx="7886700" cy="2693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Initial Steps to take….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Ask yourself is it really there? How do you know?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Fellow volunteer leadership: do they recognize it also?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do you do next?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review how we deal with risk….</a:t>
            </a:r>
          </a:p>
        </p:txBody>
      </p:sp>
    </p:spTree>
    <p:extLst>
      <p:ext uri="{BB962C8B-B14F-4D97-AF65-F5344CB8AC3E}">
        <p14:creationId xmlns:p14="http://schemas.microsoft.com/office/powerpoint/2010/main" val="236035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F32F-0E1F-E571-A699-5BE75428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7171"/>
            <a:ext cx="7772400" cy="987279"/>
          </a:xfrm>
        </p:spPr>
        <p:txBody>
          <a:bodyPr/>
          <a:lstStyle/>
          <a:p>
            <a:r>
              <a:rPr lang="en-US" dirty="0"/>
              <a:t>So, you think you found a risk?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BAC71-6156-EF5B-8364-87B623964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006679"/>
            <a:ext cx="7886700" cy="33200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IEEE recognizes the opportunities, uncertainties, threats, or barriers to which IEEE must respond in order to achieve its objectives. </a:t>
            </a:r>
          </a:p>
          <a:p>
            <a:pPr marL="0" indent="0">
              <a:buNone/>
            </a:pPr>
            <a:r>
              <a:rPr lang="en-US" dirty="0"/>
              <a:t>In order to do so, risks are encountered and are treated with either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Acceptance</a:t>
            </a:r>
            <a:endParaRPr lang="en-US" b="0" i="0" dirty="0">
              <a:solidFill>
                <a:srgbClr val="2E2D29"/>
              </a:solidFill>
              <a:effectLst/>
              <a:latin typeface="Source Sans Pro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Avoidance</a:t>
            </a:r>
            <a:r>
              <a:rPr lang="en-US" b="0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Reduction/mitigation</a:t>
            </a:r>
            <a:endParaRPr lang="en-US" b="0" i="0" dirty="0">
              <a:solidFill>
                <a:srgbClr val="2E2D29"/>
              </a:solidFill>
              <a:effectLst/>
              <a:latin typeface="Source Sans Pro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E2D29"/>
                </a:solidFill>
                <a:latin typeface="Source Sans Pro" panose="020F0502020204030204" pitchFamily="34" charset="0"/>
              </a:rPr>
              <a:t>S</a:t>
            </a: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haring/Transfer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6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95BF-328A-0FB1-62C2-5C564029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0506"/>
            <a:ext cx="7772400" cy="576261"/>
          </a:xfrm>
        </p:spPr>
        <p:txBody>
          <a:bodyPr/>
          <a:lstStyle/>
          <a:p>
            <a:r>
              <a:rPr lang="en-US" dirty="0"/>
              <a:t>So, you think you found a risk?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DA375-165D-E875-F182-6DCBC197F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26" y="816767"/>
            <a:ext cx="8065524" cy="35099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Risk Management Response to Identified Risk(s)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	Acceptance</a:t>
            </a:r>
          </a:p>
          <a:p>
            <a:pPr marL="0" indent="0">
              <a:buNone/>
            </a:pPr>
            <a:endParaRPr lang="en-US" i="0" dirty="0">
              <a:solidFill>
                <a:srgbClr val="2E2D29"/>
              </a:solidFill>
              <a:effectLst/>
              <a:latin typeface="Source Sans Pro" panose="020F0502020204030204" pitchFamily="34" charset="0"/>
            </a:endParaRPr>
          </a:p>
          <a:p>
            <a:pPr marL="0" indent="0">
              <a:buNone/>
            </a:pPr>
            <a:r>
              <a:rPr lang="en-US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		Avoidance</a:t>
            </a:r>
          </a:p>
          <a:p>
            <a:pPr marL="0" indent="0">
              <a:buNone/>
            </a:pPr>
            <a:endParaRPr lang="en-US" i="0" dirty="0">
              <a:solidFill>
                <a:srgbClr val="2E2D29"/>
              </a:solidFill>
              <a:effectLst/>
              <a:latin typeface="Source Sans Pro" panose="020F0502020204030204" pitchFamily="34" charset="0"/>
            </a:endParaRPr>
          </a:p>
          <a:p>
            <a:pPr marL="0" indent="0">
              <a:buNone/>
            </a:pPr>
            <a:r>
              <a:rPr lang="en-US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			Reduction/mitigation</a:t>
            </a:r>
          </a:p>
          <a:p>
            <a:pPr marL="0" indent="0">
              <a:buNone/>
            </a:pPr>
            <a:endParaRPr lang="en-US" i="0" dirty="0">
              <a:solidFill>
                <a:srgbClr val="2E2D29"/>
              </a:solidFill>
              <a:effectLst/>
              <a:latin typeface="Source Sans Pro" panose="020F0502020204030204" pitchFamily="34" charset="0"/>
            </a:endParaRPr>
          </a:p>
          <a:p>
            <a:pPr marL="0" indent="0">
              <a:buNone/>
            </a:pPr>
            <a:r>
              <a:rPr lang="en-US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				Sharing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49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FB9D-B516-5645-270A-413C443D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6230"/>
            <a:ext cx="7772400" cy="541538"/>
          </a:xfrm>
        </p:spPr>
        <p:txBody>
          <a:bodyPr/>
          <a:lstStyle/>
          <a:p>
            <a:r>
              <a:rPr lang="en-US" dirty="0"/>
              <a:t>So, you think you found a risk? Examples…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E6988-E272-F8DD-F96C-20DBA2BBC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752354"/>
            <a:ext cx="7886700" cy="3876796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Acceptance: </a:t>
            </a:r>
            <a:r>
              <a:rPr lang="en-US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you know it’s there, you </a:t>
            </a:r>
            <a:r>
              <a:rPr lang="en-US" b="0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take no action. You choose to disregard the risk and continue business as usual.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Avoidance:</a:t>
            </a:r>
            <a:r>
              <a:rPr lang="en-US" b="0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  we know it’s there and we are NOT GOING to engage in the activity that creates the risk.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Reduction/mitigation:  </a:t>
            </a:r>
            <a:r>
              <a:rPr lang="en-US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go ahead, </a:t>
            </a:r>
            <a:r>
              <a:rPr lang="en-US" b="0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continue activity, while trying to reduce the probability of risk occurring. </a:t>
            </a:r>
            <a:r>
              <a:rPr lang="en-US" dirty="0">
                <a:solidFill>
                  <a:srgbClr val="2E2D29"/>
                </a:solidFill>
                <a:latin typeface="Source Sans Pro" panose="020F0502020204030204" pitchFamily="34" charset="0"/>
              </a:rPr>
              <a:t>(think police alarm in bank).  How can you control the risk? What would be the plan?</a:t>
            </a:r>
            <a:endParaRPr lang="en-US" b="0" i="0" dirty="0">
              <a:solidFill>
                <a:srgbClr val="2E2D29"/>
              </a:solidFill>
              <a:effectLst/>
              <a:latin typeface="Source Sans Pro" panose="020F0502020204030204" pitchFamily="34" charset="0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2E2D29"/>
                </a:solidFill>
                <a:latin typeface="Source Sans Pro" panose="020F0502020204030204" pitchFamily="34" charset="0"/>
              </a:rPr>
              <a:t>S</a:t>
            </a:r>
            <a:r>
              <a:rPr lang="en-US" b="1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haring/Transfer:</a:t>
            </a:r>
            <a:r>
              <a:rPr lang="en-US" b="0" i="0" dirty="0">
                <a:solidFill>
                  <a:srgbClr val="2E2D29"/>
                </a:solidFill>
                <a:effectLst/>
                <a:latin typeface="Source Sans Pro" panose="020F0502020204030204" pitchFamily="34" charset="0"/>
              </a:rPr>
              <a:t> continue activity and purchase insurance to transfer the risk, subject to limits &amp; deductibles. </a:t>
            </a:r>
            <a:r>
              <a:rPr lang="en-US" dirty="0">
                <a:solidFill>
                  <a:srgbClr val="2E2D29"/>
                </a:solidFill>
                <a:latin typeface="Source Sans Pro" panose="020F0502020204030204" pitchFamily="34" charset="0"/>
              </a:rPr>
              <a:t> The ORIMS insurance portfolio treats a number of risks.  Is yours one of them?</a:t>
            </a:r>
            <a:endParaRPr lang="en-US" b="0" i="0" dirty="0">
              <a:solidFill>
                <a:srgbClr val="2E2D29"/>
              </a:solidFill>
              <a:effectLst/>
              <a:latin typeface="Source Sans Pro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3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10D8-E325-3FA6-CC45-EEB9F3F5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have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5D5ED-7459-ABF2-9378-E5D3B79BD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015068"/>
            <a:ext cx="7886700" cy="32568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you are still uncertain about what to do next,  send your questions to your RIAG representative: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Michael Kreisberg</a:t>
            </a:r>
            <a:r>
              <a:rPr lang="en-US" sz="1800" dirty="0"/>
              <a:t>			 </a:t>
            </a:r>
            <a:r>
              <a:rPr lang="en-US" sz="1800" dirty="0">
                <a:hlinkClick r:id="rId2"/>
              </a:rPr>
              <a:t>m.kreisberg@ieee.org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you have any questions or wish to discuss this topic in greater detail, please contact:   </a:t>
            </a:r>
            <a:r>
              <a:rPr lang="en-US" sz="1800" dirty="0"/>
              <a:t>		</a:t>
            </a:r>
            <a:r>
              <a:rPr lang="en-US" sz="1800" dirty="0">
                <a:hlinkClick r:id="rId3"/>
              </a:rPr>
              <a:t>orims@ieee.org</a:t>
            </a:r>
            <a:endParaRPr lang="en-US" sz="1800" dirty="0"/>
          </a:p>
          <a:p>
            <a:pPr marL="1028700" lvl="3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4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57" y="1465119"/>
            <a:ext cx="1845425" cy="2256905"/>
          </a:xfrm>
          <a:prstGeom prst="rect">
            <a:avLst/>
          </a:prstGeom>
        </p:spPr>
      </p:pic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75E96A00-1E70-DBEB-64FA-19D370C61969}"/>
              </a:ext>
            </a:extLst>
          </p:cNvPr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IEEE Proprietary                    		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6703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An interesting thought…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1635"/>
            <a:ext cx="7772400" cy="35903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cost of responding to unanticipated problems is always much larger than the cost of risk responses planned well in advance.”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/>
              <a:t>Author Unknown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“It ain’t what you don’t know that gets you into trouble, it’s what you know for sure that just ain’t so.”  </a:t>
            </a:r>
          </a:p>
          <a:p>
            <a:pPr marL="685800" lvl="2" indent="0">
              <a:buNone/>
            </a:pPr>
            <a:r>
              <a:rPr lang="en-US" dirty="0"/>
              <a:t>   Mark Twain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Risk Assessment Workshop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what is the first step? Where do we begin?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need to start with an explanation of what we mean by “risk.”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144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Risk Assessment Workshop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is a risk?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Any ideas?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do you think it is?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295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What is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Merriam Webster, risk can be identified as: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Possibility of loss or injury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Someone or something that creates or suggests a hazard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chance of loss or perils in an insurance contract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9747"/>
            <a:ext cx="3050000" cy="925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6131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What is the IEEE Definition of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IEEE definition of risk include: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combination of the probability of an event and its consequences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opportunities, uncertainties, threats, and barriers to which IEEE must respond in order to achieve its 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24" y="457200"/>
            <a:ext cx="1239926" cy="1234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7279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Where Can We Find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Risk is inherent in all types of undertaking and may carry the potential for benefit or be a threat to success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81" y="300178"/>
            <a:ext cx="1239119" cy="1171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0164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How Do We Classify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Risk can be defined as: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combination of the probability of an event and its consequences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opportunities, uncertainties, threats, or barriers to which IEEE must respond in order to achieve its 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98" y="351834"/>
            <a:ext cx="985715" cy="921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5385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1332</Words>
  <Application>Microsoft Office PowerPoint</Application>
  <PresentationFormat>On-screen Show (16:9)</PresentationFormat>
  <Paragraphs>175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Courier New</vt:lpstr>
      <vt:lpstr>LucidaGrande</vt:lpstr>
      <vt:lpstr>Source Sans Pro</vt:lpstr>
      <vt:lpstr>Verdana</vt:lpstr>
      <vt:lpstr>Wingdings</vt:lpstr>
      <vt:lpstr>Title Slides</vt:lpstr>
      <vt:lpstr>IEEE_customSlides</vt:lpstr>
      <vt:lpstr>ieee_corporate_template_1</vt:lpstr>
      <vt:lpstr>Theme 1</vt:lpstr>
      <vt:lpstr>How to Conduct a Risk Assessment</vt:lpstr>
      <vt:lpstr>Workshop Objective</vt:lpstr>
      <vt:lpstr>An interesting thought…</vt:lpstr>
      <vt:lpstr>Risk Assessment Workshop  </vt:lpstr>
      <vt:lpstr>Risk Assessment Workshop   </vt:lpstr>
      <vt:lpstr>What is Risk?</vt:lpstr>
      <vt:lpstr>What is the IEEE Definition of Risk?</vt:lpstr>
      <vt:lpstr>Where Can We Find Risk?</vt:lpstr>
      <vt:lpstr>How Do We Classify Risk?</vt:lpstr>
      <vt:lpstr>Risk in the Business World</vt:lpstr>
      <vt:lpstr>Risk Categories </vt:lpstr>
      <vt:lpstr>Characteristics of Risk</vt:lpstr>
      <vt:lpstr>Risk Probability</vt:lpstr>
      <vt:lpstr>Risk Severity</vt:lpstr>
      <vt:lpstr>Risk Management Matrix</vt:lpstr>
      <vt:lpstr>The Risk Universe</vt:lpstr>
      <vt:lpstr>How to perform a risk assessment?</vt:lpstr>
      <vt:lpstr>How to complete the Risk Universe</vt:lpstr>
      <vt:lpstr>IEEE Risk Universe for (unit name here)</vt:lpstr>
      <vt:lpstr>So, you think you found a new or emerging risk?</vt:lpstr>
      <vt:lpstr>So, you think you found a new or emerging risk?</vt:lpstr>
      <vt:lpstr>So, you think you found a risk? </vt:lpstr>
      <vt:lpstr>So, you think you found a risk?</vt:lpstr>
      <vt:lpstr>So, you think you found a risk? Examples…</vt:lpstr>
      <vt:lpstr>Still have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 Giannattasio</dc:creator>
  <cp:lastModifiedBy>Lori R Keller</cp:lastModifiedBy>
  <cp:revision>60</cp:revision>
  <cp:lastPrinted>2022-06-06T13:17:45Z</cp:lastPrinted>
  <dcterms:modified xsi:type="dcterms:W3CDTF">2024-03-05T13:44:45Z</dcterms:modified>
</cp:coreProperties>
</file>