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6" r:id="rId2"/>
    <p:sldId id="258" r:id="rId3"/>
    <p:sldId id="302" r:id="rId4"/>
    <p:sldId id="301" r:id="rId5"/>
    <p:sldId id="303" r:id="rId6"/>
    <p:sldId id="306" r:id="rId7"/>
    <p:sldId id="260" r:id="rId8"/>
    <p:sldId id="261" r:id="rId9"/>
    <p:sldId id="304" r:id="rId10"/>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88"/>
    <p:restoredTop sz="95332" autoAdjust="0"/>
  </p:normalViewPr>
  <p:slideViewPr>
    <p:cSldViewPr snapToGrid="0" snapToObjects="1">
      <p:cViewPr varScale="1">
        <p:scale>
          <a:sx n="105" d="100"/>
          <a:sy n="105" d="100"/>
        </p:scale>
        <p:origin x="23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9754"/>
          </a:xfrm>
          <a:prstGeom prst="rect">
            <a:avLst/>
          </a:prstGeom>
        </p:spPr>
        <p:txBody>
          <a:bodyPr vert="horz" lIns="92016" tIns="46008" rIns="92016" bIns="46008"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9754"/>
          </a:xfrm>
          <a:prstGeom prst="rect">
            <a:avLst/>
          </a:prstGeom>
        </p:spPr>
        <p:txBody>
          <a:bodyPr vert="horz" lIns="92016" tIns="46008" rIns="92016" bIns="46008" rtlCol="0"/>
          <a:lstStyle>
            <a:lvl1pPr algn="r">
              <a:defRPr sz="1200"/>
            </a:lvl1pPr>
          </a:lstStyle>
          <a:p>
            <a:fld id="{9203D413-D3B9-4017-8851-569AE4C04F72}" type="datetimeFigureOut">
              <a:rPr lang="en-US" smtClean="0"/>
              <a:t>8/10/2018</a:t>
            </a:fld>
            <a:endParaRPr lang="en-US"/>
          </a:p>
        </p:txBody>
      </p:sp>
      <p:sp>
        <p:nvSpPr>
          <p:cNvPr id="4" name="Footer Placeholder 3"/>
          <p:cNvSpPr>
            <a:spLocks noGrp="1"/>
          </p:cNvSpPr>
          <p:nvPr>
            <p:ph type="ftr" sz="quarter" idx="2"/>
          </p:nvPr>
        </p:nvSpPr>
        <p:spPr>
          <a:xfrm>
            <a:off x="0" y="8886972"/>
            <a:ext cx="3057053" cy="469754"/>
          </a:xfrm>
          <a:prstGeom prst="rect">
            <a:avLst/>
          </a:prstGeom>
        </p:spPr>
        <p:txBody>
          <a:bodyPr vert="horz" lIns="92016" tIns="46008" rIns="92016" bIns="46008"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86972"/>
            <a:ext cx="3057053" cy="469754"/>
          </a:xfrm>
          <a:prstGeom prst="rect">
            <a:avLst/>
          </a:prstGeom>
        </p:spPr>
        <p:txBody>
          <a:bodyPr vert="horz" lIns="92016" tIns="46008" rIns="92016" bIns="46008" rtlCol="0" anchor="b"/>
          <a:lstStyle>
            <a:lvl1pPr algn="r">
              <a:defRPr sz="1200"/>
            </a:lvl1pPr>
          </a:lstStyle>
          <a:p>
            <a:fld id="{F5750D4B-BFEB-488F-AE30-6B3681FB3292}" type="slidenum">
              <a:rPr lang="en-US" smtClean="0"/>
              <a:t>‹#›</a:t>
            </a:fld>
            <a:endParaRPr lang="en-US"/>
          </a:p>
        </p:txBody>
      </p:sp>
    </p:spTree>
    <p:extLst>
      <p:ext uri="{BB962C8B-B14F-4D97-AF65-F5344CB8AC3E}">
        <p14:creationId xmlns:p14="http://schemas.microsoft.com/office/powerpoint/2010/main" val="14406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4" tIns="46883" rIns="93764" bIns="46883"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4" tIns="46883" rIns="93764" bIns="46883" rtlCol="0"/>
          <a:lstStyle>
            <a:lvl1pPr algn="r">
              <a:defRPr sz="1200"/>
            </a:lvl1pPr>
          </a:lstStyle>
          <a:p>
            <a:fld id="{90328D45-CD78-E946-97C3-593DC6155472}" type="datetimeFigureOut">
              <a:rPr lang="en-US" smtClean="0"/>
              <a:t>8/10/2018</a:t>
            </a:fld>
            <a:endParaRPr lang="en-US"/>
          </a:p>
        </p:txBody>
      </p:sp>
      <p:sp>
        <p:nvSpPr>
          <p:cNvPr id="4" name="Slide Image Placeholder 3"/>
          <p:cNvSpPr>
            <a:spLocks noGrp="1" noRot="1" noChangeAspect="1"/>
          </p:cNvSpPr>
          <p:nvPr>
            <p:ph type="sldImg" idx="2"/>
          </p:nvPr>
        </p:nvSpPr>
        <p:spPr>
          <a:xfrm>
            <a:off x="1422400" y="1169988"/>
            <a:ext cx="4208463" cy="3157537"/>
          </a:xfrm>
          <a:prstGeom prst="rect">
            <a:avLst/>
          </a:prstGeom>
          <a:noFill/>
          <a:ln w="12700">
            <a:solidFill>
              <a:prstClr val="black"/>
            </a:solidFill>
          </a:ln>
        </p:spPr>
        <p:txBody>
          <a:bodyPr vert="horz" lIns="93764" tIns="46883" rIns="93764" bIns="46883" rtlCol="0" anchor="ctr"/>
          <a:lstStyle/>
          <a:p>
            <a:endParaRPr lang="en-US"/>
          </a:p>
        </p:txBody>
      </p:sp>
      <p:sp>
        <p:nvSpPr>
          <p:cNvPr id="5" name="Notes Placeholder 4"/>
          <p:cNvSpPr>
            <a:spLocks noGrp="1"/>
          </p:cNvSpPr>
          <p:nvPr>
            <p:ph type="body" sz="quarter" idx="3"/>
          </p:nvPr>
        </p:nvSpPr>
        <p:spPr>
          <a:xfrm>
            <a:off x="705327" y="4502923"/>
            <a:ext cx="5642610" cy="3684211"/>
          </a:xfrm>
          <a:prstGeom prst="rect">
            <a:avLst/>
          </a:prstGeom>
        </p:spPr>
        <p:txBody>
          <a:bodyPr vert="horz" lIns="93764" tIns="46883" rIns="93764" bIns="468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6"/>
            <a:ext cx="3056414" cy="469460"/>
          </a:xfrm>
          <a:prstGeom prst="rect">
            <a:avLst/>
          </a:prstGeom>
        </p:spPr>
        <p:txBody>
          <a:bodyPr vert="horz" lIns="93764" tIns="46883" rIns="93764" bIns="46883"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6"/>
            <a:ext cx="3056414" cy="469460"/>
          </a:xfrm>
          <a:prstGeom prst="rect">
            <a:avLst/>
          </a:prstGeom>
        </p:spPr>
        <p:txBody>
          <a:bodyPr vert="horz" lIns="93764" tIns="46883" rIns="93764" bIns="46883"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ieee.org/ouanalytic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org/ouanalytics" TargetMode="External"/><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about/corporate/governance/index.html" TargetMode="External"/><Relationship Id="rId2" Type="http://schemas.openxmlformats.org/officeDocument/2006/relationships/hyperlink" Target="http://www.ieee.org/documents/ieee_policies.pdf" TargetMode="External"/><Relationship Id="rId1" Type="http://schemas.openxmlformats.org/officeDocument/2006/relationships/slideLayout" Target="../slideLayouts/slideLayout8.xml"/><Relationship Id="rId5" Type="http://schemas.openxmlformats.org/officeDocument/2006/relationships/hyperlink" Target="https://www.ieee.org/about/volunteers/samieee/ieee_email_policy.html" TargetMode="External"/><Relationship Id="rId4" Type="http://schemas.openxmlformats.org/officeDocument/2006/relationships/hyperlink" Target="https://www.ieee.org/about/help/security_privacy.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60333"/>
            <a:ext cx="7772400" cy="697310"/>
          </a:xfrm>
        </p:spPr>
        <p:txBody>
          <a:bodyPr/>
          <a:lstStyle/>
          <a:p>
            <a:r>
              <a:rPr lang="en-US" dirty="0" smtClean="0"/>
              <a:t>IEEE OU </a:t>
            </a:r>
            <a:r>
              <a:rPr lang="en-US" dirty="0" smtClean="0"/>
              <a:t>Analytics - Introduction</a:t>
            </a:r>
            <a:endParaRPr lang="en-US" dirty="0"/>
          </a:p>
        </p:txBody>
      </p:sp>
      <p:sp>
        <p:nvSpPr>
          <p:cNvPr id="4" name="Slide Number Placeholder 3"/>
          <p:cNvSpPr>
            <a:spLocks noGrp="1"/>
          </p:cNvSpPr>
          <p:nvPr>
            <p:ph type="sldNum" sz="quarter" idx="18"/>
          </p:nvPr>
        </p:nvSpPr>
        <p:spPr>
          <a:xfrm>
            <a:off x="385321" y="6205392"/>
            <a:ext cx="3597020" cy="365125"/>
          </a:xfrm>
        </p:spPr>
        <p:txBody>
          <a:bodyPr/>
          <a:lstStyle/>
          <a:p>
            <a:r>
              <a:rPr lang="en-US" dirty="0" smtClean="0"/>
              <a:t>Training Presentation – 2018</a:t>
            </a:r>
            <a:endParaRPr lang="en-US" dirty="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0665"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623702"/>
            <a:ext cx="7886700" cy="4481676"/>
          </a:xfrm>
        </p:spPr>
        <p:txBody>
          <a:bodyPr>
            <a:normAutofit/>
          </a:bodyPr>
          <a:lstStyle/>
          <a:p>
            <a:r>
              <a:rPr lang="en-US" dirty="0" smtClean="0"/>
              <a:t>Tableau is an Online Business Analytics tool that allows users to view and further define visualizations based on IEEE data.</a:t>
            </a:r>
          </a:p>
          <a:p>
            <a:r>
              <a:rPr lang="en-US" dirty="0" smtClean="0"/>
              <a:t>Tableau uses the same data source used by SAMI</a:t>
            </a:r>
            <a:r>
              <a:rPr lang="en-US" sz="2000" dirty="0" smtClean="0"/>
              <a:t>EEE, IEEE Renewal, Collabratec, the vTools Applications….</a:t>
            </a:r>
          </a:p>
          <a:p>
            <a:r>
              <a:rPr lang="en-US" dirty="0" smtClean="0"/>
              <a:t>This training will show users how to access OU Analytics and interact with the Landing page and six dashboards.</a:t>
            </a:r>
            <a:br>
              <a:rPr lang="en-US" dirty="0" smtClean="0"/>
            </a:br>
            <a:endParaRPr lang="en-US" dirty="0" smtClean="0"/>
          </a:p>
          <a:p>
            <a:pPr marL="0" indent="0" algn="ctr">
              <a:buNone/>
            </a:pPr>
            <a:r>
              <a:rPr lang="en-US" dirty="0" smtClean="0"/>
              <a:t>Begin at </a:t>
            </a:r>
            <a:r>
              <a:rPr lang="en-US" dirty="0" smtClean="0">
                <a:hlinkClick r:id="rId2"/>
              </a:rPr>
              <a:t>http://www.ieee.org/ouanalytics</a:t>
            </a:r>
            <a:endParaRPr lang="en-US" dirty="0" smtClean="0"/>
          </a:p>
          <a:p>
            <a:pPr algn="ctr"/>
            <a:endParaRPr lang="en-US" dirty="0" smtClean="0"/>
          </a:p>
        </p:txBody>
      </p:sp>
      <p:sp>
        <p:nvSpPr>
          <p:cNvPr id="4" name="Slide Number Placeholder 3"/>
          <p:cNvSpPr>
            <a:spLocks noGrp="1"/>
          </p:cNvSpPr>
          <p:nvPr>
            <p:ph type="sldNum" sz="quarter" idx="14"/>
          </p:nvPr>
        </p:nvSpPr>
        <p:spPr>
          <a:xfrm>
            <a:off x="385320" y="6205392"/>
            <a:ext cx="2879173" cy="365125"/>
          </a:xfrm>
        </p:spPr>
        <p:txBody>
          <a:bodyPr/>
          <a:lstStyle/>
          <a:p>
            <a:r>
              <a:rPr lang="en-US" dirty="0" smtClean="0"/>
              <a:t>Training Presentation </a:t>
            </a:r>
            <a:r>
              <a:rPr lang="en-US" dirty="0"/>
              <a:t>- </a:t>
            </a:r>
            <a:fld id="{3DD97BEB-BAEF-0344-9D5C-EC73E478698A}" type="slidenum">
              <a:rPr lang="en-US" smtClean="0"/>
              <a:pPr/>
              <a:t>2</a:t>
            </a:fld>
            <a:endParaRPr lang="en-US" dirty="0"/>
          </a:p>
        </p:txBody>
      </p:sp>
      <p:sp>
        <p:nvSpPr>
          <p:cNvPr id="6" name="Text Placeholder 4"/>
          <p:cNvSpPr>
            <a:spLocks noGrp="1"/>
          </p:cNvSpPr>
          <p:nvPr>
            <p:ph type="body" sz="quarter" idx="17"/>
          </p:nvPr>
        </p:nvSpPr>
        <p:spPr>
          <a:xfrm>
            <a:off x="628650" y="1106196"/>
            <a:ext cx="7886700" cy="385325"/>
          </a:xfrm>
        </p:spPr>
        <p:txBody>
          <a:bodyPr>
            <a:noAutofit/>
          </a:bodyPr>
          <a:lstStyle/>
          <a:p>
            <a:r>
              <a:rPr lang="en-US" dirty="0" smtClean="0"/>
              <a:t>Powered by Tableau</a:t>
            </a:r>
            <a:endParaRPr lang="en-US" dirty="0"/>
          </a:p>
        </p:txBody>
      </p:sp>
    </p:spTree>
    <p:extLst>
      <p:ext uri="{BB962C8B-B14F-4D97-AF65-F5344CB8AC3E}">
        <p14:creationId xmlns:p14="http://schemas.microsoft.com/office/powerpoint/2010/main" val="277361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205538"/>
            <a:ext cx="485775" cy="365125"/>
          </a:xfrm>
        </p:spPr>
        <p:txBody>
          <a:bodyPr/>
          <a:lstStyle/>
          <a:p>
            <a:fld id="{3DD97BEB-BAEF-0344-9D5C-EC73E478698A}" type="slidenum">
              <a:rPr lang="en-US" smtClean="0"/>
              <a:pPr/>
              <a:t>3</a:t>
            </a:fld>
            <a:endParaRPr lang="en-US"/>
          </a:p>
        </p:txBody>
      </p:sp>
      <p:pic>
        <p:nvPicPr>
          <p:cNvPr id="8" name="Picture 7"/>
          <p:cNvPicPr>
            <a:picLocks noChangeAspect="1"/>
          </p:cNvPicPr>
          <p:nvPr/>
        </p:nvPicPr>
        <p:blipFill>
          <a:blip r:embed="rId2"/>
          <a:stretch>
            <a:fillRect/>
          </a:stretch>
        </p:blipFill>
        <p:spPr>
          <a:xfrm>
            <a:off x="413064" y="308284"/>
            <a:ext cx="8102286" cy="5486876"/>
          </a:xfrm>
          <a:prstGeom prst="rect">
            <a:avLst/>
          </a:prstGeom>
        </p:spPr>
      </p:pic>
    </p:spTree>
    <p:extLst>
      <p:ext uri="{BB962C8B-B14F-4D97-AF65-F5344CB8AC3E}">
        <p14:creationId xmlns:p14="http://schemas.microsoft.com/office/powerpoint/2010/main" val="421736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a:t>
            </a:r>
          </a:p>
        </p:txBody>
      </p:sp>
      <p:pic>
        <p:nvPicPr>
          <p:cNvPr id="11" name="Content Placeholder 10"/>
          <p:cNvPicPr>
            <a:picLocks noGrp="1" noChangeAspect="1"/>
          </p:cNvPicPr>
          <p:nvPr>
            <p:ph sz="half" idx="2"/>
          </p:nvPr>
        </p:nvPicPr>
        <p:blipFill>
          <a:blip r:embed="rId2"/>
          <a:stretch>
            <a:fillRect/>
          </a:stretch>
        </p:blipFill>
        <p:spPr>
          <a:xfrm>
            <a:off x="4078382" y="1825625"/>
            <a:ext cx="4436968" cy="2831237"/>
          </a:xfrm>
          <a:prstGeom prst="rect">
            <a:avLst/>
          </a:prstGeom>
        </p:spPr>
      </p:pic>
      <p:sp>
        <p:nvSpPr>
          <p:cNvPr id="3" name="Text Placeholder 2"/>
          <p:cNvSpPr>
            <a:spLocks noGrp="1"/>
          </p:cNvSpPr>
          <p:nvPr>
            <p:ph type="body" sz="quarter" idx="13"/>
          </p:nvPr>
        </p:nvSpPr>
        <p:spPr>
          <a:xfrm>
            <a:off x="439070" y="1825625"/>
            <a:ext cx="3886200" cy="3792538"/>
          </a:xfrm>
        </p:spPr>
        <p:txBody>
          <a:bodyPr/>
          <a:lstStyle/>
          <a:p>
            <a:r>
              <a:rPr lang="en-US" dirty="0"/>
              <a:t>Access </a:t>
            </a:r>
            <a:r>
              <a:rPr lang="en-US" dirty="0" smtClean="0"/>
              <a:t>is </a:t>
            </a:r>
            <a:r>
              <a:rPr lang="en-US" dirty="0"/>
              <a:t>based on the volunteer position and </a:t>
            </a:r>
            <a:r>
              <a:rPr lang="en-US" dirty="0" smtClean="0"/>
              <a:t>Organizational Unit (OU) </a:t>
            </a:r>
            <a:r>
              <a:rPr lang="en-US" dirty="0" err="1" smtClean="0"/>
              <a:t>ie</a:t>
            </a:r>
            <a:r>
              <a:rPr lang="en-US" dirty="0" smtClean="0"/>
              <a:t>: Section, Chapter, Society, region etc…</a:t>
            </a:r>
          </a:p>
          <a:p>
            <a:endParaRPr lang="en-US" dirty="0" smtClean="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sp>
        <p:nvSpPr>
          <p:cNvPr id="5" name="Text Placeholder 4"/>
          <p:cNvSpPr>
            <a:spLocks noGrp="1"/>
          </p:cNvSpPr>
          <p:nvPr>
            <p:ph type="body" sz="quarter" idx="17"/>
          </p:nvPr>
        </p:nvSpPr>
        <p:spPr/>
        <p:txBody>
          <a:bodyPr/>
          <a:lstStyle/>
          <a:p>
            <a:r>
              <a:rPr lang="en-US" dirty="0" smtClean="0"/>
              <a:t>http://www.ieee.org/ouanalytics</a:t>
            </a:r>
            <a:endParaRPr lang="en-US" dirty="0"/>
          </a:p>
        </p:txBody>
      </p:sp>
      <p:sp>
        <p:nvSpPr>
          <p:cNvPr id="7" name="Text Placeholder 6"/>
          <p:cNvSpPr>
            <a:spLocks noGrp="1"/>
          </p:cNvSpPr>
          <p:nvPr>
            <p:ph type="body" sz="quarter" idx="4294967295"/>
          </p:nvPr>
        </p:nvSpPr>
        <p:spPr>
          <a:xfrm>
            <a:off x="411480" y="3625152"/>
            <a:ext cx="4434839" cy="1888680"/>
          </a:xfrm>
        </p:spPr>
        <p:txBody>
          <a:bodyPr/>
          <a:lstStyle/>
          <a:p>
            <a:r>
              <a:rPr lang="en-US" dirty="0"/>
              <a:t>A list of authorized volunteer positions is available from </a:t>
            </a:r>
            <a:r>
              <a:rPr lang="en-US" dirty="0" smtClean="0"/>
              <a:t/>
            </a:r>
            <a:br>
              <a:rPr lang="en-US" dirty="0" smtClean="0"/>
            </a:br>
            <a:r>
              <a:rPr lang="en-US" dirty="0" smtClean="0"/>
              <a:t/>
            </a:r>
            <a:br>
              <a:rPr lang="en-US" dirty="0" smtClean="0"/>
            </a:br>
            <a:r>
              <a:rPr lang="en-US" dirty="0" smtClean="0">
                <a:hlinkClick r:id="rId3"/>
              </a:rPr>
              <a:t>http</a:t>
            </a:r>
            <a:r>
              <a:rPr lang="en-US" dirty="0">
                <a:hlinkClick r:id="rId3"/>
              </a:rPr>
              <a:t>://www.ieee.org/ouanalytics</a:t>
            </a:r>
            <a:endParaRPr lang="en-US" dirty="0"/>
          </a:p>
        </p:txBody>
      </p:sp>
    </p:spTree>
    <p:extLst>
      <p:ext uri="{BB962C8B-B14F-4D97-AF65-F5344CB8AC3E}">
        <p14:creationId xmlns:p14="http://schemas.microsoft.com/office/powerpoint/2010/main" val="362458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IEEE OU Analytics - </a:t>
            </a:r>
            <a:r>
              <a:rPr lang="en-US" sz="3200" dirty="0"/>
              <a:t>Terms and </a:t>
            </a:r>
            <a:r>
              <a:rPr lang="en-US" sz="3200" dirty="0" smtClean="0"/>
              <a:t>Conditions</a:t>
            </a:r>
            <a:endParaRPr lang="en-US" sz="3200" dirty="0"/>
          </a:p>
        </p:txBody>
      </p:sp>
      <p:sp>
        <p:nvSpPr>
          <p:cNvPr id="8" name="Text Placeholder 7"/>
          <p:cNvSpPr>
            <a:spLocks noGrp="1"/>
          </p:cNvSpPr>
          <p:nvPr>
            <p:ph type="body" sz="quarter" idx="13"/>
          </p:nvPr>
        </p:nvSpPr>
        <p:spPr>
          <a:xfrm>
            <a:off x="628650" y="1496440"/>
            <a:ext cx="7886700" cy="4931791"/>
          </a:xfrm>
        </p:spPr>
        <p:txBody>
          <a:bodyPr/>
          <a:lstStyle/>
          <a:p>
            <a:r>
              <a:rPr lang="en-US" dirty="0" smtClean="0"/>
              <a:t>IEEE </a:t>
            </a:r>
            <a:r>
              <a:rPr lang="en-US" dirty="0"/>
              <a:t>member data is released for use only by IEEE members, officers, and committee members. Member information may not be furnished, with or without compensation, to outside entities, or be used by IEEE members for any other than approved IEEE business.</a:t>
            </a:r>
          </a:p>
          <a:p>
            <a:r>
              <a:rPr lang="en-US" dirty="0"/>
              <a:t>It is the responsibility of the volunteer to keep informed of IEEE Policies governing mailings and the use of labels and email addresses, including the regulations governing electioneering for IEEE offices. The information is found in Section 14.1 of </a:t>
            </a:r>
            <a:r>
              <a:rPr lang="en-US" dirty="0">
                <a:hlinkClick r:id="rId2"/>
              </a:rPr>
              <a:t>IEEE Policies</a:t>
            </a:r>
            <a:r>
              <a:rPr lang="en-US" dirty="0"/>
              <a:t> published every January and is available on request or from the </a:t>
            </a:r>
            <a:r>
              <a:rPr lang="en-US" dirty="0">
                <a:hlinkClick r:id="rId3"/>
              </a:rPr>
              <a:t>IEEE Governing Documents</a:t>
            </a:r>
            <a:r>
              <a:rPr lang="en-US" dirty="0"/>
              <a:t> website</a:t>
            </a:r>
            <a:r>
              <a:rPr lang="en-US" dirty="0" smtClean="0"/>
              <a:t>.</a:t>
            </a:r>
          </a:p>
          <a:p>
            <a:r>
              <a:rPr lang="en-US" dirty="0"/>
              <a:t>It is also the responsibility of the volunteer to keep informed of the IEEE member </a:t>
            </a:r>
            <a:r>
              <a:rPr lang="en-US" dirty="0">
                <a:hlinkClick r:id="rId4"/>
              </a:rPr>
              <a:t>Privacy and Security policies</a:t>
            </a:r>
            <a:r>
              <a:rPr lang="en-US" dirty="0"/>
              <a:t> and </a:t>
            </a:r>
            <a:r>
              <a:rPr lang="en-US" dirty="0">
                <a:hlinkClick r:id="rId5"/>
              </a:rPr>
              <a:t>Email Terms and Conditions.</a:t>
            </a:r>
            <a:r>
              <a:rPr lang="en-US" dirty="0"/>
              <a:t/>
            </a:r>
            <a:br>
              <a:rPr lang="en-US" dirty="0"/>
            </a:br>
            <a:endParaRPr lang="en-US" dirty="0"/>
          </a:p>
          <a:p>
            <a:endParaRPr lang="en-US" dirty="0"/>
          </a:p>
        </p:txBody>
      </p:sp>
      <p:sp>
        <p:nvSpPr>
          <p:cNvPr id="5" name="Slide Number Placeholder 4"/>
          <p:cNvSpPr>
            <a:spLocks noGrp="1"/>
          </p:cNvSpPr>
          <p:nvPr>
            <p:ph type="sldNum" sz="quarter" idx="14"/>
          </p:nvPr>
        </p:nvSpPr>
        <p:spPr/>
        <p:txBody>
          <a:bodyPr/>
          <a:lstStyle/>
          <a:p>
            <a:fld id="{3DD97BEB-BAEF-0344-9D5C-EC73E478698A}" type="slidenum">
              <a:rPr lang="en-US" smtClean="0"/>
              <a:pPr/>
              <a:t>5</a:t>
            </a:fld>
            <a:endParaRPr lang="en-US"/>
          </a:p>
        </p:txBody>
      </p:sp>
      <p:sp>
        <p:nvSpPr>
          <p:cNvPr id="9" name="Text Placeholder 8"/>
          <p:cNvSpPr>
            <a:spLocks noGrp="1"/>
          </p:cNvSpPr>
          <p:nvPr>
            <p:ph type="body" sz="quarter" idx="17"/>
          </p:nvPr>
        </p:nvSpPr>
        <p:spPr/>
        <p:txBody>
          <a:bodyPr/>
          <a:lstStyle/>
          <a:p>
            <a:r>
              <a:rPr lang="en-US" dirty="0"/>
              <a:t>Conditions of data availability and use</a:t>
            </a:r>
          </a:p>
        </p:txBody>
      </p:sp>
    </p:spTree>
    <p:extLst>
      <p:ext uri="{BB962C8B-B14F-4D97-AF65-F5344CB8AC3E}">
        <p14:creationId xmlns:p14="http://schemas.microsoft.com/office/powerpoint/2010/main" val="55738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IEEE OU Analytics</a:t>
            </a:r>
            <a:endParaRPr lang="en-US" dirty="0"/>
          </a:p>
        </p:txBody>
      </p:sp>
      <p:sp>
        <p:nvSpPr>
          <p:cNvPr id="3" name="Text Placeholder 2"/>
          <p:cNvSpPr>
            <a:spLocks noGrp="1"/>
          </p:cNvSpPr>
          <p:nvPr>
            <p:ph type="body" sz="quarter" idx="13"/>
          </p:nvPr>
        </p:nvSpPr>
        <p:spPr>
          <a:xfrm>
            <a:off x="628650" y="1560448"/>
            <a:ext cx="7886700" cy="4492879"/>
          </a:xfrm>
        </p:spPr>
        <p:txBody>
          <a:bodyPr/>
          <a:lstStyle/>
          <a:p>
            <a:r>
              <a:rPr lang="en-US" dirty="0" smtClean="0"/>
              <a:t>IEEE web Account User Name and Password</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6</a:t>
            </a:fld>
            <a:endParaRPr lang="en-US"/>
          </a:p>
        </p:txBody>
      </p:sp>
      <p:sp>
        <p:nvSpPr>
          <p:cNvPr id="5" name="Text Placeholder 4"/>
          <p:cNvSpPr>
            <a:spLocks noGrp="1"/>
          </p:cNvSpPr>
          <p:nvPr>
            <p:ph type="body" sz="quarter" idx="17"/>
          </p:nvPr>
        </p:nvSpPr>
        <p:spPr/>
        <p:txBody>
          <a:bodyPr/>
          <a:lstStyle/>
          <a:p>
            <a:r>
              <a:rPr lang="en-US" dirty="0" smtClean="0"/>
              <a:t>Sign in</a:t>
            </a:r>
            <a:endParaRPr lang="en-US" dirty="0"/>
          </a:p>
        </p:txBody>
      </p:sp>
      <p:pic>
        <p:nvPicPr>
          <p:cNvPr id="6" name="Picture 5"/>
          <p:cNvPicPr>
            <a:picLocks noChangeAspect="1"/>
          </p:cNvPicPr>
          <p:nvPr/>
        </p:nvPicPr>
        <p:blipFill>
          <a:blip r:embed="rId2"/>
          <a:stretch>
            <a:fillRect/>
          </a:stretch>
        </p:blipFill>
        <p:spPr>
          <a:xfrm>
            <a:off x="1849374" y="2018306"/>
            <a:ext cx="4914900" cy="3895725"/>
          </a:xfrm>
          <a:prstGeom prst="rect">
            <a:avLst/>
          </a:prstGeom>
        </p:spPr>
      </p:pic>
    </p:spTree>
    <p:extLst>
      <p:ext uri="{BB962C8B-B14F-4D97-AF65-F5344CB8AC3E}">
        <p14:creationId xmlns:p14="http://schemas.microsoft.com/office/powerpoint/2010/main" val="168772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692275"/>
            <a:ext cx="7886700" cy="4264025"/>
          </a:xfrm>
        </p:spPr>
        <p:txBody>
          <a:bodyPr>
            <a:normAutofit/>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0" y="6205538"/>
            <a:ext cx="3100388" cy="365125"/>
          </a:xfrm>
        </p:spPr>
        <p:txBody>
          <a:bodyPr/>
          <a:lstStyle/>
          <a:p>
            <a:r>
              <a:rPr lang="en-US" dirty="0" smtClean="0"/>
              <a:t>Training Presentation </a:t>
            </a:r>
            <a:r>
              <a:rPr lang="en-US" dirty="0"/>
              <a:t>- </a:t>
            </a:r>
            <a:fld id="{3DD97BEB-BAEF-0344-9D5C-EC73E478698A}" type="slidenum">
              <a:rPr lang="en-US" smtClean="0"/>
              <a:pPr/>
              <a:t>7</a:t>
            </a:fld>
            <a:endParaRPr lang="en-US" dirty="0"/>
          </a:p>
        </p:txBody>
      </p:sp>
      <p:pic>
        <p:nvPicPr>
          <p:cNvPr id="6" name="Picture 5"/>
          <p:cNvPicPr>
            <a:picLocks noChangeAspect="1"/>
          </p:cNvPicPr>
          <p:nvPr/>
        </p:nvPicPr>
        <p:blipFill>
          <a:blip r:embed="rId2"/>
          <a:stretch>
            <a:fillRect/>
          </a:stretch>
        </p:blipFill>
        <p:spPr>
          <a:xfrm>
            <a:off x="786434" y="362204"/>
            <a:ext cx="7385364" cy="5943600"/>
          </a:xfrm>
          <a:prstGeom prst="rect">
            <a:avLst/>
          </a:prstGeom>
        </p:spPr>
      </p:pic>
    </p:spTree>
    <p:extLst>
      <p:ext uri="{BB962C8B-B14F-4D97-AF65-F5344CB8AC3E}">
        <p14:creationId xmlns:p14="http://schemas.microsoft.com/office/powerpoint/2010/main" val="71139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OU Analytics</a:t>
            </a:r>
            <a:endParaRPr lang="en-US" dirty="0"/>
          </a:p>
        </p:txBody>
      </p:sp>
      <p:sp>
        <p:nvSpPr>
          <p:cNvPr id="3" name="Text Placeholder 2"/>
          <p:cNvSpPr>
            <a:spLocks noGrp="1"/>
          </p:cNvSpPr>
          <p:nvPr>
            <p:ph type="body" sz="quarter" idx="13"/>
          </p:nvPr>
        </p:nvSpPr>
        <p:spPr/>
        <p:txBody>
          <a:bodyPr>
            <a:normAutofit lnSpcReduction="10000"/>
          </a:bodyPr>
          <a:lstStyle/>
          <a:p>
            <a:r>
              <a:rPr lang="en-US" b="1" dirty="0" smtClean="0"/>
              <a:t>Members and Affiliates</a:t>
            </a:r>
          </a:p>
          <a:p>
            <a:pPr lvl="1"/>
            <a:r>
              <a:rPr lang="en-US" dirty="0" smtClean="0"/>
              <a:t>Member Lookup</a:t>
            </a:r>
            <a:r>
              <a:rPr lang="en-US" b="1" dirty="0" smtClean="0">
                <a:solidFill>
                  <a:srgbClr val="FF0000"/>
                </a:solidFill>
              </a:rPr>
              <a:t>*</a:t>
            </a:r>
            <a:r>
              <a:rPr lang="en-US" dirty="0" smtClean="0"/>
              <a:t> by Region, Section and Subsection, contact information, grade, gender, HKN status. </a:t>
            </a:r>
            <a:endParaRPr lang="en-US" dirty="0"/>
          </a:p>
          <a:p>
            <a:r>
              <a:rPr lang="en-US" b="1" dirty="0" smtClean="0"/>
              <a:t>Memberships, Subscriptions and More … </a:t>
            </a:r>
            <a:r>
              <a:rPr lang="en-US" dirty="0" smtClean="0"/>
              <a:t>Memberships, subscriptions, and Technical Committee participations </a:t>
            </a:r>
          </a:p>
          <a:p>
            <a:pPr lvl="1"/>
            <a:r>
              <a:rPr lang="en-US" dirty="0" smtClean="0"/>
              <a:t>Region, Section, Subsection, grade, gender, years of service and renewal category</a:t>
            </a:r>
            <a:r>
              <a:rPr lang="en-US" b="1" dirty="0" smtClean="0">
                <a:solidFill>
                  <a:srgbClr val="FF0000"/>
                </a:solidFill>
              </a:rPr>
              <a:t>*</a:t>
            </a:r>
            <a:r>
              <a:rPr lang="en-US" dirty="0" smtClean="0"/>
              <a:t>. </a:t>
            </a:r>
          </a:p>
          <a:p>
            <a:r>
              <a:rPr lang="en-US" b="1" dirty="0" smtClean="0"/>
              <a:t>Students</a:t>
            </a:r>
            <a:r>
              <a:rPr lang="en-US" dirty="0" smtClean="0"/>
              <a:t> </a:t>
            </a:r>
          </a:p>
          <a:p>
            <a:pPr lvl="1"/>
            <a:r>
              <a:rPr lang="en-US" dirty="0" smtClean="0"/>
              <a:t>An overview of attending students (all grades) by Section and School.</a:t>
            </a:r>
          </a:p>
          <a:p>
            <a:pPr lvl="1"/>
            <a:endParaRPr lang="en-US" dirty="0"/>
          </a:p>
          <a:p>
            <a:pPr marL="0" indent="0">
              <a:buNone/>
            </a:pPr>
            <a:endParaRPr lang="en-US" dirty="0" smtClean="0"/>
          </a:p>
          <a:p>
            <a:pPr marL="0" indent="0">
              <a:buNone/>
            </a:pPr>
            <a:endParaRPr lang="en-US" dirty="0"/>
          </a:p>
          <a:p>
            <a:pPr marL="0" indent="0">
              <a:buNone/>
            </a:pPr>
            <a:r>
              <a:rPr lang="en-US" dirty="0" smtClean="0">
                <a:solidFill>
                  <a:srgbClr val="FF0000"/>
                </a:solidFill>
              </a:rPr>
              <a:t>*</a:t>
            </a:r>
            <a:r>
              <a:rPr lang="en-US" dirty="0" smtClean="0"/>
              <a:t> New feature</a:t>
            </a:r>
            <a:endParaRPr lang="en-US" dirty="0"/>
          </a:p>
        </p:txBody>
      </p:sp>
      <p:sp>
        <p:nvSpPr>
          <p:cNvPr id="4" name="Slide Number Placeholder 3"/>
          <p:cNvSpPr>
            <a:spLocks noGrp="1"/>
          </p:cNvSpPr>
          <p:nvPr>
            <p:ph type="sldNum" sz="quarter" idx="14"/>
          </p:nvPr>
        </p:nvSpPr>
        <p:spPr>
          <a:xfrm>
            <a:off x="385320" y="6205392"/>
            <a:ext cx="1781808" cy="365125"/>
          </a:xfrm>
        </p:spPr>
        <p:txBody>
          <a:bodyPr/>
          <a:lstStyle/>
          <a:p>
            <a:r>
              <a:rPr lang="en-US" dirty="0" smtClean="0"/>
              <a:t>Training Presentation </a:t>
            </a:r>
            <a:r>
              <a:rPr lang="en-US" dirty="0"/>
              <a:t>- </a:t>
            </a:r>
            <a:fld id="{3DD97BEB-BAEF-0344-9D5C-EC73E478698A}" type="slidenum">
              <a:rPr lang="en-US" smtClean="0"/>
              <a:pPr/>
              <a:t>8</a:t>
            </a:fld>
            <a:endParaRPr lang="en-US" dirty="0"/>
          </a:p>
        </p:txBody>
      </p:sp>
      <p:sp>
        <p:nvSpPr>
          <p:cNvPr id="5" name="Text Placeholder 4"/>
          <p:cNvSpPr>
            <a:spLocks noGrp="1"/>
          </p:cNvSpPr>
          <p:nvPr>
            <p:ph type="body" sz="quarter" idx="17"/>
          </p:nvPr>
        </p:nvSpPr>
        <p:spPr/>
        <p:txBody>
          <a:bodyPr>
            <a:noAutofit/>
          </a:bodyPr>
          <a:lstStyle/>
          <a:p>
            <a:r>
              <a:rPr lang="en-US" dirty="0" smtClean="0"/>
              <a:t>The landing page is divided into six areas</a:t>
            </a:r>
            <a:endParaRPr lang="en-US" dirty="0"/>
          </a:p>
        </p:txBody>
      </p:sp>
    </p:spTree>
    <p:extLst>
      <p:ext uri="{BB962C8B-B14F-4D97-AF65-F5344CB8AC3E}">
        <p14:creationId xmlns:p14="http://schemas.microsoft.com/office/powerpoint/2010/main" val="211295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a:t>
            </a:r>
          </a:p>
        </p:txBody>
      </p:sp>
      <p:sp>
        <p:nvSpPr>
          <p:cNvPr id="3" name="Text Placeholder 2"/>
          <p:cNvSpPr>
            <a:spLocks noGrp="1"/>
          </p:cNvSpPr>
          <p:nvPr>
            <p:ph type="body" sz="quarter" idx="13"/>
          </p:nvPr>
        </p:nvSpPr>
        <p:spPr>
          <a:xfrm>
            <a:off x="628650" y="1825624"/>
            <a:ext cx="7886700" cy="4172839"/>
          </a:xfrm>
        </p:spPr>
        <p:txBody>
          <a:bodyPr/>
          <a:lstStyle/>
          <a:p>
            <a:r>
              <a:rPr lang="en-US" b="1" dirty="0" smtClean="0"/>
              <a:t>Doublet</a:t>
            </a:r>
            <a:r>
              <a:rPr lang="en-US" dirty="0" smtClean="0"/>
              <a:t> </a:t>
            </a:r>
            <a:endParaRPr lang="en-US" dirty="0"/>
          </a:p>
          <a:p>
            <a:pPr lvl="1"/>
            <a:r>
              <a:rPr lang="en-US" dirty="0"/>
              <a:t>IEEE wide view of overlapping </a:t>
            </a:r>
            <a:r>
              <a:rPr lang="en-US" dirty="0" smtClean="0"/>
              <a:t>memberships</a:t>
            </a:r>
          </a:p>
          <a:p>
            <a:r>
              <a:rPr lang="en-US" b="1" dirty="0" smtClean="0"/>
              <a:t>Volunteer Positions</a:t>
            </a:r>
          </a:p>
          <a:p>
            <a:pPr lvl="1"/>
            <a:r>
              <a:rPr lang="en-US" dirty="0" smtClean="0"/>
              <a:t>Current </a:t>
            </a:r>
            <a:r>
              <a:rPr lang="en-US" dirty="0"/>
              <a:t>OU </a:t>
            </a:r>
            <a:r>
              <a:rPr lang="en-US" dirty="0" smtClean="0"/>
              <a:t>volunteers and volunteer </a:t>
            </a:r>
            <a:r>
              <a:rPr lang="en-US" dirty="0"/>
              <a:t>history.</a:t>
            </a:r>
          </a:p>
          <a:p>
            <a:r>
              <a:rPr lang="en-US" b="1" dirty="0"/>
              <a:t>Map</a:t>
            </a:r>
            <a:r>
              <a:rPr lang="en-US" dirty="0"/>
              <a:t> </a:t>
            </a:r>
            <a:endParaRPr lang="en-US" dirty="0" smtClean="0"/>
          </a:p>
          <a:p>
            <a:pPr lvl="1"/>
            <a:r>
              <a:rPr lang="en-US" dirty="0"/>
              <a:t>Geographic display of organizational </a:t>
            </a:r>
            <a:r>
              <a:rPr lang="en-US" dirty="0" smtClean="0"/>
              <a:t>units and counts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9</a:t>
            </a:fld>
            <a:endParaRPr lang="en-US"/>
          </a:p>
        </p:txBody>
      </p:sp>
      <p:sp>
        <p:nvSpPr>
          <p:cNvPr id="6" name="Text Placeholder 5"/>
          <p:cNvSpPr>
            <a:spLocks noGrp="1"/>
          </p:cNvSpPr>
          <p:nvPr>
            <p:ph type="body" sz="quarter" idx="17"/>
          </p:nvPr>
        </p:nvSpPr>
        <p:spPr/>
        <p:txBody>
          <a:bodyPr/>
          <a:lstStyle/>
          <a:p>
            <a:r>
              <a:rPr lang="en-US" dirty="0"/>
              <a:t>The landing page is divided into six areas</a:t>
            </a:r>
          </a:p>
          <a:p>
            <a:endParaRPr lang="en-US" dirty="0"/>
          </a:p>
        </p:txBody>
      </p:sp>
    </p:spTree>
    <p:extLst>
      <p:ext uri="{BB962C8B-B14F-4D97-AF65-F5344CB8AC3E}">
        <p14:creationId xmlns:p14="http://schemas.microsoft.com/office/powerpoint/2010/main" val="4079260776"/>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7088</TotalTime>
  <Words>363</Words>
  <Application>Microsoft Office PowerPoint</Application>
  <PresentationFormat>On-screen Show (4:3)</PresentationFormat>
  <Paragraphs>49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Courier New</vt:lpstr>
      <vt:lpstr>LucidaGrande</vt:lpstr>
      <vt:lpstr>Wingdings</vt:lpstr>
      <vt:lpstr>Theme 1</vt:lpstr>
      <vt:lpstr>IEEE OU Analytics - Introduction</vt:lpstr>
      <vt:lpstr>IEEE OU Analytics</vt:lpstr>
      <vt:lpstr>PowerPoint Presentation</vt:lpstr>
      <vt:lpstr>IEEE OU Analytics</vt:lpstr>
      <vt:lpstr>IEEE OU Analytics - Terms and Conditions</vt:lpstr>
      <vt:lpstr>IEEE OU Analytics</vt:lpstr>
      <vt:lpstr>PowerPoint Presentation</vt:lpstr>
      <vt:lpstr>IEEE OU Analytics</vt:lpstr>
      <vt:lpstr>IEEE OU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Sharoff, Vera Lee G.</cp:lastModifiedBy>
  <cp:revision>346</cp:revision>
  <cp:lastPrinted>2017-07-17T16:40:24Z</cp:lastPrinted>
  <dcterms:created xsi:type="dcterms:W3CDTF">2016-09-19T18:05:34Z</dcterms:created>
  <dcterms:modified xsi:type="dcterms:W3CDTF">2018-08-10T20:58:08Z</dcterms:modified>
</cp:coreProperties>
</file>