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56" r:id="rId2"/>
    <p:sldId id="283" r:id="rId3"/>
    <p:sldId id="301" r:id="rId4"/>
    <p:sldId id="295" r:id="rId5"/>
    <p:sldId id="284" r:id="rId6"/>
    <p:sldId id="285" r:id="rId7"/>
    <p:sldId id="286" r:id="rId8"/>
    <p:sldId id="287" r:id="rId9"/>
    <p:sldId id="302" r:id="rId10"/>
    <p:sldId id="288" r:id="rId11"/>
    <p:sldId id="289" r:id="rId12"/>
    <p:sldId id="293" r:id="rId13"/>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88"/>
    <p:restoredTop sz="95332" autoAdjust="0"/>
  </p:normalViewPr>
  <p:slideViewPr>
    <p:cSldViewPr snapToGrid="0" snapToObjects="1">
      <p:cViewPr varScale="1">
        <p:scale>
          <a:sx n="83" d="100"/>
          <a:sy n="83" d="100"/>
        </p:scale>
        <p:origin x="190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9754"/>
          </a:xfrm>
          <a:prstGeom prst="rect">
            <a:avLst/>
          </a:prstGeom>
        </p:spPr>
        <p:txBody>
          <a:bodyPr vert="horz" lIns="92016" tIns="46008" rIns="92016" bIns="46008"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9754"/>
          </a:xfrm>
          <a:prstGeom prst="rect">
            <a:avLst/>
          </a:prstGeom>
        </p:spPr>
        <p:txBody>
          <a:bodyPr vert="horz" lIns="92016" tIns="46008" rIns="92016" bIns="46008" rtlCol="0"/>
          <a:lstStyle>
            <a:lvl1pPr algn="r">
              <a:defRPr sz="1200"/>
            </a:lvl1pPr>
          </a:lstStyle>
          <a:p>
            <a:fld id="{9203D413-D3B9-4017-8851-569AE4C04F72}" type="datetimeFigureOut">
              <a:rPr lang="en-US" smtClean="0"/>
              <a:t>6/6/2019</a:t>
            </a:fld>
            <a:endParaRPr lang="en-US"/>
          </a:p>
        </p:txBody>
      </p:sp>
      <p:sp>
        <p:nvSpPr>
          <p:cNvPr id="4" name="Footer Placeholder 3"/>
          <p:cNvSpPr>
            <a:spLocks noGrp="1"/>
          </p:cNvSpPr>
          <p:nvPr>
            <p:ph type="ftr" sz="quarter" idx="2"/>
          </p:nvPr>
        </p:nvSpPr>
        <p:spPr>
          <a:xfrm>
            <a:off x="0" y="8886972"/>
            <a:ext cx="3057053" cy="469754"/>
          </a:xfrm>
          <a:prstGeom prst="rect">
            <a:avLst/>
          </a:prstGeom>
        </p:spPr>
        <p:txBody>
          <a:bodyPr vert="horz" lIns="92016" tIns="46008" rIns="92016" bIns="46008"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86972"/>
            <a:ext cx="3057053" cy="469754"/>
          </a:xfrm>
          <a:prstGeom prst="rect">
            <a:avLst/>
          </a:prstGeom>
        </p:spPr>
        <p:txBody>
          <a:bodyPr vert="horz" lIns="92016" tIns="46008" rIns="92016" bIns="46008" rtlCol="0" anchor="b"/>
          <a:lstStyle>
            <a:lvl1pPr algn="r">
              <a:defRPr sz="1200"/>
            </a:lvl1pPr>
          </a:lstStyle>
          <a:p>
            <a:fld id="{F5750D4B-BFEB-488F-AE30-6B3681FB3292}" type="slidenum">
              <a:rPr lang="en-US" smtClean="0"/>
              <a:t>‹#›</a:t>
            </a:fld>
            <a:endParaRPr lang="en-US"/>
          </a:p>
        </p:txBody>
      </p:sp>
    </p:spTree>
    <p:extLst>
      <p:ext uri="{BB962C8B-B14F-4D97-AF65-F5344CB8AC3E}">
        <p14:creationId xmlns:p14="http://schemas.microsoft.com/office/powerpoint/2010/main" val="14406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4" tIns="46883" rIns="93764" bIns="46883"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4" tIns="46883" rIns="93764" bIns="46883" rtlCol="0"/>
          <a:lstStyle>
            <a:lvl1pPr algn="r">
              <a:defRPr sz="1200"/>
            </a:lvl1pPr>
          </a:lstStyle>
          <a:p>
            <a:fld id="{90328D45-CD78-E946-97C3-593DC6155472}" type="datetimeFigureOut">
              <a:rPr lang="en-US" smtClean="0"/>
              <a:t>6/6/2019</a:t>
            </a:fld>
            <a:endParaRPr lang="en-US"/>
          </a:p>
        </p:txBody>
      </p:sp>
      <p:sp>
        <p:nvSpPr>
          <p:cNvPr id="4" name="Slide Image Placeholder 3"/>
          <p:cNvSpPr>
            <a:spLocks noGrp="1" noRot="1" noChangeAspect="1"/>
          </p:cNvSpPr>
          <p:nvPr>
            <p:ph type="sldImg" idx="2"/>
          </p:nvPr>
        </p:nvSpPr>
        <p:spPr>
          <a:xfrm>
            <a:off x="1422400" y="1169988"/>
            <a:ext cx="4208463" cy="3157537"/>
          </a:xfrm>
          <a:prstGeom prst="rect">
            <a:avLst/>
          </a:prstGeom>
          <a:noFill/>
          <a:ln w="12700">
            <a:solidFill>
              <a:prstClr val="black"/>
            </a:solidFill>
          </a:ln>
        </p:spPr>
        <p:txBody>
          <a:bodyPr vert="horz" lIns="93764" tIns="46883" rIns="93764" bIns="46883" rtlCol="0" anchor="ctr"/>
          <a:lstStyle/>
          <a:p>
            <a:endParaRPr lang="en-US"/>
          </a:p>
        </p:txBody>
      </p:sp>
      <p:sp>
        <p:nvSpPr>
          <p:cNvPr id="5" name="Notes Placeholder 4"/>
          <p:cNvSpPr>
            <a:spLocks noGrp="1"/>
          </p:cNvSpPr>
          <p:nvPr>
            <p:ph type="body" sz="quarter" idx="3"/>
          </p:nvPr>
        </p:nvSpPr>
        <p:spPr>
          <a:xfrm>
            <a:off x="705327" y="4502923"/>
            <a:ext cx="5642610" cy="3684211"/>
          </a:xfrm>
          <a:prstGeom prst="rect">
            <a:avLst/>
          </a:prstGeom>
        </p:spPr>
        <p:txBody>
          <a:bodyPr vert="horz" lIns="93764" tIns="46883" rIns="93764" bIns="468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6"/>
            <a:ext cx="3056414" cy="469460"/>
          </a:xfrm>
          <a:prstGeom prst="rect">
            <a:avLst/>
          </a:prstGeom>
        </p:spPr>
        <p:txBody>
          <a:bodyPr vert="horz" lIns="93764" tIns="46883" rIns="93764" bIns="46883"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6"/>
            <a:ext cx="3056414" cy="469460"/>
          </a:xfrm>
          <a:prstGeom prst="rect">
            <a:avLst/>
          </a:prstGeom>
        </p:spPr>
        <p:txBody>
          <a:bodyPr vert="horz" lIns="93764" tIns="46883" rIns="93764" bIns="46883"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m.curtis@ieee.org" TargetMode="External"/><Relationship Id="rId2" Type="http://schemas.openxmlformats.org/officeDocument/2006/relationships/hyperlink" Target="mailto:samieee@ieee.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4" y="4360332"/>
            <a:ext cx="8458201" cy="1190723"/>
          </a:xfrm>
        </p:spPr>
        <p:txBody>
          <a:bodyPr>
            <a:normAutofit fontScale="90000"/>
          </a:bodyPr>
          <a:lstStyle/>
          <a:p>
            <a:r>
              <a:rPr lang="en-US" dirty="0" smtClean="0"/>
              <a:t>IEEE OU Analytics</a:t>
            </a:r>
            <a:br>
              <a:rPr lang="en-US" dirty="0" smtClean="0"/>
            </a:br>
            <a:r>
              <a:rPr lang="en-US" sz="3200" dirty="0" smtClean="0"/>
              <a:t>Memberships, </a:t>
            </a:r>
            <a:r>
              <a:rPr lang="en-US" sz="3200" dirty="0" smtClean="0"/>
              <a:t>Subscriptions and More Dashboard</a:t>
            </a:r>
            <a:endParaRPr lang="en-US" sz="3200" dirty="0"/>
          </a:p>
        </p:txBody>
      </p:sp>
      <p:sp>
        <p:nvSpPr>
          <p:cNvPr id="4" name="Slide Number Placeholder 3"/>
          <p:cNvSpPr>
            <a:spLocks noGrp="1"/>
          </p:cNvSpPr>
          <p:nvPr>
            <p:ph type="sldNum" sz="quarter" idx="18"/>
          </p:nvPr>
        </p:nvSpPr>
        <p:spPr>
          <a:xfrm>
            <a:off x="385321" y="6205392"/>
            <a:ext cx="3597020" cy="365125"/>
          </a:xfrm>
        </p:spPr>
        <p:txBody>
          <a:bodyPr/>
          <a:lstStyle/>
          <a:p>
            <a:r>
              <a:rPr lang="en-US" dirty="0" smtClean="0"/>
              <a:t>Training Presentation – 2018</a:t>
            </a:r>
            <a:endParaRPr lang="en-US" dirty="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80178"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93454"/>
            <a:ext cx="7886700" cy="3943350"/>
          </a:xfrm>
        </p:spPr>
        <p:txBody>
          <a:bodyPr>
            <a:normAutofit/>
          </a:bodyPr>
          <a:lstStyle/>
          <a:p>
            <a:r>
              <a:rPr lang="en-US" sz="2100" b="1" dirty="0" smtClean="0"/>
              <a:t>Renewal Summary by Region by Grade </a:t>
            </a:r>
            <a:r>
              <a:rPr lang="en-US" sz="2100" dirty="0" smtClean="0"/>
              <a:t>– provides a data table containing counts by renewal category.   It is further defined by Grade.  </a:t>
            </a:r>
          </a:p>
          <a:p>
            <a:r>
              <a:rPr lang="en-US" sz="2100" dirty="0" smtClean="0"/>
              <a:t>Filters provided are Product Type, Product Name, Region, Grade, Renewal Category and Status.</a:t>
            </a:r>
          </a:p>
          <a:p>
            <a:pPr lvl="1"/>
            <a:r>
              <a:rPr lang="en-US" dirty="0"/>
              <a:t>Expand Region to view counts by Section and Subsection by selecting the “expand” button on the Region field title.</a:t>
            </a:r>
            <a:endParaRPr lang="en-US" dirty="0" smtClean="0"/>
          </a:p>
          <a:p>
            <a:pPr lvl="1"/>
            <a:r>
              <a:rPr lang="en-US" dirty="0"/>
              <a:t>Hover over counts to view tool tips with statistical information. </a:t>
            </a:r>
            <a:endParaRPr lang="en-US" dirty="0" smtClean="0"/>
          </a:p>
          <a:p>
            <a:pPr lvl="1"/>
            <a:r>
              <a:rPr lang="en-US" dirty="0" smtClean="0"/>
              <a:t>Click </a:t>
            </a:r>
            <a:r>
              <a:rPr lang="en-US" dirty="0"/>
              <a:t>View Details </a:t>
            </a:r>
            <a:r>
              <a:rPr lang="en-US" dirty="0" smtClean="0"/>
              <a:t>in Tool Tip to </a:t>
            </a:r>
            <a:r>
              <a:rPr lang="en-US" dirty="0"/>
              <a:t>view individual member </a:t>
            </a:r>
            <a:r>
              <a:rPr lang="en-US" dirty="0" smtClean="0"/>
              <a:t>information.  Download details for additional member information </a:t>
            </a:r>
            <a:r>
              <a:rPr lang="en-US" dirty="0" smtClean="0"/>
              <a:t>displayed </a:t>
            </a:r>
            <a:r>
              <a:rPr lang="en-US" dirty="0" smtClean="0"/>
              <a:t>in view.</a:t>
            </a:r>
          </a:p>
          <a:p>
            <a:pPr lvl="1"/>
            <a:r>
              <a:rPr lang="en-US" dirty="0"/>
              <a:t>Recommendation:  </a:t>
            </a:r>
            <a:r>
              <a:rPr lang="en-US" dirty="0" smtClean="0"/>
              <a:t>Downloading Column and Row Totals </a:t>
            </a:r>
            <a:r>
              <a:rPr lang="en-US" dirty="0"/>
              <a:t>default to “Grand Total” counts, which can be significant and provide excess </a:t>
            </a:r>
            <a:r>
              <a:rPr lang="en-US" dirty="0" smtClean="0"/>
              <a:t>data.  Use Filters to refine data per OU.</a:t>
            </a:r>
            <a:endParaRPr lang="en-US" dirty="0"/>
          </a:p>
        </p:txBody>
      </p:sp>
      <p:sp>
        <p:nvSpPr>
          <p:cNvPr id="4" name="Slide Number Placeholder 3"/>
          <p:cNvSpPr>
            <a:spLocks noGrp="1"/>
          </p:cNvSpPr>
          <p:nvPr>
            <p:ph type="sldNum" sz="quarter" idx="14"/>
          </p:nvPr>
        </p:nvSpPr>
        <p:spPr>
          <a:xfrm>
            <a:off x="385320" y="6205392"/>
            <a:ext cx="3212459" cy="365125"/>
          </a:xfrm>
        </p:spPr>
        <p:txBody>
          <a:bodyPr/>
          <a:lstStyle/>
          <a:p>
            <a:r>
              <a:rPr lang="en-US" dirty="0" smtClean="0"/>
              <a:t>Training Presentation </a:t>
            </a:r>
            <a:r>
              <a:rPr lang="en-US" dirty="0"/>
              <a:t>- </a:t>
            </a:r>
            <a:fld id="{3DD97BEB-BAEF-0344-9D5C-EC73E478698A}" type="slidenum">
              <a:rPr lang="en-US" smtClean="0"/>
              <a:pPr/>
              <a:t>10</a:t>
            </a:fld>
            <a:endParaRPr lang="en-US" dirty="0"/>
          </a:p>
        </p:txBody>
      </p:sp>
      <p:sp>
        <p:nvSpPr>
          <p:cNvPr id="5" name="Text Placeholder 4"/>
          <p:cNvSpPr>
            <a:spLocks noGrp="1"/>
          </p:cNvSpPr>
          <p:nvPr>
            <p:ph type="body" sz="quarter" idx="17"/>
          </p:nvPr>
        </p:nvSpPr>
        <p:spPr>
          <a:xfrm>
            <a:off x="628650" y="1106195"/>
            <a:ext cx="7886700" cy="787259"/>
          </a:xfrm>
        </p:spPr>
        <p:txBody>
          <a:bodyPr>
            <a:normAutofit/>
          </a:bodyPr>
          <a:lstStyle/>
          <a:p>
            <a:r>
              <a:rPr lang="en-US" dirty="0"/>
              <a:t>Memberships, Subscriptions, and More… - </a:t>
            </a:r>
            <a:r>
              <a:rPr lang="en-US" dirty="0" smtClean="0"/>
              <a:t>Renewal Summary Dashboard</a:t>
            </a:r>
            <a:endParaRPr lang="en-US" dirty="0"/>
          </a:p>
        </p:txBody>
      </p:sp>
    </p:spTree>
    <p:extLst>
      <p:ext uri="{BB962C8B-B14F-4D97-AF65-F5344CB8AC3E}">
        <p14:creationId xmlns:p14="http://schemas.microsoft.com/office/powerpoint/2010/main" val="273591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74349"/>
            <a:ext cx="7886700" cy="3943350"/>
          </a:xfrm>
        </p:spPr>
        <p:txBody>
          <a:bodyPr>
            <a:normAutofit lnSpcReduction="10000"/>
          </a:bodyPr>
          <a:lstStyle/>
          <a:p>
            <a:r>
              <a:rPr lang="en-US" sz="2100" b="1" dirty="0" smtClean="0"/>
              <a:t>Detail View </a:t>
            </a:r>
            <a:r>
              <a:rPr lang="en-US" sz="2100" dirty="0" smtClean="0"/>
              <a:t>– provides details of the members/participants for memberships, communities, councils, online libraries and periodicals.</a:t>
            </a:r>
          </a:p>
          <a:p>
            <a:r>
              <a:rPr lang="en-US" sz="2100" dirty="0" smtClean="0"/>
              <a:t>Refine data using filters available (Product Type, Product Name, Region, Grade, Status, Gender, Years of </a:t>
            </a:r>
            <a:r>
              <a:rPr lang="en-US" sz="2100" dirty="0" smtClean="0"/>
              <a:t>Service, Renewal Category, Member #, First Name and Last Name).</a:t>
            </a:r>
            <a:endParaRPr lang="en-US" sz="2100" dirty="0" smtClean="0"/>
          </a:p>
          <a:p>
            <a:r>
              <a:rPr lang="en-US" sz="2100" dirty="0" smtClean="0"/>
              <a:t>Table includes breakdown by Region and Section.</a:t>
            </a:r>
          </a:p>
          <a:p>
            <a:r>
              <a:rPr lang="en-US" sz="2100" dirty="0" smtClean="0"/>
              <a:t>Other than member details displayed, there are additional member details available in download option.  </a:t>
            </a:r>
          </a:p>
          <a:p>
            <a:r>
              <a:rPr lang="en-US" sz="2100" dirty="0" smtClean="0"/>
              <a:t>To download full list, click on table title line (gray shaded).  Then select Download on top right of screen, and select download to Crosstab.</a:t>
            </a:r>
          </a:p>
          <a:p>
            <a:endParaRPr lang="en-US" dirty="0"/>
          </a:p>
        </p:txBody>
      </p:sp>
      <p:sp>
        <p:nvSpPr>
          <p:cNvPr id="4" name="Slide Number Placeholder 3"/>
          <p:cNvSpPr>
            <a:spLocks noGrp="1"/>
          </p:cNvSpPr>
          <p:nvPr>
            <p:ph type="sldNum" sz="quarter" idx="14"/>
          </p:nvPr>
        </p:nvSpPr>
        <p:spPr>
          <a:xfrm>
            <a:off x="385320" y="6205392"/>
            <a:ext cx="2913357" cy="365125"/>
          </a:xfrm>
        </p:spPr>
        <p:txBody>
          <a:bodyPr/>
          <a:lstStyle/>
          <a:p>
            <a:r>
              <a:rPr lang="en-US" dirty="0" smtClean="0"/>
              <a:t>Training Presentation </a:t>
            </a:r>
            <a:r>
              <a:rPr lang="en-US" dirty="0"/>
              <a:t>- </a:t>
            </a:r>
            <a:fld id="{3DD97BEB-BAEF-0344-9D5C-EC73E478698A}" type="slidenum">
              <a:rPr lang="en-US" smtClean="0"/>
              <a:pPr/>
              <a:t>11</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a:t>
            </a:r>
            <a:r>
              <a:rPr lang="en-US" dirty="0" smtClean="0"/>
              <a:t>Detail Dashboard</a:t>
            </a:r>
            <a:endParaRPr lang="en-US" dirty="0"/>
          </a:p>
          <a:p>
            <a:endParaRPr lang="en-US" dirty="0"/>
          </a:p>
        </p:txBody>
      </p:sp>
    </p:spTree>
    <p:extLst>
      <p:ext uri="{BB962C8B-B14F-4D97-AF65-F5344CB8AC3E}">
        <p14:creationId xmlns:p14="http://schemas.microsoft.com/office/powerpoint/2010/main" val="2815841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8617"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560283" y="1505438"/>
            <a:ext cx="7886700" cy="784835"/>
          </a:xfrm>
        </p:spPr>
        <p:txBody>
          <a:bodyPr>
            <a:normAutofit fontScale="77500" lnSpcReduction="20000"/>
          </a:bodyPr>
          <a:lstStyle/>
          <a:p>
            <a:r>
              <a:rPr lang="en-US" dirty="0" smtClean="0"/>
              <a:t>If you have any questions regarding the new tool or need further assistance send an email to </a:t>
            </a:r>
            <a:r>
              <a:rPr lang="en-US" dirty="0" smtClean="0">
                <a:hlinkClick r:id="rId2"/>
              </a:rPr>
              <a:t>ouanalytics@ieee.org</a:t>
            </a:r>
            <a:endParaRPr lang="en-US" dirty="0" smtClean="0"/>
          </a:p>
          <a:p>
            <a:r>
              <a:rPr lang="en-US" dirty="0" smtClean="0"/>
              <a:t>Here are additional contacts: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12</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smtClean="0"/>
              <a:t>Questions &amp; Assistance</a:t>
            </a:r>
            <a:endParaRPr lang="en-US" dirty="0"/>
          </a:p>
        </p:txBody>
      </p:sp>
      <p:sp>
        <p:nvSpPr>
          <p:cNvPr id="6" name="TextBox 5"/>
          <p:cNvSpPr txBox="1">
            <a:spLocks noChangeArrowheads="1"/>
          </p:cNvSpPr>
          <p:nvPr/>
        </p:nvSpPr>
        <p:spPr bwMode="auto">
          <a:xfrm>
            <a:off x="1055583" y="2317292"/>
            <a:ext cx="7391400" cy="4203152"/>
          </a:xfrm>
          <a:prstGeom prst="rect">
            <a:avLst/>
          </a:prstGeom>
          <a:noFill/>
          <a:ln>
            <a:noFill/>
            <a:miter lim="800000"/>
            <a:headEnd/>
            <a:tailEnd/>
          </a:ln>
        </p:spPr>
        <p:txBody>
          <a:bodyPr/>
          <a:lstStyle>
            <a:defPPr>
              <a:defRPr lang="en-US"/>
            </a:defPPr>
            <a:lvl1pPr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1pPr>
            <a:lvl2pPr marL="4572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2pPr>
            <a:lvl3pPr marL="9144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3pPr>
            <a:lvl4pPr marL="13716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4pPr>
            <a:lvl5pPr marL="18288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marL="342900" indent="-342900" eaLnBrk="1" hangingPunct="1">
              <a:lnSpc>
                <a:spcPct val="80000"/>
              </a:lnSpc>
              <a:spcBef>
                <a:spcPct val="20000"/>
              </a:spcBef>
              <a:buClr>
                <a:schemeClr val="tx1"/>
              </a:buClr>
              <a:defRPr/>
            </a:pPr>
            <a:r>
              <a:rPr lang="en-US" sz="1400" kern="0" dirty="0">
                <a:solidFill>
                  <a:schemeClr val="tx1"/>
                </a:solidFill>
                <a:latin typeface="Calibri" pitchFamily="34" charset="0"/>
              </a:rPr>
              <a:t>GEOGRAPHIC ORG UNITS CONTACTS</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Helen </a:t>
            </a:r>
            <a:r>
              <a:rPr lang="en-US" sz="1400" b="0" kern="0" dirty="0" err="1">
                <a:solidFill>
                  <a:schemeClr val="tx1"/>
                </a:solidFill>
                <a:latin typeface="Calibri" pitchFamily="34" charset="0"/>
              </a:rPr>
              <a:t>Shiminsky</a:t>
            </a:r>
            <a:r>
              <a:rPr lang="en-US" sz="1400" b="0" kern="0" dirty="0">
                <a:solidFill>
                  <a:schemeClr val="tx1"/>
                </a:solidFill>
                <a:latin typeface="Calibri" pitchFamily="34" charset="0"/>
              </a:rPr>
              <a:t> (primary)</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h.shiminsky@ieee.org</a:t>
            </a:r>
            <a:endParaRPr lang="en-US" sz="1400" b="0" kern="0" dirty="0">
              <a:solidFill>
                <a:srgbClr val="FF0000"/>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+1 732 562 5517</a:t>
            </a: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Vera </a:t>
            </a:r>
            <a:r>
              <a:rPr lang="en-US" sz="1400" b="0" kern="0" dirty="0" err="1">
                <a:solidFill>
                  <a:schemeClr val="tx1"/>
                </a:solidFill>
                <a:latin typeface="Calibri" pitchFamily="34" charset="0"/>
              </a:rPr>
              <a:t>Sharoff</a:t>
            </a:r>
            <a:r>
              <a:rPr lang="en-US" sz="1400" b="0" kern="0" dirty="0">
                <a:solidFill>
                  <a:schemeClr val="tx1"/>
                </a:solidFill>
                <a:latin typeface="Calibri" pitchFamily="34" charset="0"/>
              </a:rPr>
              <a:t> (alternate)</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v.sharoff@ieee.org</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+1 732 552 5509</a:t>
            </a: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kern="0" dirty="0">
                <a:solidFill>
                  <a:schemeClr val="tx1"/>
                </a:solidFill>
                <a:latin typeface="Calibri" pitchFamily="34" charset="0"/>
              </a:rPr>
              <a:t>SOCIETY ORG UNITS CONTACTS</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Mary Curtis (primary</a:t>
            </a:r>
            <a:r>
              <a:rPr lang="en-US" sz="1400" b="0" kern="0" dirty="0" smtClean="0">
                <a:solidFill>
                  <a:schemeClr val="tx1"/>
                </a:solidFill>
                <a:latin typeface="Calibri" pitchFamily="34" charset="0"/>
              </a:rPr>
              <a:t>)              Tina </a:t>
            </a:r>
            <a:r>
              <a:rPr lang="en-US" sz="1400" b="0" kern="0" dirty="0" err="1" smtClean="0">
                <a:solidFill>
                  <a:schemeClr val="tx1"/>
                </a:solidFill>
                <a:latin typeface="Calibri" pitchFamily="34" charset="0"/>
              </a:rPr>
              <a:t>Cordeiro</a:t>
            </a:r>
            <a:r>
              <a:rPr lang="en-US" sz="1400" b="0" kern="0" dirty="0" smtClean="0">
                <a:solidFill>
                  <a:schemeClr val="tx1"/>
                </a:solidFill>
                <a:latin typeface="Calibri" pitchFamily="34" charset="0"/>
              </a:rPr>
              <a:t> (</a:t>
            </a:r>
            <a:r>
              <a:rPr lang="en-US" sz="1400" b="0" kern="0" dirty="0" err="1" smtClean="0">
                <a:solidFill>
                  <a:schemeClr val="tx1"/>
                </a:solidFill>
                <a:latin typeface="Calibri" pitchFamily="34" charset="0"/>
              </a:rPr>
              <a:t>pimary</a:t>
            </a:r>
            <a:r>
              <a:rPr lang="en-US" sz="1400" b="0" kern="0" dirty="0" smtClean="0">
                <a:solidFill>
                  <a:schemeClr val="tx1"/>
                </a:solidFill>
                <a:latin typeface="Calibri" pitchFamily="34" charset="0"/>
              </a:rPr>
              <a:t>)</a:t>
            </a:r>
          </a:p>
          <a:p>
            <a:pPr marL="342900" indent="-342900" eaLnBrk="1" hangingPunct="1">
              <a:lnSpc>
                <a:spcPct val="80000"/>
              </a:lnSpc>
              <a:spcBef>
                <a:spcPct val="20000"/>
              </a:spcBef>
              <a:buClr>
                <a:schemeClr val="tx1"/>
              </a:buClr>
              <a:defRPr/>
            </a:pPr>
            <a:r>
              <a:rPr lang="en-US" sz="1400" b="0" kern="0" dirty="0" smtClean="0">
                <a:solidFill>
                  <a:schemeClr val="tx1"/>
                </a:solidFill>
                <a:latin typeface="Calibri" pitchFamily="34" charset="0"/>
              </a:rPr>
              <a:t>Email</a:t>
            </a:r>
            <a:r>
              <a:rPr lang="en-US" sz="1400" b="0" kern="0" dirty="0">
                <a:solidFill>
                  <a:schemeClr val="tx1"/>
                </a:solidFill>
                <a:latin typeface="Calibri" pitchFamily="34" charset="0"/>
              </a:rPr>
              <a:t>:  </a:t>
            </a:r>
            <a:r>
              <a:rPr lang="en-US" sz="1400" b="0" kern="0" dirty="0" smtClean="0">
                <a:solidFill>
                  <a:schemeClr val="tx1"/>
                </a:solidFill>
                <a:latin typeface="Calibri" pitchFamily="34" charset="0"/>
                <a:hlinkClick r:id="rId3"/>
              </a:rPr>
              <a:t>m.curtis@ieee.org</a:t>
            </a:r>
            <a:r>
              <a:rPr lang="en-US" sz="1400" b="0" kern="0" dirty="0" smtClean="0">
                <a:solidFill>
                  <a:schemeClr val="tx1"/>
                </a:solidFill>
                <a:latin typeface="Calibri" pitchFamily="34" charset="0"/>
              </a:rPr>
              <a:t>      t.cordeiro@ieee.org</a:t>
            </a: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a:t>
            </a:r>
            <a:r>
              <a:rPr lang="en-US" sz="1400" b="0" kern="0" dirty="0" smtClean="0">
                <a:solidFill>
                  <a:schemeClr val="tx1"/>
                </a:solidFill>
                <a:latin typeface="Calibri" pitchFamily="34" charset="0"/>
              </a:rPr>
              <a:t>3904                     +1 732 562 5329</a:t>
            </a: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Rosanne Loyal (alternate)</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r.loyal@ieee.org</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a:t>
            </a:r>
            <a:r>
              <a:rPr lang="en-US" sz="1400" b="0" kern="0" dirty="0" smtClean="0">
                <a:solidFill>
                  <a:schemeClr val="tx1"/>
                </a:solidFill>
                <a:latin typeface="Calibri" pitchFamily="34" charset="0"/>
              </a:rPr>
              <a:t>3903</a:t>
            </a:r>
            <a:endParaRPr lang="en-US" sz="1400" b="0" kern="0" dirty="0">
              <a:solidFill>
                <a:schemeClr val="tx1"/>
              </a:solidFill>
              <a:latin typeface="Calibri" pitchFamily="34" charset="0"/>
            </a:endParaRPr>
          </a:p>
        </p:txBody>
      </p:sp>
    </p:spTree>
    <p:extLst>
      <p:ext uri="{BB962C8B-B14F-4D97-AF65-F5344CB8AC3E}">
        <p14:creationId xmlns:p14="http://schemas.microsoft.com/office/powerpoint/2010/main" val="225290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385320" y="6205392"/>
            <a:ext cx="3280826" cy="365125"/>
          </a:xfrm>
        </p:spPr>
        <p:txBody>
          <a:bodyPr/>
          <a:lstStyle/>
          <a:p>
            <a:r>
              <a:rPr lang="en-US" dirty="0" smtClean="0"/>
              <a:t>Training Presentation </a:t>
            </a:r>
            <a:r>
              <a:rPr lang="en-US" dirty="0"/>
              <a:t>- </a:t>
            </a:r>
            <a:fld id="{3DD97BEB-BAEF-0344-9D5C-EC73E478698A}" type="slidenum">
              <a:rPr lang="en-US" smtClean="0"/>
              <a:pPr/>
              <a:t>2</a:t>
            </a:fld>
            <a:endParaRPr lang="en-US" dirty="0"/>
          </a:p>
        </p:txBody>
      </p:sp>
      <p:pic>
        <p:nvPicPr>
          <p:cNvPr id="7" name="Picture 6"/>
          <p:cNvPicPr>
            <a:picLocks noChangeAspect="1"/>
          </p:cNvPicPr>
          <p:nvPr/>
        </p:nvPicPr>
        <p:blipFill>
          <a:blip r:embed="rId2"/>
          <a:stretch>
            <a:fillRect/>
          </a:stretch>
        </p:blipFill>
        <p:spPr>
          <a:xfrm>
            <a:off x="1114173" y="332845"/>
            <a:ext cx="7155800" cy="5601185"/>
          </a:xfrm>
          <a:prstGeom prst="rect">
            <a:avLst/>
          </a:prstGeom>
        </p:spPr>
      </p:pic>
    </p:spTree>
    <p:extLst>
      <p:ext uri="{BB962C8B-B14F-4D97-AF65-F5344CB8AC3E}">
        <p14:creationId xmlns:p14="http://schemas.microsoft.com/office/powerpoint/2010/main" val="1821517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0665"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55891"/>
            <a:ext cx="5379043" cy="4309073"/>
          </a:xfrm>
        </p:spPr>
        <p:txBody>
          <a:bodyPr>
            <a:normAutofit/>
          </a:bodyPr>
          <a:lstStyle/>
          <a:p>
            <a:r>
              <a:rPr lang="en-US" sz="2100" dirty="0" smtClean="0"/>
              <a:t>Membership, Subscriptions, and More… Dashboard provides information for memberships, subscriptions and participations by region, grade, gender, years of service, and renewal category.</a:t>
            </a:r>
          </a:p>
          <a:p>
            <a:r>
              <a:rPr lang="en-US" sz="2100" dirty="0" smtClean="0"/>
              <a:t>Society, Council, Community, Chapter and Affinity Group users access information for their specific group using filter options available.   Filter by Product Type (memberships, councils, periodicals, etc.), Product Name (selection viewed is based on product type chosen), Region, Grade, and Status.</a:t>
            </a:r>
          </a:p>
        </p:txBody>
      </p:sp>
      <p:sp>
        <p:nvSpPr>
          <p:cNvPr id="4" name="Slide Number Placeholder 3"/>
          <p:cNvSpPr>
            <a:spLocks noGrp="1"/>
          </p:cNvSpPr>
          <p:nvPr>
            <p:ph type="sldNum" sz="quarter" idx="14"/>
          </p:nvPr>
        </p:nvSpPr>
        <p:spPr>
          <a:xfrm>
            <a:off x="385320" y="6205392"/>
            <a:ext cx="3280826" cy="365125"/>
          </a:xfrm>
        </p:spPr>
        <p:txBody>
          <a:bodyPr/>
          <a:lstStyle/>
          <a:p>
            <a:r>
              <a:rPr lang="en-US" dirty="0" smtClean="0"/>
              <a:t>Training Presentation </a:t>
            </a:r>
            <a:r>
              <a:rPr lang="en-US" dirty="0"/>
              <a:t>- </a:t>
            </a:r>
            <a:fld id="{3DD97BEB-BAEF-0344-9D5C-EC73E478698A}" type="slidenum">
              <a:rPr lang="en-US" smtClean="0"/>
              <a:pPr/>
              <a:t>3</a:t>
            </a:fld>
            <a:endParaRPr lang="en-US" dirty="0"/>
          </a:p>
        </p:txBody>
      </p:sp>
      <p:sp>
        <p:nvSpPr>
          <p:cNvPr id="5" name="Text Placeholder 4"/>
          <p:cNvSpPr>
            <a:spLocks noGrp="1"/>
          </p:cNvSpPr>
          <p:nvPr>
            <p:ph type="body" sz="quarter" idx="17"/>
          </p:nvPr>
        </p:nvSpPr>
        <p:spPr/>
        <p:txBody>
          <a:bodyPr>
            <a:noAutofit/>
          </a:bodyPr>
          <a:lstStyle/>
          <a:p>
            <a:r>
              <a:rPr lang="en-US" dirty="0" smtClean="0"/>
              <a:t>Memberships, Subscriptions, and More… - Dashboard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146" y="2116909"/>
            <a:ext cx="2659063"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116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04032"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sp>
        <p:nvSpPr>
          <p:cNvPr id="7" name="Text Placeholder 2"/>
          <p:cNvSpPr txBox="1">
            <a:spLocks/>
          </p:cNvSpPr>
          <p:nvPr/>
        </p:nvSpPr>
        <p:spPr>
          <a:xfrm>
            <a:off x="616062" y="1690548"/>
            <a:ext cx="7886700" cy="4266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There are five (5) tab options available:</a:t>
            </a:r>
          </a:p>
          <a:p>
            <a:pPr lvl="1"/>
            <a:r>
              <a:rPr lang="en-US" sz="1700" dirty="0"/>
              <a:t>Product </a:t>
            </a:r>
            <a:r>
              <a:rPr lang="en-US" sz="1700" dirty="0" smtClean="0"/>
              <a:t>Dashboard</a:t>
            </a:r>
            <a:endParaRPr lang="en-US" sz="1700" dirty="0"/>
          </a:p>
          <a:p>
            <a:pPr lvl="1"/>
            <a:r>
              <a:rPr lang="en-US" sz="1700" dirty="0"/>
              <a:t>Product Summary by Region by Grade</a:t>
            </a:r>
          </a:p>
          <a:p>
            <a:pPr lvl="1"/>
            <a:r>
              <a:rPr lang="en-US" sz="1700" dirty="0"/>
              <a:t>Renewal Category Dashboard</a:t>
            </a:r>
          </a:p>
          <a:p>
            <a:pPr lvl="1"/>
            <a:r>
              <a:rPr lang="en-US" sz="1700" dirty="0"/>
              <a:t>Renewal Summary by Region by Grade</a:t>
            </a:r>
          </a:p>
          <a:p>
            <a:pPr lvl="1"/>
            <a:r>
              <a:rPr lang="en-US" sz="1700" dirty="0" smtClean="0"/>
              <a:t>Detail</a:t>
            </a:r>
          </a:p>
          <a:p>
            <a:pPr lvl="1"/>
            <a:endParaRPr lang="en-US" sz="1700" dirty="0" smtClean="0"/>
          </a:p>
          <a:p>
            <a:pPr lvl="1"/>
            <a:endParaRPr lang="en-US" sz="1700" dirty="0" smtClean="0"/>
          </a:p>
          <a:p>
            <a:pPr lvl="1"/>
            <a:endParaRPr lang="en-US" sz="1700" dirty="0"/>
          </a:p>
          <a:p>
            <a:pPr lvl="1"/>
            <a:endParaRPr lang="en-US" sz="1700" dirty="0" smtClean="0"/>
          </a:p>
          <a:p>
            <a:pPr lvl="1"/>
            <a:endParaRPr lang="en-US" sz="1700" dirty="0"/>
          </a:p>
          <a:p>
            <a:r>
              <a:rPr lang="en-US" sz="2100" dirty="0" smtClean="0"/>
              <a:t>Filtering is available for Product Type; Product Name, Region, Grade and </a:t>
            </a:r>
            <a:r>
              <a:rPr lang="en-US" sz="2100" dirty="0" smtClean="0"/>
              <a:t>Status</a:t>
            </a:r>
            <a:endParaRPr lang="en-US" sz="2100" dirty="0" smtClean="0"/>
          </a:p>
        </p:txBody>
      </p:sp>
      <p:pic>
        <p:nvPicPr>
          <p:cNvPr id="3" name="Picture 2"/>
          <p:cNvPicPr>
            <a:picLocks noChangeAspect="1"/>
          </p:cNvPicPr>
          <p:nvPr/>
        </p:nvPicPr>
        <p:blipFill>
          <a:blip r:embed="rId2"/>
          <a:stretch>
            <a:fillRect/>
          </a:stretch>
        </p:blipFill>
        <p:spPr>
          <a:xfrm>
            <a:off x="1106895" y="3769925"/>
            <a:ext cx="6757257" cy="934880"/>
          </a:xfrm>
          <a:prstGeom prst="rect">
            <a:avLst/>
          </a:prstGeom>
        </p:spPr>
      </p:pic>
    </p:spTree>
    <p:extLst>
      <p:ext uri="{BB962C8B-B14F-4D97-AF65-F5344CB8AC3E}">
        <p14:creationId xmlns:p14="http://schemas.microsoft.com/office/powerpoint/2010/main" val="64810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38762"/>
            <a:ext cx="7886700" cy="4189470"/>
          </a:xfrm>
        </p:spPr>
        <p:txBody>
          <a:bodyPr>
            <a:noAutofit/>
          </a:bodyPr>
          <a:lstStyle/>
          <a:p>
            <a:pPr marL="0" indent="0">
              <a:buNone/>
            </a:pPr>
            <a:r>
              <a:rPr lang="en-US" sz="2000" dirty="0" smtClean="0"/>
              <a:t>The Product </a:t>
            </a:r>
            <a:r>
              <a:rPr lang="en-US" sz="2000" dirty="0"/>
              <a:t>Dashboard – contains four (4) visualizations</a:t>
            </a:r>
            <a:r>
              <a:rPr lang="en-US" sz="1800" dirty="0"/>
              <a:t>.</a:t>
            </a:r>
          </a:p>
          <a:p>
            <a:r>
              <a:rPr lang="en-US" sz="2000" b="1" dirty="0" smtClean="0"/>
              <a:t>Summary </a:t>
            </a:r>
            <a:r>
              <a:rPr lang="en-US" sz="2000" b="1" dirty="0"/>
              <a:t>by Product by Region </a:t>
            </a:r>
            <a:r>
              <a:rPr lang="en-US" sz="2000" dirty="0"/>
              <a:t>(data table) – provides </a:t>
            </a:r>
            <a:r>
              <a:rPr lang="en-US" sz="2000" dirty="0" smtClean="0"/>
              <a:t>a summary </a:t>
            </a:r>
            <a:r>
              <a:rPr lang="en-US" sz="2000" dirty="0"/>
              <a:t>of </a:t>
            </a:r>
            <a:r>
              <a:rPr lang="en-US" sz="2000" dirty="0" smtClean="0"/>
              <a:t> the product </a:t>
            </a:r>
            <a:r>
              <a:rPr lang="en-US" sz="2000" dirty="0"/>
              <a:t>selected, using Filters.  For </a:t>
            </a:r>
            <a:r>
              <a:rPr lang="en-US" sz="2000" dirty="0" smtClean="0"/>
              <a:t>example, Product Type Memberships is preselected;  select Product Name (e.g.  </a:t>
            </a:r>
            <a:r>
              <a:rPr lang="en-US" sz="2000" dirty="0"/>
              <a:t>a specific Society or Affinity Group </a:t>
            </a:r>
            <a:r>
              <a:rPr lang="en-US" sz="2000" dirty="0" smtClean="0"/>
              <a:t>Membership.  </a:t>
            </a:r>
            <a:r>
              <a:rPr lang="en-US" sz="2000" dirty="0" smtClean="0"/>
              <a:t>Affinity groups include Consultants Network, WIE, and YP).  Click to apply </a:t>
            </a:r>
            <a:r>
              <a:rPr lang="en-US" sz="2000" dirty="0"/>
              <a:t>and view the total membership count.  Hover </a:t>
            </a:r>
            <a:r>
              <a:rPr lang="en-US" sz="2000" dirty="0" smtClean="0"/>
              <a:t>over count </a:t>
            </a:r>
            <a:r>
              <a:rPr lang="en-US" sz="2000" dirty="0"/>
              <a:t>to view tool tips with statistical information. </a:t>
            </a:r>
            <a:r>
              <a:rPr lang="en-US" sz="2000" dirty="0" smtClean="0"/>
              <a:t>Click View Details to view individual member information.</a:t>
            </a:r>
            <a:endParaRPr lang="en-US" sz="2000" dirty="0"/>
          </a:p>
          <a:p>
            <a:r>
              <a:rPr lang="en-US" sz="2000" b="1" dirty="0" smtClean="0"/>
              <a:t>Count by Grade</a:t>
            </a:r>
            <a:r>
              <a:rPr lang="en-US" sz="2000" dirty="0" smtClean="0"/>
              <a:t> (pie chart) – provides count of members by grade. You can modify results through Filters or clicking within visualizations.  Hover over pie slices to view tool tip with statistical information.   Click on a grade slice within pie to select a specific grade.  Click View Details to view individual member information.</a:t>
            </a:r>
          </a:p>
        </p:txBody>
      </p:sp>
      <p:sp>
        <p:nvSpPr>
          <p:cNvPr id="4" name="Slide Number Placeholder 3"/>
          <p:cNvSpPr>
            <a:spLocks noGrp="1"/>
          </p:cNvSpPr>
          <p:nvPr>
            <p:ph type="sldNum" sz="quarter" idx="14"/>
          </p:nvPr>
        </p:nvSpPr>
        <p:spPr>
          <a:xfrm>
            <a:off x="385320" y="6205392"/>
            <a:ext cx="2725349" cy="365125"/>
          </a:xfrm>
        </p:spPr>
        <p:txBody>
          <a:bodyPr/>
          <a:lstStyle/>
          <a:p>
            <a:r>
              <a:rPr lang="en-US" dirty="0" smtClean="0"/>
              <a:t>Training Presentation </a:t>
            </a:r>
            <a:r>
              <a:rPr lang="en-US" dirty="0"/>
              <a:t>- </a:t>
            </a:r>
            <a:fld id="{3DD97BEB-BAEF-0344-9D5C-EC73E478698A}" type="slidenum">
              <a:rPr lang="en-US" smtClean="0"/>
              <a:pPr/>
              <a:t>5</a:t>
            </a:fld>
            <a:endParaRPr lang="en-US" dirty="0"/>
          </a:p>
        </p:txBody>
      </p:sp>
      <p:sp>
        <p:nvSpPr>
          <p:cNvPr id="5" name="Text Placeholder 4"/>
          <p:cNvSpPr>
            <a:spLocks noGrp="1"/>
          </p:cNvSpPr>
          <p:nvPr>
            <p:ph type="body" sz="quarter" idx="17"/>
          </p:nvPr>
        </p:nvSpPr>
        <p:spPr>
          <a:xfrm>
            <a:off x="628649" y="1106196"/>
            <a:ext cx="8229023" cy="385325"/>
          </a:xfrm>
        </p:spPr>
        <p:txBody>
          <a:bodyPr>
            <a:noAutofit/>
          </a:bodyPr>
          <a:lstStyle/>
          <a:p>
            <a:r>
              <a:rPr lang="en-US" dirty="0"/>
              <a:t>Memberships, Subscriptions, and More… - </a:t>
            </a:r>
            <a:r>
              <a:rPr lang="en-US" dirty="0" smtClean="0"/>
              <a:t>Product Dashboard</a:t>
            </a:r>
            <a:endParaRPr lang="en-US" dirty="0"/>
          </a:p>
        </p:txBody>
      </p:sp>
    </p:spTree>
    <p:extLst>
      <p:ext uri="{BB962C8B-B14F-4D97-AF65-F5344CB8AC3E}">
        <p14:creationId xmlns:p14="http://schemas.microsoft.com/office/powerpoint/2010/main" val="2625681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43788"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2981723" cy="365125"/>
          </a:xfrm>
        </p:spPr>
        <p:txBody>
          <a:bodyPr/>
          <a:lstStyle/>
          <a:p>
            <a:r>
              <a:rPr lang="en-US" dirty="0" smtClean="0"/>
              <a:t>Training Presentation </a:t>
            </a:r>
            <a:r>
              <a:rPr lang="en-US" dirty="0"/>
              <a:t>- </a:t>
            </a:r>
            <a:fld id="{3DD97BEB-BAEF-0344-9D5C-EC73E478698A}" type="slidenum">
              <a:rPr lang="en-US" smtClean="0"/>
              <a:pPr/>
              <a:t>6</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Memberships, Subscriptions, and More… - </a:t>
            </a:r>
            <a:r>
              <a:rPr lang="en-US" dirty="0" smtClean="0"/>
              <a:t>Product Dashboard</a:t>
            </a:r>
            <a:endParaRPr lang="en-US" dirty="0"/>
          </a:p>
        </p:txBody>
      </p:sp>
      <p:sp>
        <p:nvSpPr>
          <p:cNvPr id="6" name="Text Placeholder 2"/>
          <p:cNvSpPr txBox="1">
            <a:spLocks/>
          </p:cNvSpPr>
          <p:nvPr/>
        </p:nvSpPr>
        <p:spPr>
          <a:xfrm>
            <a:off x="628649" y="1562793"/>
            <a:ext cx="8044295" cy="4642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Count </a:t>
            </a:r>
            <a:r>
              <a:rPr lang="en-US" sz="2000" b="1" dirty="0"/>
              <a:t>by Gender </a:t>
            </a:r>
            <a:r>
              <a:rPr lang="en-US" sz="2000" dirty="0"/>
              <a:t>(pie chart) – provides </a:t>
            </a:r>
            <a:r>
              <a:rPr lang="en-US" sz="2000" dirty="0" smtClean="0"/>
              <a:t>count of members by </a:t>
            </a:r>
            <a:r>
              <a:rPr lang="en-US" sz="2000" dirty="0"/>
              <a:t>gender.   </a:t>
            </a:r>
            <a:r>
              <a:rPr lang="en-US" sz="2000" dirty="0" smtClean="0"/>
              <a:t>Hover over </a:t>
            </a:r>
            <a:r>
              <a:rPr lang="en-US" sz="2000" dirty="0"/>
              <a:t>pie slices </a:t>
            </a:r>
            <a:r>
              <a:rPr lang="en-US" sz="2000" dirty="0" smtClean="0"/>
              <a:t>to view tool tip with statistical information regarding gender count</a:t>
            </a:r>
            <a:r>
              <a:rPr lang="en-US" sz="2000" dirty="0"/>
              <a:t>. </a:t>
            </a:r>
            <a:r>
              <a:rPr lang="en-US" sz="2000" dirty="0" smtClean="0"/>
              <a:t> Click on a gender slice within pie to select gender type.  Click </a:t>
            </a:r>
            <a:r>
              <a:rPr lang="en-US" sz="2000" dirty="0"/>
              <a:t>View Details to view </a:t>
            </a:r>
            <a:r>
              <a:rPr lang="en-US" sz="2000" dirty="0" smtClean="0"/>
              <a:t>member information for selection.</a:t>
            </a:r>
          </a:p>
          <a:p>
            <a:r>
              <a:rPr lang="en-US" sz="2000" b="1" dirty="0" smtClean="0"/>
              <a:t>Count </a:t>
            </a:r>
            <a:r>
              <a:rPr lang="en-US" sz="2000" b="1" dirty="0"/>
              <a:t>by Grade and Years of Service</a:t>
            </a:r>
            <a:r>
              <a:rPr lang="en-US" sz="2000" dirty="0"/>
              <a:t> (bar chart) – Chart </a:t>
            </a:r>
            <a:r>
              <a:rPr lang="en-US" sz="2000" dirty="0" smtClean="0"/>
              <a:t>displays count of members by grade and years </a:t>
            </a:r>
            <a:r>
              <a:rPr lang="en-US" sz="2000" dirty="0"/>
              <a:t>of service.  Hover over chart to view tool tip with statistical information </a:t>
            </a:r>
            <a:r>
              <a:rPr lang="en-US" sz="2000" dirty="0" smtClean="0"/>
              <a:t>for </a:t>
            </a:r>
            <a:r>
              <a:rPr lang="en-US" sz="2000" dirty="0"/>
              <a:t>a specific grade </a:t>
            </a:r>
            <a:r>
              <a:rPr lang="en-US" sz="2000" dirty="0" smtClean="0"/>
              <a:t>and </a:t>
            </a:r>
            <a:r>
              <a:rPr lang="en-US" sz="2000" dirty="0"/>
              <a:t>year(s) </a:t>
            </a:r>
            <a:r>
              <a:rPr lang="en-US" sz="2000" dirty="0" smtClean="0"/>
              <a:t>selected or use Filters.  </a:t>
            </a:r>
            <a:r>
              <a:rPr lang="en-US" sz="2000" dirty="0"/>
              <a:t>To obtain </a:t>
            </a:r>
            <a:r>
              <a:rPr lang="en-US" sz="2000" dirty="0" smtClean="0"/>
              <a:t>member detail, </a:t>
            </a:r>
            <a:r>
              <a:rPr lang="en-US" sz="2000" dirty="0"/>
              <a:t>click </a:t>
            </a:r>
            <a:r>
              <a:rPr lang="en-US" sz="2000" dirty="0" smtClean="0"/>
              <a:t>on a specific grade within bar chart, </a:t>
            </a:r>
            <a:r>
              <a:rPr lang="en-US" sz="2000" dirty="0"/>
              <a:t>hover over </a:t>
            </a:r>
            <a:r>
              <a:rPr lang="en-US" sz="2000" dirty="0" smtClean="0"/>
              <a:t>to </a:t>
            </a:r>
            <a:r>
              <a:rPr lang="en-US" sz="2000" dirty="0"/>
              <a:t>view Tool </a:t>
            </a:r>
            <a:r>
              <a:rPr lang="en-US" sz="2000" dirty="0" smtClean="0"/>
              <a:t>Tip and click.  </a:t>
            </a:r>
            <a:r>
              <a:rPr lang="en-US" sz="2000" dirty="0"/>
              <a:t>S</a:t>
            </a:r>
            <a:r>
              <a:rPr lang="en-US" sz="2000" dirty="0" smtClean="0"/>
              <a:t>elect View Details.  You can also click on the Years of Service count to View Details for a full list of members by grade for those </a:t>
            </a:r>
            <a:r>
              <a:rPr lang="en-US" sz="2000" dirty="0"/>
              <a:t>“Years of Service</a:t>
            </a:r>
            <a:r>
              <a:rPr lang="en-US" sz="2000" dirty="0" smtClean="0"/>
              <a:t>”.</a:t>
            </a:r>
          </a:p>
          <a:p>
            <a:r>
              <a:rPr lang="en-US" sz="2000" b="1" i="1" dirty="0" smtClean="0"/>
              <a:t>Note for Joint Chapter Chairs:  </a:t>
            </a:r>
            <a:r>
              <a:rPr lang="en-US" sz="1900" dirty="0" smtClean="0"/>
              <a:t>Membership counts displayed may </a:t>
            </a:r>
            <a:r>
              <a:rPr lang="en-US" sz="1900" dirty="0"/>
              <a:t>contain duplicates </a:t>
            </a:r>
            <a:r>
              <a:rPr lang="en-US" sz="1900" dirty="0" smtClean="0"/>
              <a:t>due to members </a:t>
            </a:r>
            <a:r>
              <a:rPr lang="en-US" sz="1900" dirty="0"/>
              <a:t>belonging to more than one society.  </a:t>
            </a:r>
            <a:r>
              <a:rPr lang="en-US" sz="1900" dirty="0" smtClean="0"/>
              <a:t> Pie charts (Grade and Gender) provide unique member counts.  </a:t>
            </a:r>
            <a:endParaRPr lang="en-US" sz="1900" dirty="0"/>
          </a:p>
          <a:p>
            <a:endParaRPr lang="en-US" sz="2000" dirty="0" smtClean="0"/>
          </a:p>
        </p:txBody>
      </p:sp>
    </p:spTree>
    <p:extLst>
      <p:ext uri="{BB962C8B-B14F-4D97-AF65-F5344CB8AC3E}">
        <p14:creationId xmlns:p14="http://schemas.microsoft.com/office/powerpoint/2010/main" val="18157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548273"/>
            <a:ext cx="7886700" cy="3943350"/>
          </a:xfrm>
        </p:spPr>
        <p:txBody>
          <a:bodyPr>
            <a:normAutofit/>
          </a:bodyPr>
          <a:lstStyle/>
          <a:p>
            <a:r>
              <a:rPr lang="en-US" sz="2100" b="1" dirty="0" smtClean="0"/>
              <a:t>Product Summary by Region, by Grade Dashboard</a:t>
            </a:r>
            <a:r>
              <a:rPr lang="en-US" sz="2100" dirty="0" smtClean="0"/>
              <a:t>– provides a data table to view counts by grade for memberships, communities, councils, online libraries and periodicals.   Filter down by Product Type (Memberships is preselected), Product Name, Region, Grade and Status</a:t>
            </a:r>
            <a:r>
              <a:rPr lang="en-US" sz="2100" dirty="0" smtClean="0"/>
              <a:t>.</a:t>
            </a:r>
            <a:endParaRPr lang="en-US" sz="2100" dirty="0" smtClean="0"/>
          </a:p>
        </p:txBody>
      </p:sp>
      <p:sp>
        <p:nvSpPr>
          <p:cNvPr id="4" name="Slide Number Placeholder 3"/>
          <p:cNvSpPr>
            <a:spLocks noGrp="1"/>
          </p:cNvSpPr>
          <p:nvPr>
            <p:ph type="sldNum" sz="quarter" idx="14"/>
          </p:nvPr>
        </p:nvSpPr>
        <p:spPr>
          <a:xfrm>
            <a:off x="385320" y="6205392"/>
            <a:ext cx="3272280" cy="365125"/>
          </a:xfrm>
        </p:spPr>
        <p:txBody>
          <a:bodyPr/>
          <a:lstStyle/>
          <a:p>
            <a:r>
              <a:rPr lang="en-US" dirty="0" smtClean="0"/>
              <a:t>Training Presentation </a:t>
            </a:r>
            <a:r>
              <a:rPr lang="en-US" dirty="0"/>
              <a:t>- </a:t>
            </a:r>
            <a:fld id="{3DD97BEB-BAEF-0344-9D5C-EC73E478698A}" type="slidenum">
              <a:rPr lang="en-US" smtClean="0"/>
              <a:pPr/>
              <a:t>7</a:t>
            </a:fld>
            <a:endParaRPr lang="en-US" dirty="0"/>
          </a:p>
        </p:txBody>
      </p:sp>
      <p:sp>
        <p:nvSpPr>
          <p:cNvPr id="5" name="Text Placeholder 4"/>
          <p:cNvSpPr>
            <a:spLocks noGrp="1"/>
          </p:cNvSpPr>
          <p:nvPr>
            <p:ph type="body" sz="quarter" idx="17"/>
          </p:nvPr>
        </p:nvSpPr>
        <p:spPr>
          <a:xfrm>
            <a:off x="628650" y="1106195"/>
            <a:ext cx="7886700" cy="519405"/>
          </a:xfrm>
        </p:spPr>
        <p:txBody>
          <a:bodyPr>
            <a:normAutofit/>
          </a:bodyPr>
          <a:lstStyle/>
          <a:p>
            <a:r>
              <a:rPr lang="en-US" dirty="0"/>
              <a:t>Memberships, Subscriptions, and More… </a:t>
            </a:r>
            <a:r>
              <a:rPr lang="en-US" dirty="0" smtClean="0"/>
              <a:t>-  Product Summary</a:t>
            </a:r>
            <a:endParaRPr lang="en-US" dirty="0"/>
          </a:p>
        </p:txBody>
      </p:sp>
      <p:pic>
        <p:nvPicPr>
          <p:cNvPr id="6" name="Picture 5"/>
          <p:cNvPicPr>
            <a:picLocks noChangeAspect="1"/>
          </p:cNvPicPr>
          <p:nvPr/>
        </p:nvPicPr>
        <p:blipFill>
          <a:blip r:embed="rId2"/>
          <a:stretch>
            <a:fillRect/>
          </a:stretch>
        </p:blipFill>
        <p:spPr>
          <a:xfrm>
            <a:off x="6207830" y="3021249"/>
            <a:ext cx="2606266" cy="746825"/>
          </a:xfrm>
          <a:prstGeom prst="rect">
            <a:avLst/>
          </a:prstGeom>
          <a:ln>
            <a:solidFill>
              <a:schemeClr val="tx1"/>
            </a:solidFill>
          </a:ln>
        </p:spPr>
      </p:pic>
      <p:sp>
        <p:nvSpPr>
          <p:cNvPr id="7" name="Text Placeholder 2"/>
          <p:cNvSpPr txBox="1">
            <a:spLocks/>
          </p:cNvSpPr>
          <p:nvPr/>
        </p:nvSpPr>
        <p:spPr>
          <a:xfrm>
            <a:off x="385319" y="3067429"/>
            <a:ext cx="5876935" cy="29639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Region can be expanded to include counts by Section and Subsection by selecting the “expand” button on the Region field title.</a:t>
            </a:r>
          </a:p>
          <a:p>
            <a:pPr lvl="1"/>
            <a:r>
              <a:rPr lang="en-US" dirty="0" smtClean="0"/>
              <a:t>Hover over counts to view tool tips with statistical information. Click View Details to view individual member information</a:t>
            </a:r>
          </a:p>
          <a:p>
            <a:pPr lvl="1"/>
            <a:r>
              <a:rPr lang="en-US" dirty="0" smtClean="0"/>
              <a:t>To view and download individual member information, click on View Details from Tool Tip.  Click on table title, select Download on the top right of screen.   Select Crosstab.   Download will provide additional detail information for the members selected.</a:t>
            </a:r>
          </a:p>
          <a:p>
            <a:pPr marL="457200" lvl="1" indent="0">
              <a:buFont typeface="LucidaGrande" charset="0"/>
              <a:buNone/>
            </a:pPr>
            <a:endParaRPr lang="en-US" dirty="0" smtClean="0"/>
          </a:p>
        </p:txBody>
      </p:sp>
      <p:pic>
        <p:nvPicPr>
          <p:cNvPr id="8" name="Picture 7"/>
          <p:cNvPicPr>
            <a:picLocks noChangeAspect="1"/>
          </p:cNvPicPr>
          <p:nvPr/>
        </p:nvPicPr>
        <p:blipFill>
          <a:blip r:embed="rId3"/>
          <a:stretch>
            <a:fillRect/>
          </a:stretch>
        </p:blipFill>
        <p:spPr>
          <a:xfrm>
            <a:off x="5897925" y="3961985"/>
            <a:ext cx="2916171" cy="637466"/>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6922402" y="4665316"/>
            <a:ext cx="1067053" cy="1265063"/>
          </a:xfrm>
          <a:prstGeom prst="rect">
            <a:avLst/>
          </a:prstGeom>
          <a:ln>
            <a:solidFill>
              <a:schemeClr val="tx1"/>
            </a:solidFill>
          </a:ln>
        </p:spPr>
      </p:pic>
    </p:spTree>
    <p:extLst>
      <p:ext uri="{BB962C8B-B14F-4D97-AF65-F5344CB8AC3E}">
        <p14:creationId xmlns:p14="http://schemas.microsoft.com/office/powerpoint/2010/main" val="71752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596201"/>
            <a:ext cx="8108950" cy="2818782"/>
          </a:xfrm>
        </p:spPr>
        <p:txBody>
          <a:bodyPr>
            <a:normAutofit/>
          </a:bodyPr>
          <a:lstStyle/>
          <a:p>
            <a:r>
              <a:rPr lang="en-US" sz="2100" b="1" dirty="0" smtClean="0"/>
              <a:t>Renewal Category Dashboard </a:t>
            </a:r>
            <a:r>
              <a:rPr lang="en-US" sz="2100" dirty="0" smtClean="0"/>
              <a:t>– provides product renewal information based on filters selected.  Renewal categories provided are: Renew, First Year Renewed, New, </a:t>
            </a:r>
            <a:r>
              <a:rPr lang="en-US" sz="2100" dirty="0" smtClean="0"/>
              <a:t>Reinstated and </a:t>
            </a:r>
            <a:r>
              <a:rPr lang="en-US" sz="2100" dirty="0" smtClean="0"/>
              <a:t>Not Yet </a:t>
            </a:r>
            <a:r>
              <a:rPr lang="en-US" sz="2100" dirty="0" smtClean="0"/>
              <a:t>Renewed.</a:t>
            </a:r>
            <a:endParaRPr lang="en-US" sz="2100" dirty="0"/>
          </a:p>
          <a:p>
            <a:r>
              <a:rPr lang="en-US" sz="2100" dirty="0" smtClean="0"/>
              <a:t>Filters provided are Product Type, Product Name, Region, </a:t>
            </a:r>
            <a:r>
              <a:rPr lang="en-US" sz="2100" dirty="0" smtClean="0"/>
              <a:t>Grade, Renewal Category </a:t>
            </a:r>
            <a:r>
              <a:rPr lang="en-US" sz="2100" dirty="0" smtClean="0"/>
              <a:t>and Status.</a:t>
            </a:r>
          </a:p>
          <a:p>
            <a:pPr lvl="1"/>
            <a:r>
              <a:rPr lang="en-US" b="1" dirty="0" smtClean="0"/>
              <a:t>Overview of Product Renewals </a:t>
            </a:r>
            <a:r>
              <a:rPr lang="en-US" dirty="0" smtClean="0"/>
              <a:t>(bar chart) – provides a breakdown by renewal categories.  Hover over to view additional statistical information. Click within </a:t>
            </a:r>
            <a:r>
              <a:rPr lang="en-US" dirty="0"/>
              <a:t>bar chart </a:t>
            </a:r>
            <a:r>
              <a:rPr lang="en-US" dirty="0" smtClean="0"/>
              <a:t> and Click </a:t>
            </a:r>
            <a:r>
              <a:rPr lang="en-US" dirty="0"/>
              <a:t>View Details to view individual member </a:t>
            </a:r>
            <a:r>
              <a:rPr lang="en-US" dirty="0" smtClean="0"/>
              <a:t>information.</a:t>
            </a:r>
            <a:endParaRPr lang="en-US" dirty="0"/>
          </a:p>
          <a:p>
            <a:pPr lvl="1"/>
            <a:endParaRPr lang="en-US" dirty="0"/>
          </a:p>
          <a:p>
            <a:pPr lvl="1"/>
            <a:endParaRPr lang="en-US" dirty="0" smtClean="0"/>
          </a:p>
        </p:txBody>
      </p:sp>
      <p:sp>
        <p:nvSpPr>
          <p:cNvPr id="4" name="Slide Number Placeholder 3"/>
          <p:cNvSpPr>
            <a:spLocks noGrp="1"/>
          </p:cNvSpPr>
          <p:nvPr>
            <p:ph type="sldNum" sz="quarter" idx="14"/>
          </p:nvPr>
        </p:nvSpPr>
        <p:spPr>
          <a:xfrm>
            <a:off x="385320" y="6205392"/>
            <a:ext cx="3255188" cy="365125"/>
          </a:xfrm>
        </p:spPr>
        <p:txBody>
          <a:bodyPr/>
          <a:lstStyle/>
          <a:p>
            <a:r>
              <a:rPr lang="en-US" dirty="0" smtClean="0"/>
              <a:t>Training Presentation </a:t>
            </a:r>
            <a:r>
              <a:rPr lang="en-US" dirty="0"/>
              <a:t>- </a:t>
            </a:r>
            <a:fld id="{3DD97BEB-BAEF-0344-9D5C-EC73E478698A}" type="slidenum">
              <a:rPr lang="en-US" smtClean="0"/>
              <a:pPr/>
              <a:t>8</a:t>
            </a:fld>
            <a:endParaRPr lang="en-US" dirty="0"/>
          </a:p>
        </p:txBody>
      </p:sp>
      <p:sp>
        <p:nvSpPr>
          <p:cNvPr id="5" name="Text Placeholder 4"/>
          <p:cNvSpPr>
            <a:spLocks noGrp="1"/>
          </p:cNvSpPr>
          <p:nvPr>
            <p:ph type="body" sz="quarter" idx="17"/>
          </p:nvPr>
        </p:nvSpPr>
        <p:spPr>
          <a:xfrm>
            <a:off x="628650" y="1106196"/>
            <a:ext cx="8108950" cy="385325"/>
          </a:xfrm>
        </p:spPr>
        <p:txBody>
          <a:bodyPr>
            <a:noAutofit/>
          </a:bodyPr>
          <a:lstStyle/>
          <a:p>
            <a:r>
              <a:rPr lang="en-US" dirty="0"/>
              <a:t>Memberships, Subscriptions, and More… - </a:t>
            </a:r>
            <a:r>
              <a:rPr lang="en-US" dirty="0" smtClean="0"/>
              <a:t>Renewal Dashboard</a:t>
            </a:r>
            <a:endParaRPr lang="en-US" dirty="0"/>
          </a:p>
        </p:txBody>
      </p:sp>
      <p:pic>
        <p:nvPicPr>
          <p:cNvPr id="6" name="Picture 5"/>
          <p:cNvPicPr>
            <a:picLocks noChangeAspect="1"/>
          </p:cNvPicPr>
          <p:nvPr/>
        </p:nvPicPr>
        <p:blipFill>
          <a:blip r:embed="rId2"/>
          <a:stretch>
            <a:fillRect/>
          </a:stretch>
        </p:blipFill>
        <p:spPr>
          <a:xfrm>
            <a:off x="1395268" y="4379017"/>
            <a:ext cx="6815859" cy="1332423"/>
          </a:xfrm>
          <a:prstGeom prst="rect">
            <a:avLst/>
          </a:prstGeom>
          <a:ln>
            <a:solidFill>
              <a:schemeClr val="tx1"/>
            </a:solidFill>
          </a:ln>
        </p:spPr>
      </p:pic>
    </p:spTree>
    <p:extLst>
      <p:ext uri="{BB962C8B-B14F-4D97-AF65-F5344CB8AC3E}">
        <p14:creationId xmlns:p14="http://schemas.microsoft.com/office/powerpoint/2010/main" val="204923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175491" y="1596200"/>
            <a:ext cx="8654473" cy="5691291"/>
          </a:xfrm>
        </p:spPr>
        <p:txBody>
          <a:bodyPr>
            <a:normAutofit/>
          </a:bodyPr>
          <a:lstStyle/>
          <a:p>
            <a:pPr lvl="1"/>
            <a:r>
              <a:rPr lang="en-US" b="1" dirty="0" smtClean="0"/>
              <a:t>Product </a:t>
            </a:r>
            <a:r>
              <a:rPr lang="en-US" b="1" dirty="0" smtClean="0"/>
              <a:t>Summary by Region by Renewal Category </a:t>
            </a:r>
            <a:r>
              <a:rPr lang="en-US" dirty="0" smtClean="0"/>
              <a:t>(data table) – provides a count of members by Region by Renewal Category.  Expand Region to </a:t>
            </a:r>
            <a:r>
              <a:rPr lang="en-US" dirty="0"/>
              <a:t>view </a:t>
            </a:r>
            <a:r>
              <a:rPr lang="en-US" dirty="0" smtClean="0"/>
              <a:t>counts </a:t>
            </a:r>
            <a:r>
              <a:rPr lang="en-US" dirty="0"/>
              <a:t>by Section and Subsection by selecting the “expand” button on the Region field </a:t>
            </a:r>
            <a:r>
              <a:rPr lang="en-US" dirty="0" smtClean="0"/>
              <a:t>title. </a:t>
            </a:r>
            <a:endParaRPr lang="en-US" dirty="0" smtClean="0"/>
          </a:p>
          <a:p>
            <a:pPr lvl="1"/>
            <a:endParaRPr lang="en-US" dirty="0"/>
          </a:p>
          <a:p>
            <a:pPr lvl="1"/>
            <a:endParaRPr lang="en-US" dirty="0" smtClean="0"/>
          </a:p>
          <a:p>
            <a:pPr lvl="1"/>
            <a:endParaRPr lang="en-US" dirty="0" smtClean="0"/>
          </a:p>
          <a:p>
            <a:pPr lvl="1"/>
            <a:r>
              <a:rPr lang="en-US" dirty="0" smtClean="0"/>
              <a:t>Hover </a:t>
            </a:r>
            <a:r>
              <a:rPr lang="en-US" dirty="0" smtClean="0"/>
              <a:t>over counts </a:t>
            </a:r>
            <a:r>
              <a:rPr lang="en-US" dirty="0"/>
              <a:t>to view additional statistical </a:t>
            </a:r>
            <a:r>
              <a:rPr lang="en-US" dirty="0" smtClean="0"/>
              <a:t>information and Click </a:t>
            </a:r>
            <a:r>
              <a:rPr lang="en-US" dirty="0" smtClean="0"/>
              <a:t>on count to view Tool Tip and select View </a:t>
            </a:r>
            <a:r>
              <a:rPr lang="en-US" dirty="0"/>
              <a:t>Details </a:t>
            </a:r>
            <a:r>
              <a:rPr lang="en-US" dirty="0" smtClean="0"/>
              <a:t>for individual </a:t>
            </a:r>
            <a:r>
              <a:rPr lang="en-US" dirty="0"/>
              <a:t>member </a:t>
            </a:r>
            <a:r>
              <a:rPr lang="en-US" dirty="0" smtClean="0"/>
              <a:t>information</a:t>
            </a:r>
            <a:r>
              <a:rPr lang="en-US" dirty="0" smtClean="0"/>
              <a:t>.</a:t>
            </a:r>
          </a:p>
          <a:p>
            <a:pPr lvl="1"/>
            <a:endParaRPr lang="en-US" dirty="0"/>
          </a:p>
          <a:p>
            <a:pPr lvl="1"/>
            <a:endParaRPr lang="en-US" dirty="0" smtClean="0"/>
          </a:p>
          <a:p>
            <a:pPr lvl="1"/>
            <a:endParaRPr lang="en-US" dirty="0" smtClean="0"/>
          </a:p>
          <a:p>
            <a:pPr lvl="1"/>
            <a:endParaRPr lang="en-US" dirty="0" smtClean="0"/>
          </a:p>
          <a:p>
            <a:pPr lvl="1"/>
            <a:r>
              <a:rPr lang="en-US" b="1" dirty="0"/>
              <a:t>Recommendation:</a:t>
            </a:r>
            <a:r>
              <a:rPr lang="en-US" dirty="0"/>
              <a:t>  Downloading </a:t>
            </a:r>
            <a:r>
              <a:rPr lang="en-US" dirty="0" smtClean="0"/>
              <a:t>Column and Row Totals </a:t>
            </a:r>
            <a:r>
              <a:rPr lang="en-US" dirty="0"/>
              <a:t>default to “Grand Total” counts, which can be significant and provide excess data.  Use Filters to refine data per OU</a:t>
            </a:r>
            <a:r>
              <a:rPr lang="en-US" dirty="0" smtClean="0"/>
              <a:t>.</a:t>
            </a:r>
          </a:p>
          <a:p>
            <a:pPr lvl="1"/>
            <a:endParaRPr lang="en-US" dirty="0"/>
          </a:p>
          <a:p>
            <a:pPr lvl="1"/>
            <a:endParaRPr lang="en-US" dirty="0" smtClean="0"/>
          </a:p>
        </p:txBody>
      </p:sp>
      <p:sp>
        <p:nvSpPr>
          <p:cNvPr id="4" name="Slide Number Placeholder 3"/>
          <p:cNvSpPr>
            <a:spLocks noGrp="1"/>
          </p:cNvSpPr>
          <p:nvPr>
            <p:ph type="sldNum" sz="quarter" idx="14"/>
          </p:nvPr>
        </p:nvSpPr>
        <p:spPr>
          <a:xfrm>
            <a:off x="385320" y="6205392"/>
            <a:ext cx="3255188" cy="365125"/>
          </a:xfrm>
        </p:spPr>
        <p:txBody>
          <a:bodyPr/>
          <a:lstStyle/>
          <a:p>
            <a:r>
              <a:rPr lang="en-US" dirty="0" smtClean="0"/>
              <a:t>Training Presentation </a:t>
            </a:r>
            <a:r>
              <a:rPr lang="en-US" dirty="0"/>
              <a:t>- </a:t>
            </a:r>
            <a:fld id="{3DD97BEB-BAEF-0344-9D5C-EC73E478698A}" type="slidenum">
              <a:rPr lang="en-US" smtClean="0"/>
              <a:pPr/>
              <a:t>9</a:t>
            </a:fld>
            <a:endParaRPr lang="en-US" dirty="0"/>
          </a:p>
        </p:txBody>
      </p:sp>
      <p:sp>
        <p:nvSpPr>
          <p:cNvPr id="5" name="Text Placeholder 4"/>
          <p:cNvSpPr>
            <a:spLocks noGrp="1"/>
          </p:cNvSpPr>
          <p:nvPr>
            <p:ph type="body" sz="quarter" idx="17"/>
          </p:nvPr>
        </p:nvSpPr>
        <p:spPr>
          <a:xfrm>
            <a:off x="628650" y="1106196"/>
            <a:ext cx="8108950" cy="385325"/>
          </a:xfrm>
        </p:spPr>
        <p:txBody>
          <a:bodyPr>
            <a:noAutofit/>
          </a:bodyPr>
          <a:lstStyle/>
          <a:p>
            <a:r>
              <a:rPr lang="en-US" dirty="0"/>
              <a:t>Memberships, Subscriptions, and More… - </a:t>
            </a:r>
            <a:r>
              <a:rPr lang="en-US" dirty="0" smtClean="0"/>
              <a:t>Renewal Dashboard</a:t>
            </a:r>
            <a:endParaRPr lang="en-US" dirty="0"/>
          </a:p>
        </p:txBody>
      </p:sp>
      <p:pic>
        <p:nvPicPr>
          <p:cNvPr id="6" name="Picture 5"/>
          <p:cNvPicPr>
            <a:picLocks noChangeAspect="1"/>
          </p:cNvPicPr>
          <p:nvPr/>
        </p:nvPicPr>
        <p:blipFill>
          <a:blip r:embed="rId2"/>
          <a:stretch>
            <a:fillRect/>
          </a:stretch>
        </p:blipFill>
        <p:spPr>
          <a:xfrm>
            <a:off x="3224463" y="2443857"/>
            <a:ext cx="3236259" cy="80906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221208" y="4061987"/>
            <a:ext cx="5315666" cy="917265"/>
          </a:xfrm>
          <a:prstGeom prst="rect">
            <a:avLst/>
          </a:prstGeom>
          <a:ln>
            <a:solidFill>
              <a:schemeClr val="tx1"/>
            </a:solidFill>
          </a:ln>
        </p:spPr>
      </p:pic>
    </p:spTree>
    <p:extLst>
      <p:ext uri="{BB962C8B-B14F-4D97-AF65-F5344CB8AC3E}">
        <p14:creationId xmlns:p14="http://schemas.microsoft.com/office/powerpoint/2010/main" val="352375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7179</TotalTime>
  <Words>1295</Words>
  <Application>Microsoft Office PowerPoint</Application>
  <PresentationFormat>On-screen Show (4:3)</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LucidaGrande</vt:lpstr>
      <vt:lpstr>Wingdings</vt:lpstr>
      <vt:lpstr>Theme 1</vt:lpstr>
      <vt:lpstr>IEEE OU Analytics Memberships, Subscriptions and More Dashboard</vt:lpstr>
      <vt:lpstr>PowerPoint Presentation</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Shiminsky, Helen</cp:lastModifiedBy>
  <cp:revision>349</cp:revision>
  <cp:lastPrinted>2017-07-17T16:40:24Z</cp:lastPrinted>
  <dcterms:created xsi:type="dcterms:W3CDTF">2016-09-19T18:05:34Z</dcterms:created>
  <dcterms:modified xsi:type="dcterms:W3CDTF">2019-06-06T15:33:49Z</dcterms:modified>
</cp:coreProperties>
</file>