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8"/>
  </p:notesMasterIdLst>
  <p:handoutMasterIdLst>
    <p:handoutMasterId r:id="rId29"/>
  </p:handoutMasterIdLst>
  <p:sldIdLst>
    <p:sldId id="265" r:id="rId2"/>
    <p:sldId id="549" r:id="rId3"/>
    <p:sldId id="543" r:id="rId4"/>
    <p:sldId id="660" r:id="rId5"/>
    <p:sldId id="650" r:id="rId6"/>
    <p:sldId id="661" r:id="rId7"/>
    <p:sldId id="662" r:id="rId8"/>
    <p:sldId id="591" r:id="rId9"/>
    <p:sldId id="654" r:id="rId10"/>
    <p:sldId id="663" r:id="rId11"/>
    <p:sldId id="649" r:id="rId12"/>
    <p:sldId id="665" r:id="rId13"/>
    <p:sldId id="645" r:id="rId14"/>
    <p:sldId id="647" r:id="rId15"/>
    <p:sldId id="641" r:id="rId16"/>
    <p:sldId id="653" r:id="rId17"/>
    <p:sldId id="655" r:id="rId18"/>
    <p:sldId id="667" r:id="rId19"/>
    <p:sldId id="646" r:id="rId20"/>
    <p:sldId id="592" r:id="rId21"/>
    <p:sldId id="644" r:id="rId22"/>
    <p:sldId id="651" r:id="rId23"/>
    <p:sldId id="666" r:id="rId24"/>
    <p:sldId id="664" r:id="rId25"/>
    <p:sldId id="648" r:id="rId26"/>
    <p:sldId id="657" r:id="rId27"/>
  </p:sldIdLst>
  <p:sldSz cx="9144000" cy="6858000" type="screen4x3"/>
  <p:notesSz cx="6950075" cy="9236075"/>
  <p:defaultTextStyle>
    <a:defPPr>
      <a:defRPr lang="en-US"/>
    </a:defPPr>
    <a:lvl1pPr algn="l" rtl="0" fontAlgn="base">
      <a:spcBef>
        <a:spcPct val="0"/>
      </a:spcBef>
      <a:spcAft>
        <a:spcPct val="0"/>
      </a:spcAft>
      <a:defRPr sz="2800"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sz="2800"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sz="2800"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sz="2800"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sz="2800" kern="1200">
        <a:solidFill>
          <a:schemeClr val="tx1"/>
        </a:solidFill>
        <a:latin typeface="Arial" charset="0"/>
        <a:ea typeface="ＭＳ Ｐゴシック" pitchFamily="34" charset="-128"/>
        <a:cs typeface="+mn-cs"/>
      </a:defRPr>
    </a:lvl5pPr>
    <a:lvl6pPr marL="2286000" algn="l" defTabSz="914400" rtl="0" eaLnBrk="1" latinLnBrk="0" hangingPunct="1">
      <a:defRPr sz="2800" kern="1200">
        <a:solidFill>
          <a:schemeClr val="tx1"/>
        </a:solidFill>
        <a:latin typeface="Arial" charset="0"/>
        <a:ea typeface="ＭＳ Ｐゴシック" pitchFamily="34" charset="-128"/>
        <a:cs typeface="+mn-cs"/>
      </a:defRPr>
    </a:lvl6pPr>
    <a:lvl7pPr marL="2743200" algn="l" defTabSz="914400" rtl="0" eaLnBrk="1" latinLnBrk="0" hangingPunct="1">
      <a:defRPr sz="2800" kern="1200">
        <a:solidFill>
          <a:schemeClr val="tx1"/>
        </a:solidFill>
        <a:latin typeface="Arial" charset="0"/>
        <a:ea typeface="ＭＳ Ｐゴシック" pitchFamily="34" charset="-128"/>
        <a:cs typeface="+mn-cs"/>
      </a:defRPr>
    </a:lvl7pPr>
    <a:lvl8pPr marL="3200400" algn="l" defTabSz="914400" rtl="0" eaLnBrk="1" latinLnBrk="0" hangingPunct="1">
      <a:defRPr sz="2800" kern="1200">
        <a:solidFill>
          <a:schemeClr val="tx1"/>
        </a:solidFill>
        <a:latin typeface="Arial" charset="0"/>
        <a:ea typeface="ＭＳ Ｐゴシック" pitchFamily="34" charset="-128"/>
        <a:cs typeface="+mn-cs"/>
      </a:defRPr>
    </a:lvl8pPr>
    <a:lvl9pPr marL="3657600" algn="l" defTabSz="914400" rtl="0" eaLnBrk="1" latinLnBrk="0" hangingPunct="1">
      <a:defRPr sz="2800"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99"/>
    <a:srgbClr val="6699FF"/>
    <a:srgbClr val="CCCCFF"/>
    <a:srgbClr val="FFCC99"/>
    <a:srgbClr val="FFFFCC"/>
    <a:srgbClr val="EAEAEA"/>
    <a:srgbClr val="9999FF"/>
    <a:srgbClr val="3366CC"/>
    <a:srgbClr val="5560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10" autoAdjust="0"/>
    <p:restoredTop sz="99879" autoAdjust="0"/>
  </p:normalViewPr>
  <p:slideViewPr>
    <p:cSldViewPr>
      <p:cViewPr varScale="1">
        <p:scale>
          <a:sx n="115" d="100"/>
          <a:sy n="115" d="100"/>
        </p:scale>
        <p:origin x="181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30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A7D12C-9D30-409B-A796-88379EBE38D4}"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US"/>
        </a:p>
      </dgm:t>
    </dgm:pt>
    <dgm:pt modelId="{3E8D8944-DE99-41FA-8F09-DC956EAE1AE2}">
      <dgm:prSet phldrT="[Text]" custT="1"/>
      <dgm:spPr/>
      <dgm:t>
        <a:bodyPr/>
        <a:lstStyle/>
        <a:p>
          <a:r>
            <a:rPr lang="en-US" sz="2000" b="1" dirty="0" smtClean="0"/>
            <a:t>Scheduled IEEE Communication </a:t>
          </a:r>
          <a:endParaRPr lang="en-US" sz="2000" b="1" dirty="0"/>
        </a:p>
      </dgm:t>
    </dgm:pt>
    <dgm:pt modelId="{F2C725D4-E73C-4F0C-8055-0DF1BC0D2048}" type="parTrans" cxnId="{E059B59E-2A85-4FFC-9884-CBE8DCED4DFC}">
      <dgm:prSet/>
      <dgm:spPr/>
      <dgm:t>
        <a:bodyPr/>
        <a:lstStyle/>
        <a:p>
          <a:endParaRPr lang="en-US" sz="3200"/>
        </a:p>
      </dgm:t>
    </dgm:pt>
    <dgm:pt modelId="{DAF6EAAF-60F5-4944-BE80-365B4C8164D9}" type="sibTrans" cxnId="{E059B59E-2A85-4FFC-9884-CBE8DCED4DFC}">
      <dgm:prSet/>
      <dgm:spPr/>
      <dgm:t>
        <a:bodyPr/>
        <a:lstStyle/>
        <a:p>
          <a:endParaRPr lang="en-US" sz="3200"/>
        </a:p>
      </dgm:t>
    </dgm:pt>
    <dgm:pt modelId="{BB847768-1D32-48E5-BD7F-05F83827AC5A}">
      <dgm:prSet phldrT="[Text]" custT="1"/>
      <dgm:spPr/>
      <dgm:t>
        <a:bodyPr/>
        <a:lstStyle/>
        <a:p>
          <a:r>
            <a:rPr lang="en-US" sz="1800" dirty="0" smtClean="0"/>
            <a:t>Welcome phone calls (CC*)</a:t>
          </a:r>
          <a:endParaRPr lang="en-US" sz="1800" dirty="0"/>
        </a:p>
      </dgm:t>
    </dgm:pt>
    <dgm:pt modelId="{1C856B4D-89B9-47E2-8334-0A254AA2B847}" type="parTrans" cxnId="{7D716042-0805-4A0D-8EB7-296A3DA87124}">
      <dgm:prSet/>
      <dgm:spPr/>
      <dgm:t>
        <a:bodyPr/>
        <a:lstStyle/>
        <a:p>
          <a:endParaRPr lang="en-US" sz="3200"/>
        </a:p>
      </dgm:t>
    </dgm:pt>
    <dgm:pt modelId="{868E42FA-EB25-4C9A-A9BF-0251239BD623}" type="sibTrans" cxnId="{7D716042-0805-4A0D-8EB7-296A3DA87124}">
      <dgm:prSet/>
      <dgm:spPr/>
      <dgm:t>
        <a:bodyPr/>
        <a:lstStyle/>
        <a:p>
          <a:endParaRPr lang="en-US" sz="3200"/>
        </a:p>
      </dgm:t>
    </dgm:pt>
    <dgm:pt modelId="{462C26FE-B0AD-4610-9F6A-ED97FD54254B}">
      <dgm:prSet phldrT="[Text]" custT="1"/>
      <dgm:spPr>
        <a:solidFill>
          <a:schemeClr val="tx2">
            <a:lumMod val="60000"/>
            <a:lumOff val="40000"/>
          </a:schemeClr>
        </a:solidFill>
      </dgm:spPr>
      <dgm:t>
        <a:bodyPr/>
        <a:lstStyle/>
        <a:p>
          <a:r>
            <a:rPr lang="en-US" sz="2000" b="1" dirty="0" smtClean="0">
              <a:solidFill>
                <a:schemeClr val="bg1"/>
              </a:solidFill>
            </a:rPr>
            <a:t>Suggested Volunteer Communication</a:t>
          </a:r>
          <a:endParaRPr lang="en-US" sz="2000" b="1" dirty="0">
            <a:solidFill>
              <a:schemeClr val="bg1"/>
            </a:solidFill>
          </a:endParaRPr>
        </a:p>
      </dgm:t>
    </dgm:pt>
    <dgm:pt modelId="{9571198D-1066-4969-B4B7-E606F65FE178}" type="parTrans" cxnId="{4C0AD1AB-9334-40AC-AF1F-CF04ED16B879}">
      <dgm:prSet/>
      <dgm:spPr/>
      <dgm:t>
        <a:bodyPr/>
        <a:lstStyle/>
        <a:p>
          <a:endParaRPr lang="en-US" sz="3200"/>
        </a:p>
      </dgm:t>
    </dgm:pt>
    <dgm:pt modelId="{3A56607E-4977-4E34-B799-DCA7F43D451E}" type="sibTrans" cxnId="{4C0AD1AB-9334-40AC-AF1F-CF04ED16B879}">
      <dgm:prSet/>
      <dgm:spPr/>
      <dgm:t>
        <a:bodyPr/>
        <a:lstStyle/>
        <a:p>
          <a:endParaRPr lang="en-US" sz="3200"/>
        </a:p>
      </dgm:t>
    </dgm:pt>
    <dgm:pt modelId="{D3261F87-6F8D-4D69-925E-7BAD18E2AE4A}">
      <dgm:prSet phldrT="[Text]" custT="1"/>
      <dgm:spPr>
        <a:solidFill>
          <a:schemeClr val="tx2">
            <a:lumMod val="20000"/>
            <a:lumOff val="80000"/>
            <a:alpha val="90000"/>
          </a:schemeClr>
        </a:solidFill>
      </dgm:spPr>
      <dgm:t>
        <a:bodyPr/>
        <a:lstStyle/>
        <a:p>
          <a:r>
            <a:rPr lang="en-US" sz="1800" dirty="0" smtClean="0"/>
            <a:t>Email</a:t>
          </a:r>
          <a:endParaRPr lang="en-US" sz="1800" dirty="0"/>
        </a:p>
      </dgm:t>
    </dgm:pt>
    <dgm:pt modelId="{94F45DDF-B6C5-47DB-86E1-68B9DE7DCD16}" type="parTrans" cxnId="{FFE10C1F-6AE0-4FB8-A5FC-5278BC74FA88}">
      <dgm:prSet/>
      <dgm:spPr/>
      <dgm:t>
        <a:bodyPr/>
        <a:lstStyle/>
        <a:p>
          <a:endParaRPr lang="en-US" sz="3200"/>
        </a:p>
      </dgm:t>
    </dgm:pt>
    <dgm:pt modelId="{F2EF43D9-EAD2-40BD-A80F-AE7C0114CE23}" type="sibTrans" cxnId="{FFE10C1F-6AE0-4FB8-A5FC-5278BC74FA88}">
      <dgm:prSet/>
      <dgm:spPr/>
      <dgm:t>
        <a:bodyPr/>
        <a:lstStyle/>
        <a:p>
          <a:endParaRPr lang="en-US" sz="3200"/>
        </a:p>
      </dgm:t>
    </dgm:pt>
    <dgm:pt modelId="{826E3160-946D-42AD-8FCC-D1825A8B9257}">
      <dgm:prSet phldrT="[Text]" custT="1"/>
      <dgm:spPr>
        <a:solidFill>
          <a:schemeClr val="tx2">
            <a:lumMod val="20000"/>
            <a:lumOff val="80000"/>
            <a:alpha val="90000"/>
          </a:schemeClr>
        </a:solidFill>
      </dgm:spPr>
      <dgm:t>
        <a:bodyPr/>
        <a:lstStyle/>
        <a:p>
          <a:endParaRPr lang="en-US" sz="1800" dirty="0"/>
        </a:p>
      </dgm:t>
    </dgm:pt>
    <dgm:pt modelId="{61E623C6-6D8F-44E5-B7F3-00BE23FB71A6}" type="parTrans" cxnId="{8890C37E-2C46-41F2-A8EF-8BC2AFD8A7E8}">
      <dgm:prSet/>
      <dgm:spPr/>
      <dgm:t>
        <a:bodyPr/>
        <a:lstStyle/>
        <a:p>
          <a:endParaRPr lang="en-US"/>
        </a:p>
      </dgm:t>
    </dgm:pt>
    <dgm:pt modelId="{3BDE6DC2-1CC2-4DBB-84D9-6DAF983BF7DD}" type="sibTrans" cxnId="{8890C37E-2C46-41F2-A8EF-8BC2AFD8A7E8}">
      <dgm:prSet/>
      <dgm:spPr/>
      <dgm:t>
        <a:bodyPr/>
        <a:lstStyle/>
        <a:p>
          <a:endParaRPr lang="en-US"/>
        </a:p>
      </dgm:t>
    </dgm:pt>
    <dgm:pt modelId="{00017CCA-079B-4FE1-BE83-67C34D255726}">
      <dgm:prSet phldrT="[Text]" custT="1"/>
      <dgm:spPr/>
      <dgm:t>
        <a:bodyPr/>
        <a:lstStyle/>
        <a:p>
          <a:r>
            <a:rPr lang="en-US" sz="1800" dirty="0" smtClean="0"/>
            <a:t>New Member Orientation (NMO) email</a:t>
          </a:r>
          <a:endParaRPr lang="en-US" sz="1800" dirty="0"/>
        </a:p>
      </dgm:t>
    </dgm:pt>
    <dgm:pt modelId="{D08A6544-3FC0-4886-935C-29736033F998}" type="parTrans" cxnId="{425DE8A0-B1E5-4F9B-80AB-0C6E730EA401}">
      <dgm:prSet/>
      <dgm:spPr/>
      <dgm:t>
        <a:bodyPr/>
        <a:lstStyle/>
        <a:p>
          <a:endParaRPr lang="en-US"/>
        </a:p>
      </dgm:t>
    </dgm:pt>
    <dgm:pt modelId="{6061FF5D-7A05-4A22-8D74-4AEC6456023C}" type="sibTrans" cxnId="{425DE8A0-B1E5-4F9B-80AB-0C6E730EA401}">
      <dgm:prSet/>
      <dgm:spPr/>
      <dgm:t>
        <a:bodyPr/>
        <a:lstStyle/>
        <a:p>
          <a:endParaRPr lang="en-US"/>
        </a:p>
      </dgm:t>
    </dgm:pt>
    <dgm:pt modelId="{CB5FEAAD-E924-4D3A-B942-4386067ED6A5}">
      <dgm:prSet phldrT="[Text]" custT="1"/>
      <dgm:spPr/>
      <dgm:t>
        <a:bodyPr/>
        <a:lstStyle/>
        <a:p>
          <a:r>
            <a:rPr lang="en-US" sz="1800" dirty="0" smtClean="0"/>
            <a:t>Welcome package </a:t>
          </a:r>
          <a:endParaRPr lang="en-US" sz="1800" dirty="0"/>
        </a:p>
      </dgm:t>
    </dgm:pt>
    <dgm:pt modelId="{A34D826C-A334-494B-8D3C-E562BDE6E325}" type="parTrans" cxnId="{07C7D6EC-BA76-4340-BC54-609EF3C382DF}">
      <dgm:prSet/>
      <dgm:spPr/>
      <dgm:t>
        <a:bodyPr/>
        <a:lstStyle/>
        <a:p>
          <a:endParaRPr lang="en-US"/>
        </a:p>
      </dgm:t>
    </dgm:pt>
    <dgm:pt modelId="{559C595F-1994-47D7-96A4-5FD59CB00372}" type="sibTrans" cxnId="{07C7D6EC-BA76-4340-BC54-609EF3C382DF}">
      <dgm:prSet/>
      <dgm:spPr/>
      <dgm:t>
        <a:bodyPr/>
        <a:lstStyle/>
        <a:p>
          <a:endParaRPr lang="en-US"/>
        </a:p>
      </dgm:t>
    </dgm:pt>
    <dgm:pt modelId="{8EDF058B-B904-42C8-86C2-4A8CFF7690BB}">
      <dgm:prSet phldrT="[Text]" custT="1"/>
      <dgm:spPr>
        <a:solidFill>
          <a:schemeClr val="tx2">
            <a:lumMod val="20000"/>
            <a:lumOff val="80000"/>
            <a:alpha val="90000"/>
          </a:schemeClr>
        </a:solidFill>
      </dgm:spPr>
      <dgm:t>
        <a:bodyPr/>
        <a:lstStyle/>
        <a:p>
          <a:r>
            <a:rPr lang="en-US" sz="1800" dirty="0" smtClean="0"/>
            <a:t>Phone Call</a:t>
          </a:r>
          <a:endParaRPr lang="en-US" sz="1800" dirty="0"/>
        </a:p>
      </dgm:t>
    </dgm:pt>
    <dgm:pt modelId="{7E3214BB-10E1-4312-A633-8F898DB04B02}" type="parTrans" cxnId="{A34D418D-6C0C-41A8-B210-372165C62FA5}">
      <dgm:prSet/>
      <dgm:spPr/>
      <dgm:t>
        <a:bodyPr/>
        <a:lstStyle/>
        <a:p>
          <a:endParaRPr lang="en-US"/>
        </a:p>
      </dgm:t>
    </dgm:pt>
    <dgm:pt modelId="{FE57DD55-F944-4091-A19D-2545D35A204E}" type="sibTrans" cxnId="{A34D418D-6C0C-41A8-B210-372165C62FA5}">
      <dgm:prSet/>
      <dgm:spPr/>
      <dgm:t>
        <a:bodyPr/>
        <a:lstStyle/>
        <a:p>
          <a:endParaRPr lang="en-US"/>
        </a:p>
      </dgm:t>
    </dgm:pt>
    <dgm:pt modelId="{838DAA5F-BACF-4756-90C0-382401A92B1B}">
      <dgm:prSet phldrT="[Text]" custT="1"/>
      <dgm:spPr>
        <a:solidFill>
          <a:schemeClr val="tx2">
            <a:lumMod val="20000"/>
            <a:lumOff val="80000"/>
            <a:alpha val="90000"/>
          </a:schemeClr>
        </a:solidFill>
      </dgm:spPr>
      <dgm:t>
        <a:bodyPr/>
        <a:lstStyle/>
        <a:p>
          <a:r>
            <a:rPr lang="en-US" sz="1800" dirty="0" err="1" smtClean="0"/>
            <a:t>eNotice</a:t>
          </a:r>
          <a:r>
            <a:rPr lang="en-US" sz="1800" dirty="0" smtClean="0"/>
            <a:t>, </a:t>
          </a:r>
          <a:r>
            <a:rPr lang="en-US" sz="1800" dirty="0" err="1" smtClean="0"/>
            <a:t>eNotice</a:t>
          </a:r>
          <a:r>
            <a:rPr lang="en-US" sz="1800" dirty="0" smtClean="0"/>
            <a:t> Express</a:t>
          </a:r>
          <a:endParaRPr lang="en-US" sz="1800" dirty="0"/>
        </a:p>
      </dgm:t>
    </dgm:pt>
    <dgm:pt modelId="{005A8704-B7BF-44A3-A78E-F27405CB823C}" type="parTrans" cxnId="{180F1D57-0804-4B2B-BB73-E7FE4A41C9DA}">
      <dgm:prSet/>
      <dgm:spPr/>
      <dgm:t>
        <a:bodyPr/>
        <a:lstStyle/>
        <a:p>
          <a:endParaRPr lang="en-US"/>
        </a:p>
      </dgm:t>
    </dgm:pt>
    <dgm:pt modelId="{1B21E3BE-CB03-4308-A968-E570F198C2D9}" type="sibTrans" cxnId="{180F1D57-0804-4B2B-BB73-E7FE4A41C9DA}">
      <dgm:prSet/>
      <dgm:spPr/>
      <dgm:t>
        <a:bodyPr/>
        <a:lstStyle/>
        <a:p>
          <a:endParaRPr lang="en-US"/>
        </a:p>
      </dgm:t>
    </dgm:pt>
    <dgm:pt modelId="{B9FCB318-0D0A-4B5F-B762-8266CF483A08}">
      <dgm:prSet phldrT="[Text]" custT="1"/>
      <dgm:spPr/>
      <dgm:t>
        <a:bodyPr/>
        <a:lstStyle/>
        <a:p>
          <a:r>
            <a:rPr lang="en-US" sz="1800" dirty="0" smtClean="0"/>
            <a:t>Series of 3 Information emails </a:t>
          </a:r>
          <a:endParaRPr lang="en-US" sz="1800" dirty="0"/>
        </a:p>
      </dgm:t>
    </dgm:pt>
    <dgm:pt modelId="{2467004C-266B-4D22-A6FB-7A48C77549D2}" type="parTrans" cxnId="{C4558C17-D176-4E46-8B39-D69E9028FF04}">
      <dgm:prSet/>
      <dgm:spPr/>
      <dgm:t>
        <a:bodyPr/>
        <a:lstStyle/>
        <a:p>
          <a:endParaRPr lang="en-US"/>
        </a:p>
      </dgm:t>
    </dgm:pt>
    <dgm:pt modelId="{DE8BE57E-E294-431F-85E8-F720B7561A37}" type="sibTrans" cxnId="{C4558C17-D176-4E46-8B39-D69E9028FF04}">
      <dgm:prSet/>
      <dgm:spPr/>
      <dgm:t>
        <a:bodyPr/>
        <a:lstStyle/>
        <a:p>
          <a:endParaRPr lang="en-US"/>
        </a:p>
      </dgm:t>
    </dgm:pt>
    <dgm:pt modelId="{09EAEA7C-4A1F-437C-B74E-FAE2992CDCF2}">
      <dgm:prSet phldrT="[Text]" custT="1"/>
      <dgm:spPr/>
      <dgm:t>
        <a:bodyPr/>
        <a:lstStyle/>
        <a:p>
          <a:r>
            <a:rPr lang="en-US" sz="1800" dirty="0" smtClean="0"/>
            <a:t>List of New Members in Your Section notification email to volunteers</a:t>
          </a:r>
          <a:endParaRPr lang="en-US" sz="1800" dirty="0"/>
        </a:p>
      </dgm:t>
    </dgm:pt>
    <dgm:pt modelId="{622F68DF-ECD9-433F-A3F6-347FAB860CB3}" type="parTrans" cxnId="{72A910B0-696C-4CE1-AE58-7111163959B0}">
      <dgm:prSet/>
      <dgm:spPr/>
      <dgm:t>
        <a:bodyPr/>
        <a:lstStyle/>
        <a:p>
          <a:endParaRPr lang="en-US"/>
        </a:p>
      </dgm:t>
    </dgm:pt>
    <dgm:pt modelId="{FBBE36CE-A8A2-43C1-9F69-C5DF2049C82C}" type="sibTrans" cxnId="{72A910B0-696C-4CE1-AE58-7111163959B0}">
      <dgm:prSet/>
      <dgm:spPr/>
      <dgm:t>
        <a:bodyPr/>
        <a:lstStyle/>
        <a:p>
          <a:endParaRPr lang="en-US"/>
        </a:p>
      </dgm:t>
    </dgm:pt>
    <dgm:pt modelId="{E6A1927D-3138-44DB-8E9F-BF375C24118A}">
      <dgm:prSet phldrT="[Text]" custT="1"/>
      <dgm:spPr>
        <a:solidFill>
          <a:schemeClr val="tx2">
            <a:lumMod val="20000"/>
            <a:lumOff val="80000"/>
            <a:alpha val="90000"/>
          </a:schemeClr>
        </a:solidFill>
      </dgm:spPr>
      <dgm:t>
        <a:bodyPr/>
        <a:lstStyle/>
        <a:p>
          <a:r>
            <a:rPr lang="en-US" sz="1800" dirty="0" smtClean="0"/>
            <a:t>Note Cards</a:t>
          </a:r>
          <a:endParaRPr lang="en-US" sz="1800" dirty="0"/>
        </a:p>
      </dgm:t>
    </dgm:pt>
    <dgm:pt modelId="{5CDF41EC-DF3D-4B80-A85B-C83907D8DB07}" type="parTrans" cxnId="{41DC531F-2EC8-4FE7-A3DF-3C572BA86D46}">
      <dgm:prSet/>
      <dgm:spPr/>
    </dgm:pt>
    <dgm:pt modelId="{9DBDBDD5-3D73-46BB-A870-CB177AA9E860}" type="sibTrans" cxnId="{41DC531F-2EC8-4FE7-A3DF-3C572BA86D46}">
      <dgm:prSet/>
      <dgm:spPr/>
    </dgm:pt>
    <dgm:pt modelId="{9734546A-F12F-4EB1-83FD-52074D5DA420}" type="pres">
      <dgm:prSet presAssocID="{5CA7D12C-9D30-409B-A796-88379EBE38D4}" presName="Name0" presStyleCnt="0">
        <dgm:presLayoutVars>
          <dgm:dir/>
          <dgm:animLvl val="lvl"/>
          <dgm:resizeHandles val="exact"/>
        </dgm:presLayoutVars>
      </dgm:prSet>
      <dgm:spPr/>
      <dgm:t>
        <a:bodyPr/>
        <a:lstStyle/>
        <a:p>
          <a:endParaRPr lang="en-US"/>
        </a:p>
      </dgm:t>
    </dgm:pt>
    <dgm:pt modelId="{E0DD38B4-CC5F-49C5-B4A1-2122C931665E}" type="pres">
      <dgm:prSet presAssocID="{3E8D8944-DE99-41FA-8F09-DC956EAE1AE2}" presName="composite" presStyleCnt="0"/>
      <dgm:spPr/>
      <dgm:t>
        <a:bodyPr/>
        <a:lstStyle/>
        <a:p>
          <a:endParaRPr lang="en-US"/>
        </a:p>
      </dgm:t>
    </dgm:pt>
    <dgm:pt modelId="{EBECE6D4-604E-477F-9A74-0D57371C478D}" type="pres">
      <dgm:prSet presAssocID="{3E8D8944-DE99-41FA-8F09-DC956EAE1AE2}" presName="parTx" presStyleLbl="alignNode1" presStyleIdx="0" presStyleCnt="2">
        <dgm:presLayoutVars>
          <dgm:chMax val="0"/>
          <dgm:chPref val="0"/>
          <dgm:bulletEnabled val="1"/>
        </dgm:presLayoutVars>
      </dgm:prSet>
      <dgm:spPr/>
      <dgm:t>
        <a:bodyPr/>
        <a:lstStyle/>
        <a:p>
          <a:endParaRPr lang="en-US"/>
        </a:p>
      </dgm:t>
    </dgm:pt>
    <dgm:pt modelId="{58107F08-0CEE-4A83-A17E-24130F9A1102}" type="pres">
      <dgm:prSet presAssocID="{3E8D8944-DE99-41FA-8F09-DC956EAE1AE2}" presName="desTx" presStyleLbl="alignAccFollowNode1" presStyleIdx="0" presStyleCnt="2" custAng="10800000" custFlipVert="1" custFlipHor="1" custScaleX="101032" custScaleY="100000">
        <dgm:presLayoutVars>
          <dgm:bulletEnabled val="1"/>
        </dgm:presLayoutVars>
      </dgm:prSet>
      <dgm:spPr/>
      <dgm:t>
        <a:bodyPr/>
        <a:lstStyle/>
        <a:p>
          <a:endParaRPr lang="en-US"/>
        </a:p>
      </dgm:t>
    </dgm:pt>
    <dgm:pt modelId="{01EBA4B8-5F32-4708-827B-F51A74BF95A4}" type="pres">
      <dgm:prSet presAssocID="{DAF6EAAF-60F5-4944-BE80-365B4C8164D9}" presName="space" presStyleCnt="0"/>
      <dgm:spPr/>
      <dgm:t>
        <a:bodyPr/>
        <a:lstStyle/>
        <a:p>
          <a:endParaRPr lang="en-US"/>
        </a:p>
      </dgm:t>
    </dgm:pt>
    <dgm:pt modelId="{3972800B-E83F-4AFF-BBF3-33725D26E486}" type="pres">
      <dgm:prSet presAssocID="{462C26FE-B0AD-4610-9F6A-ED97FD54254B}" presName="composite" presStyleCnt="0"/>
      <dgm:spPr/>
      <dgm:t>
        <a:bodyPr/>
        <a:lstStyle/>
        <a:p>
          <a:endParaRPr lang="en-US"/>
        </a:p>
      </dgm:t>
    </dgm:pt>
    <dgm:pt modelId="{60AEA5EF-0E47-48B4-9BDD-9F20C2AB6826}" type="pres">
      <dgm:prSet presAssocID="{462C26FE-B0AD-4610-9F6A-ED97FD54254B}" presName="parTx" presStyleLbl="alignNode1" presStyleIdx="1" presStyleCnt="2" custScaleX="110219">
        <dgm:presLayoutVars>
          <dgm:chMax val="0"/>
          <dgm:chPref val="0"/>
          <dgm:bulletEnabled val="1"/>
        </dgm:presLayoutVars>
      </dgm:prSet>
      <dgm:spPr/>
      <dgm:t>
        <a:bodyPr/>
        <a:lstStyle/>
        <a:p>
          <a:endParaRPr lang="en-US"/>
        </a:p>
      </dgm:t>
    </dgm:pt>
    <dgm:pt modelId="{CF2B06D3-0EE5-4EB0-B647-8BF9A8FAA768}" type="pres">
      <dgm:prSet presAssocID="{462C26FE-B0AD-4610-9F6A-ED97FD54254B}" presName="desTx" presStyleLbl="alignAccFollowNode1" presStyleIdx="1" presStyleCnt="2" custScaleX="110132">
        <dgm:presLayoutVars>
          <dgm:bulletEnabled val="1"/>
        </dgm:presLayoutVars>
      </dgm:prSet>
      <dgm:spPr/>
      <dgm:t>
        <a:bodyPr/>
        <a:lstStyle/>
        <a:p>
          <a:endParaRPr lang="en-US"/>
        </a:p>
      </dgm:t>
    </dgm:pt>
  </dgm:ptLst>
  <dgm:cxnLst>
    <dgm:cxn modelId="{63739CD7-D7F6-4F0C-A69C-F51DC9E1F8AC}" type="presOf" srcId="{3E8D8944-DE99-41FA-8F09-DC956EAE1AE2}" destId="{EBECE6D4-604E-477F-9A74-0D57371C478D}" srcOrd="0" destOrd="0" presId="urn:microsoft.com/office/officeart/2005/8/layout/hList1"/>
    <dgm:cxn modelId="{4C0AD1AB-9334-40AC-AF1F-CF04ED16B879}" srcId="{5CA7D12C-9D30-409B-A796-88379EBE38D4}" destId="{462C26FE-B0AD-4610-9F6A-ED97FD54254B}" srcOrd="1" destOrd="0" parTransId="{9571198D-1066-4969-B4B7-E606F65FE178}" sibTransId="{3A56607E-4977-4E34-B799-DCA7F43D451E}"/>
    <dgm:cxn modelId="{EFE74F1F-F084-4050-BE31-F3BFD77D2431}" type="presOf" srcId="{00017CCA-079B-4FE1-BE83-67C34D255726}" destId="{58107F08-0CEE-4A83-A17E-24130F9A1102}" srcOrd="0" destOrd="2" presId="urn:microsoft.com/office/officeart/2005/8/layout/hList1"/>
    <dgm:cxn modelId="{A34D418D-6C0C-41A8-B210-372165C62FA5}" srcId="{462C26FE-B0AD-4610-9F6A-ED97FD54254B}" destId="{8EDF058B-B904-42C8-86C2-4A8CFF7690BB}" srcOrd="1" destOrd="0" parTransId="{7E3214BB-10E1-4312-A633-8F898DB04B02}" sibTransId="{FE57DD55-F944-4091-A19D-2545D35A204E}"/>
    <dgm:cxn modelId="{E412E4EF-3F4C-41B3-9215-3613E41EDBE1}" type="presOf" srcId="{D3261F87-6F8D-4D69-925E-7BAD18E2AE4A}" destId="{CF2B06D3-0EE5-4EB0-B647-8BF9A8FAA768}" srcOrd="0" destOrd="0" presId="urn:microsoft.com/office/officeart/2005/8/layout/hList1"/>
    <dgm:cxn modelId="{41DC531F-2EC8-4FE7-A3DF-3C572BA86D46}" srcId="{462C26FE-B0AD-4610-9F6A-ED97FD54254B}" destId="{E6A1927D-3138-44DB-8E9F-BF375C24118A}" srcOrd="2" destOrd="0" parTransId="{5CDF41EC-DF3D-4B80-A85B-C83907D8DB07}" sibTransId="{9DBDBDD5-3D73-46BB-A870-CB177AA9E860}"/>
    <dgm:cxn modelId="{425DE8A0-B1E5-4F9B-80AB-0C6E730EA401}" srcId="{3E8D8944-DE99-41FA-8F09-DC956EAE1AE2}" destId="{00017CCA-079B-4FE1-BE83-67C34D255726}" srcOrd="2" destOrd="0" parTransId="{D08A6544-3FC0-4886-935C-29736033F998}" sibTransId="{6061FF5D-7A05-4A22-8D74-4AEC6456023C}"/>
    <dgm:cxn modelId="{C122371A-8B7F-4DF2-9958-FBF876381C15}" type="presOf" srcId="{5CA7D12C-9D30-409B-A796-88379EBE38D4}" destId="{9734546A-F12F-4EB1-83FD-52074D5DA420}" srcOrd="0" destOrd="0" presId="urn:microsoft.com/office/officeart/2005/8/layout/hList1"/>
    <dgm:cxn modelId="{A3962C4A-A8E4-4191-942F-84F0979F97F3}" type="presOf" srcId="{B9FCB318-0D0A-4B5F-B762-8266CF483A08}" destId="{58107F08-0CEE-4A83-A17E-24130F9A1102}" srcOrd="0" destOrd="3" presId="urn:microsoft.com/office/officeart/2005/8/layout/hList1"/>
    <dgm:cxn modelId="{7D716042-0805-4A0D-8EB7-296A3DA87124}" srcId="{3E8D8944-DE99-41FA-8F09-DC956EAE1AE2}" destId="{BB847768-1D32-48E5-BD7F-05F83827AC5A}" srcOrd="4" destOrd="0" parTransId="{1C856B4D-89B9-47E2-8334-0A254AA2B847}" sibTransId="{868E42FA-EB25-4C9A-A9BF-0251239BD623}"/>
    <dgm:cxn modelId="{C4558C17-D176-4E46-8B39-D69E9028FF04}" srcId="{3E8D8944-DE99-41FA-8F09-DC956EAE1AE2}" destId="{B9FCB318-0D0A-4B5F-B762-8266CF483A08}" srcOrd="3" destOrd="0" parTransId="{2467004C-266B-4D22-A6FB-7A48C77549D2}" sibTransId="{DE8BE57E-E294-431F-85E8-F720B7561A37}"/>
    <dgm:cxn modelId="{D74CB5A7-F7BD-419E-9C3E-A7CC968354C4}" type="presOf" srcId="{462C26FE-B0AD-4610-9F6A-ED97FD54254B}" destId="{60AEA5EF-0E47-48B4-9BDD-9F20C2AB6826}" srcOrd="0" destOrd="0" presId="urn:microsoft.com/office/officeart/2005/8/layout/hList1"/>
    <dgm:cxn modelId="{180F1D57-0804-4B2B-BB73-E7FE4A41C9DA}" srcId="{462C26FE-B0AD-4610-9F6A-ED97FD54254B}" destId="{838DAA5F-BACF-4756-90C0-382401A92B1B}" srcOrd="3" destOrd="0" parTransId="{005A8704-B7BF-44A3-A78E-F27405CB823C}" sibTransId="{1B21E3BE-CB03-4308-A968-E570F198C2D9}"/>
    <dgm:cxn modelId="{FFE10C1F-6AE0-4FB8-A5FC-5278BC74FA88}" srcId="{462C26FE-B0AD-4610-9F6A-ED97FD54254B}" destId="{D3261F87-6F8D-4D69-925E-7BAD18E2AE4A}" srcOrd="0" destOrd="0" parTransId="{94F45DDF-B6C5-47DB-86E1-68B9DE7DCD16}" sibTransId="{F2EF43D9-EAD2-40BD-A80F-AE7C0114CE23}"/>
    <dgm:cxn modelId="{4552EB23-1749-41D1-9C0F-975DAFE31A64}" type="presOf" srcId="{09EAEA7C-4A1F-437C-B74E-FAE2992CDCF2}" destId="{58107F08-0CEE-4A83-A17E-24130F9A1102}" srcOrd="0" destOrd="0" presId="urn:microsoft.com/office/officeart/2005/8/layout/hList1"/>
    <dgm:cxn modelId="{759AC665-75C9-4A25-9FB7-8F793851A11A}" type="presOf" srcId="{CB5FEAAD-E924-4D3A-B942-4386067ED6A5}" destId="{58107F08-0CEE-4A83-A17E-24130F9A1102}" srcOrd="0" destOrd="1" presId="urn:microsoft.com/office/officeart/2005/8/layout/hList1"/>
    <dgm:cxn modelId="{07C7D6EC-BA76-4340-BC54-609EF3C382DF}" srcId="{3E8D8944-DE99-41FA-8F09-DC956EAE1AE2}" destId="{CB5FEAAD-E924-4D3A-B942-4386067ED6A5}" srcOrd="1" destOrd="0" parTransId="{A34D826C-A334-494B-8D3C-E562BDE6E325}" sibTransId="{559C595F-1994-47D7-96A4-5FD59CB00372}"/>
    <dgm:cxn modelId="{F4EA280C-9E33-4339-81DB-340AABE34008}" type="presOf" srcId="{838DAA5F-BACF-4756-90C0-382401A92B1B}" destId="{CF2B06D3-0EE5-4EB0-B647-8BF9A8FAA768}" srcOrd="0" destOrd="3" presId="urn:microsoft.com/office/officeart/2005/8/layout/hList1"/>
    <dgm:cxn modelId="{445C59D9-D7BC-4A75-BFD8-E6A8F8AE4F13}" type="presOf" srcId="{E6A1927D-3138-44DB-8E9F-BF375C24118A}" destId="{CF2B06D3-0EE5-4EB0-B647-8BF9A8FAA768}" srcOrd="0" destOrd="2" presId="urn:microsoft.com/office/officeart/2005/8/layout/hList1"/>
    <dgm:cxn modelId="{E059B59E-2A85-4FFC-9884-CBE8DCED4DFC}" srcId="{5CA7D12C-9D30-409B-A796-88379EBE38D4}" destId="{3E8D8944-DE99-41FA-8F09-DC956EAE1AE2}" srcOrd="0" destOrd="0" parTransId="{F2C725D4-E73C-4F0C-8055-0DF1BC0D2048}" sibTransId="{DAF6EAAF-60F5-4944-BE80-365B4C8164D9}"/>
    <dgm:cxn modelId="{72A910B0-696C-4CE1-AE58-7111163959B0}" srcId="{3E8D8944-DE99-41FA-8F09-DC956EAE1AE2}" destId="{09EAEA7C-4A1F-437C-B74E-FAE2992CDCF2}" srcOrd="0" destOrd="0" parTransId="{622F68DF-ECD9-433F-A3F6-347FAB860CB3}" sibTransId="{FBBE36CE-A8A2-43C1-9F69-C5DF2049C82C}"/>
    <dgm:cxn modelId="{F38295A8-BA32-4504-8941-33D0CB739BE8}" type="presOf" srcId="{8EDF058B-B904-42C8-86C2-4A8CFF7690BB}" destId="{CF2B06D3-0EE5-4EB0-B647-8BF9A8FAA768}" srcOrd="0" destOrd="1" presId="urn:microsoft.com/office/officeart/2005/8/layout/hList1"/>
    <dgm:cxn modelId="{DDC7851F-959B-446B-A59B-F3D0B6357323}" type="presOf" srcId="{BB847768-1D32-48E5-BD7F-05F83827AC5A}" destId="{58107F08-0CEE-4A83-A17E-24130F9A1102}" srcOrd="0" destOrd="4" presId="urn:microsoft.com/office/officeart/2005/8/layout/hList1"/>
    <dgm:cxn modelId="{B2BDAB93-7CBD-43CB-BCC5-1F891EA69EEA}" type="presOf" srcId="{826E3160-946D-42AD-8FCC-D1825A8B9257}" destId="{CF2B06D3-0EE5-4EB0-B647-8BF9A8FAA768}" srcOrd="0" destOrd="4" presId="urn:microsoft.com/office/officeart/2005/8/layout/hList1"/>
    <dgm:cxn modelId="{8890C37E-2C46-41F2-A8EF-8BC2AFD8A7E8}" srcId="{462C26FE-B0AD-4610-9F6A-ED97FD54254B}" destId="{826E3160-946D-42AD-8FCC-D1825A8B9257}" srcOrd="4" destOrd="0" parTransId="{61E623C6-6D8F-44E5-B7F3-00BE23FB71A6}" sibTransId="{3BDE6DC2-1CC2-4DBB-84D9-6DAF983BF7DD}"/>
    <dgm:cxn modelId="{45B17EA1-9737-4B0E-BC26-7723424B3F19}" type="presParOf" srcId="{9734546A-F12F-4EB1-83FD-52074D5DA420}" destId="{E0DD38B4-CC5F-49C5-B4A1-2122C931665E}" srcOrd="0" destOrd="0" presId="urn:microsoft.com/office/officeart/2005/8/layout/hList1"/>
    <dgm:cxn modelId="{1718A4BE-F722-499A-AAF7-FE323B0BDEDC}" type="presParOf" srcId="{E0DD38B4-CC5F-49C5-B4A1-2122C931665E}" destId="{EBECE6D4-604E-477F-9A74-0D57371C478D}" srcOrd="0" destOrd="0" presId="urn:microsoft.com/office/officeart/2005/8/layout/hList1"/>
    <dgm:cxn modelId="{1528F77B-7B60-43D0-8267-330FFB54AF6A}" type="presParOf" srcId="{E0DD38B4-CC5F-49C5-B4A1-2122C931665E}" destId="{58107F08-0CEE-4A83-A17E-24130F9A1102}" srcOrd="1" destOrd="0" presId="urn:microsoft.com/office/officeart/2005/8/layout/hList1"/>
    <dgm:cxn modelId="{9792E5BD-2FF1-448E-8871-0030211D35DE}" type="presParOf" srcId="{9734546A-F12F-4EB1-83FD-52074D5DA420}" destId="{01EBA4B8-5F32-4708-827B-F51A74BF95A4}" srcOrd="1" destOrd="0" presId="urn:microsoft.com/office/officeart/2005/8/layout/hList1"/>
    <dgm:cxn modelId="{8928B06B-6E04-4906-8D0C-D35065EB4DA0}" type="presParOf" srcId="{9734546A-F12F-4EB1-83FD-52074D5DA420}" destId="{3972800B-E83F-4AFF-BBF3-33725D26E486}" srcOrd="2" destOrd="0" presId="urn:microsoft.com/office/officeart/2005/8/layout/hList1"/>
    <dgm:cxn modelId="{7D54D13F-DE6E-49CB-8BAE-FBA85B9744B8}" type="presParOf" srcId="{3972800B-E83F-4AFF-BBF3-33725D26E486}" destId="{60AEA5EF-0E47-48B4-9BDD-9F20C2AB6826}" srcOrd="0" destOrd="0" presId="urn:microsoft.com/office/officeart/2005/8/layout/hList1"/>
    <dgm:cxn modelId="{BF0EAACF-63B0-4BEB-BAF2-D83B601B14EE}" type="presParOf" srcId="{3972800B-E83F-4AFF-BBF3-33725D26E486}" destId="{CF2B06D3-0EE5-4EB0-B647-8BF9A8FAA768}"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922396B-D2A7-4CA7-8B83-3B5F65EA7EE7}"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B2CCDF3E-266B-4321-B89B-B1BE300A1205}">
      <dgm:prSet phldrT="[Text]"/>
      <dgm:spPr/>
      <dgm:t>
        <a:bodyPr/>
        <a:lstStyle/>
        <a:p>
          <a:r>
            <a:rPr lang="en-US" b="1" dirty="0" smtClean="0">
              <a:solidFill>
                <a:schemeClr val="tx1"/>
              </a:solidFill>
            </a:rPr>
            <a:t>Month 1</a:t>
          </a:r>
          <a:endParaRPr lang="en-US" b="1" dirty="0">
            <a:solidFill>
              <a:schemeClr val="tx1"/>
            </a:solidFill>
          </a:endParaRPr>
        </a:p>
      </dgm:t>
    </dgm:pt>
    <dgm:pt modelId="{B705FC5A-08E9-4DD0-A3C5-BF73C12269AC}" type="parTrans" cxnId="{2E895BD5-9F36-405D-8538-8BDF5DA73112}">
      <dgm:prSet/>
      <dgm:spPr/>
      <dgm:t>
        <a:bodyPr/>
        <a:lstStyle/>
        <a:p>
          <a:endParaRPr lang="en-US"/>
        </a:p>
      </dgm:t>
    </dgm:pt>
    <dgm:pt modelId="{E46DDE4F-E40F-497E-98FC-81DA2DEB2B22}" type="sibTrans" cxnId="{2E895BD5-9F36-405D-8538-8BDF5DA73112}">
      <dgm:prSet/>
      <dgm:spPr/>
      <dgm:t>
        <a:bodyPr/>
        <a:lstStyle/>
        <a:p>
          <a:endParaRPr lang="en-US"/>
        </a:p>
      </dgm:t>
    </dgm:pt>
    <dgm:pt modelId="{A9B353B1-08AB-4020-B890-9BA630B4B3EF}">
      <dgm:prSet phldrT="[Text]" custT="1"/>
      <dgm:spPr/>
      <dgm:t>
        <a:bodyPr/>
        <a:lstStyle/>
        <a:p>
          <a:pPr marL="57150" indent="0" defTabSz="400050">
            <a:lnSpc>
              <a:spcPct val="90000"/>
            </a:lnSpc>
            <a:spcBef>
              <a:spcPct val="0"/>
            </a:spcBef>
            <a:spcAft>
              <a:spcPct val="15000"/>
            </a:spcAft>
            <a:buNone/>
          </a:pPr>
          <a:r>
            <a:rPr lang="en-US" sz="1000" dirty="0" smtClean="0"/>
            <a:t>Order Confirmation</a:t>
          </a:r>
          <a:endParaRPr lang="en-US" sz="1000" dirty="0"/>
        </a:p>
      </dgm:t>
    </dgm:pt>
    <dgm:pt modelId="{3D15389C-D6F1-4EB4-8DE1-D529FBCE2777}" type="parTrans" cxnId="{CDA5F2DD-EDA7-4B98-876A-C56BBBE3BC78}">
      <dgm:prSet/>
      <dgm:spPr/>
      <dgm:t>
        <a:bodyPr/>
        <a:lstStyle/>
        <a:p>
          <a:endParaRPr lang="en-US"/>
        </a:p>
      </dgm:t>
    </dgm:pt>
    <dgm:pt modelId="{D93C7543-E30E-4BE3-9A41-DD505DFF01C3}" type="sibTrans" cxnId="{CDA5F2DD-EDA7-4B98-876A-C56BBBE3BC78}">
      <dgm:prSet/>
      <dgm:spPr/>
      <dgm:t>
        <a:bodyPr/>
        <a:lstStyle/>
        <a:p>
          <a:endParaRPr lang="en-US"/>
        </a:p>
      </dgm:t>
    </dgm:pt>
    <dgm:pt modelId="{7A2B5F1D-49D0-45FC-8A2B-C58DDC7784D2}">
      <dgm:prSet phldrT="[Text]"/>
      <dgm:spPr/>
      <dgm:t>
        <a:bodyPr/>
        <a:lstStyle/>
        <a:p>
          <a:r>
            <a:rPr lang="en-US" b="1" dirty="0" smtClean="0">
              <a:solidFill>
                <a:schemeClr val="tx1"/>
              </a:solidFill>
            </a:rPr>
            <a:t>Month 3</a:t>
          </a:r>
          <a:r>
            <a:rPr lang="en-US" dirty="0" smtClean="0"/>
            <a:t> </a:t>
          </a:r>
          <a:endParaRPr lang="en-US" dirty="0"/>
        </a:p>
      </dgm:t>
    </dgm:pt>
    <dgm:pt modelId="{5775C329-64FE-4442-ACF2-3A268B2EACD4}" type="parTrans" cxnId="{83D220BE-8A71-4994-8093-4C1A9335F4E6}">
      <dgm:prSet/>
      <dgm:spPr/>
      <dgm:t>
        <a:bodyPr/>
        <a:lstStyle/>
        <a:p>
          <a:endParaRPr lang="en-US"/>
        </a:p>
      </dgm:t>
    </dgm:pt>
    <dgm:pt modelId="{CE9FF353-AD16-46CF-9F11-A2145B228DC4}" type="sibTrans" cxnId="{83D220BE-8A71-4994-8093-4C1A9335F4E6}">
      <dgm:prSet/>
      <dgm:spPr/>
      <dgm:t>
        <a:bodyPr/>
        <a:lstStyle/>
        <a:p>
          <a:endParaRPr lang="en-US"/>
        </a:p>
      </dgm:t>
    </dgm:pt>
    <dgm:pt modelId="{44676AF4-9071-41F9-984B-1DCD082ECD6E}">
      <dgm:prSet phldrT="[Text]"/>
      <dgm:spPr/>
      <dgm:t>
        <a:bodyPr/>
        <a:lstStyle/>
        <a:p>
          <a:r>
            <a:rPr lang="en-US" b="1" dirty="0" smtClean="0">
              <a:solidFill>
                <a:schemeClr val="tx1"/>
              </a:solidFill>
            </a:rPr>
            <a:t>4 Month </a:t>
          </a:r>
          <a:endParaRPr lang="en-US" b="1" dirty="0">
            <a:solidFill>
              <a:schemeClr val="tx1"/>
            </a:solidFill>
          </a:endParaRPr>
        </a:p>
      </dgm:t>
    </dgm:pt>
    <dgm:pt modelId="{82B7A5C4-C475-40E3-875F-9D946805C49E}" type="parTrans" cxnId="{7E1095CA-67EE-445C-98D3-B01BEB6173BA}">
      <dgm:prSet/>
      <dgm:spPr/>
      <dgm:t>
        <a:bodyPr/>
        <a:lstStyle/>
        <a:p>
          <a:endParaRPr lang="en-US"/>
        </a:p>
      </dgm:t>
    </dgm:pt>
    <dgm:pt modelId="{FED91764-AB24-432E-AA78-9D17CF5FCCAD}" type="sibTrans" cxnId="{7E1095CA-67EE-445C-98D3-B01BEB6173BA}">
      <dgm:prSet/>
      <dgm:spPr/>
      <dgm:t>
        <a:bodyPr/>
        <a:lstStyle/>
        <a:p>
          <a:endParaRPr lang="en-US"/>
        </a:p>
      </dgm:t>
    </dgm:pt>
    <dgm:pt modelId="{54B1176C-3018-4E4F-BC86-9F3B94420C1A}">
      <dgm:prSet phldrT="[Text]"/>
      <dgm:spPr/>
      <dgm:t>
        <a:bodyPr/>
        <a:lstStyle/>
        <a:p>
          <a:r>
            <a:rPr lang="en-US" b="1" dirty="0" smtClean="0">
              <a:solidFill>
                <a:schemeClr val="tx1"/>
              </a:solidFill>
            </a:rPr>
            <a:t>Month 6</a:t>
          </a:r>
          <a:endParaRPr lang="en-US" b="1" dirty="0">
            <a:solidFill>
              <a:schemeClr val="tx1"/>
            </a:solidFill>
          </a:endParaRPr>
        </a:p>
      </dgm:t>
    </dgm:pt>
    <dgm:pt modelId="{A5CC261C-33C5-4891-8846-3F1B5759AA6F}" type="parTrans" cxnId="{95BD45C9-F829-4B64-A5D7-B7C086A145FA}">
      <dgm:prSet/>
      <dgm:spPr/>
      <dgm:t>
        <a:bodyPr/>
        <a:lstStyle/>
        <a:p>
          <a:endParaRPr lang="en-US"/>
        </a:p>
      </dgm:t>
    </dgm:pt>
    <dgm:pt modelId="{677DF611-21E1-42AD-A1DA-CCB01F59330C}" type="sibTrans" cxnId="{95BD45C9-F829-4B64-A5D7-B7C086A145FA}">
      <dgm:prSet/>
      <dgm:spPr/>
      <dgm:t>
        <a:bodyPr/>
        <a:lstStyle/>
        <a:p>
          <a:endParaRPr lang="en-US"/>
        </a:p>
      </dgm:t>
    </dgm:pt>
    <dgm:pt modelId="{3F0AA7B5-2072-4DBD-AC61-ECC406ED4787}">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trike="noStrike" dirty="0" smtClean="0"/>
            <a:t>Email </a:t>
          </a:r>
          <a:r>
            <a:rPr lang="en-US" strike="noStrike" dirty="0" err="1" smtClean="0"/>
            <a:t>Msg</a:t>
          </a:r>
          <a:r>
            <a:rPr lang="en-US" strike="noStrike" dirty="0" smtClean="0"/>
            <a:t> #2 communication: Subject: Check out these IEEE benefits (See slide 23) (CTA)</a:t>
          </a:r>
        </a:p>
      </dgm:t>
    </dgm:pt>
    <dgm:pt modelId="{141A152D-F5C0-4E7C-9BCB-D7CA50F89BB9}" type="parTrans" cxnId="{859ACC3C-56D1-46D4-9107-6EEF89051C23}">
      <dgm:prSet/>
      <dgm:spPr/>
      <dgm:t>
        <a:bodyPr/>
        <a:lstStyle/>
        <a:p>
          <a:endParaRPr lang="en-US"/>
        </a:p>
      </dgm:t>
    </dgm:pt>
    <dgm:pt modelId="{550D82E8-C04F-46D2-B2B8-9CE6D7045CD5}" type="sibTrans" cxnId="{859ACC3C-56D1-46D4-9107-6EEF89051C23}">
      <dgm:prSet/>
      <dgm:spPr/>
      <dgm:t>
        <a:bodyPr/>
        <a:lstStyle/>
        <a:p>
          <a:endParaRPr lang="en-US"/>
        </a:p>
      </dgm:t>
    </dgm:pt>
    <dgm:pt modelId="{67391A32-544A-4FE7-90E2-E0C0713BA053}">
      <dgm:prSet/>
      <dgm:spPr/>
      <dgm:t>
        <a:bodyPr/>
        <a:lstStyle/>
        <a:p>
          <a:pPr marL="57150" marR="0" indent="0" defTabSz="488950" eaLnBrk="1" fontAlgn="auto" latinLnBrk="0" hangingPunct="1">
            <a:lnSpc>
              <a:spcPct val="90000"/>
            </a:lnSpc>
            <a:spcBef>
              <a:spcPct val="0"/>
            </a:spcBef>
            <a:spcAft>
              <a:spcPct val="15000"/>
            </a:spcAft>
            <a:buClrTx/>
            <a:buSzTx/>
            <a:buFontTx/>
            <a:buNone/>
            <a:tabLst/>
            <a:defRPr/>
          </a:pPr>
          <a:r>
            <a:rPr lang="en-US" dirty="0" smtClean="0"/>
            <a:t>6 month communication: survey (CTA)</a:t>
          </a:r>
        </a:p>
      </dgm:t>
    </dgm:pt>
    <dgm:pt modelId="{F4EDDBB7-3B31-43A1-BA28-87CB52C41519}" type="parTrans" cxnId="{7AFDA898-99BA-43C7-8B3E-13C11907E9F9}">
      <dgm:prSet/>
      <dgm:spPr/>
      <dgm:t>
        <a:bodyPr/>
        <a:lstStyle/>
        <a:p>
          <a:endParaRPr lang="en-US"/>
        </a:p>
      </dgm:t>
    </dgm:pt>
    <dgm:pt modelId="{CE37BD00-FFA7-4062-A1B5-E6DA34C0342D}" type="sibTrans" cxnId="{7AFDA898-99BA-43C7-8B3E-13C11907E9F9}">
      <dgm:prSet/>
      <dgm:spPr/>
      <dgm:t>
        <a:bodyPr/>
        <a:lstStyle/>
        <a:p>
          <a:endParaRPr lang="en-US"/>
        </a:p>
      </dgm:t>
    </dgm:pt>
    <dgm:pt modelId="{04207B96-4FBA-4320-9247-A9BBD756F60D}">
      <dgm:prSet phldrT="[Text]" custT="1"/>
      <dgm:spPr/>
      <dgm:t>
        <a:bodyPr/>
        <a:lstStyle/>
        <a:p>
          <a:pPr marL="112713" indent="-55563" defTabSz="400050">
            <a:lnSpc>
              <a:spcPct val="90000"/>
            </a:lnSpc>
            <a:spcBef>
              <a:spcPct val="0"/>
            </a:spcBef>
            <a:spcAft>
              <a:spcPct val="15000"/>
            </a:spcAft>
            <a:buNone/>
          </a:pPr>
          <a:r>
            <a:rPr lang="en-US" sz="1000" dirty="0" err="1" smtClean="0"/>
            <a:t>Ack</a:t>
          </a:r>
          <a:r>
            <a:rPr lang="en-US" sz="1000" dirty="0" smtClean="0"/>
            <a:t> Pack (electronic STU/GSM)</a:t>
          </a:r>
          <a:endParaRPr lang="en-US" sz="1000" dirty="0"/>
        </a:p>
      </dgm:t>
    </dgm:pt>
    <dgm:pt modelId="{8B08DC59-D1E7-40B3-982A-245F5D656843}" type="parTrans" cxnId="{B06C5B9E-D3C1-44A7-9323-83346C0639EB}">
      <dgm:prSet/>
      <dgm:spPr/>
      <dgm:t>
        <a:bodyPr/>
        <a:lstStyle/>
        <a:p>
          <a:endParaRPr lang="en-US"/>
        </a:p>
      </dgm:t>
    </dgm:pt>
    <dgm:pt modelId="{64DFB3C1-26A0-47B6-AF6B-D39D03A91B5E}" type="sibTrans" cxnId="{B06C5B9E-D3C1-44A7-9323-83346C0639EB}">
      <dgm:prSet/>
      <dgm:spPr/>
      <dgm:t>
        <a:bodyPr/>
        <a:lstStyle/>
        <a:p>
          <a:endParaRPr lang="en-US"/>
        </a:p>
      </dgm:t>
    </dgm:pt>
    <dgm:pt modelId="{C1A152BA-56DB-4B6D-9AB9-7790A7A92620}">
      <dgm:prSet/>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en-US" strike="noStrike" dirty="0" smtClean="0"/>
        </a:p>
        <a:p>
          <a:pPr marL="57150" indent="0" defTabSz="488950">
            <a:lnSpc>
              <a:spcPct val="90000"/>
            </a:lnSpc>
            <a:spcBef>
              <a:spcPct val="0"/>
            </a:spcBef>
            <a:spcAft>
              <a:spcPct val="15000"/>
            </a:spcAft>
            <a:buNone/>
          </a:pPr>
          <a:endParaRPr lang="en-US" dirty="0"/>
        </a:p>
      </dgm:t>
    </dgm:pt>
    <dgm:pt modelId="{2832F6B3-FDB9-4701-8CD4-517588F3FF81}" type="parTrans" cxnId="{97B805CF-6349-4F8A-853F-7DCE2F6650AE}">
      <dgm:prSet/>
      <dgm:spPr/>
      <dgm:t>
        <a:bodyPr/>
        <a:lstStyle/>
        <a:p>
          <a:endParaRPr lang="en-US"/>
        </a:p>
      </dgm:t>
    </dgm:pt>
    <dgm:pt modelId="{0E7AD675-82AB-41A3-835A-2D8ADE099FFD}" type="sibTrans" cxnId="{97B805CF-6349-4F8A-853F-7DCE2F6650AE}">
      <dgm:prSet/>
      <dgm:spPr/>
      <dgm:t>
        <a:bodyPr/>
        <a:lstStyle/>
        <a:p>
          <a:endParaRPr lang="en-US"/>
        </a:p>
      </dgm:t>
    </dgm:pt>
    <dgm:pt modelId="{44EACAAE-94BB-438B-96C6-D53704B1823F}">
      <dgm:prSet/>
      <dgm:spPr/>
      <dgm:t>
        <a:bodyPr/>
        <a:lstStyle/>
        <a:p>
          <a:pPr marL="114300" indent="0" defTabSz="444500">
            <a:lnSpc>
              <a:spcPct val="90000"/>
            </a:lnSpc>
            <a:spcBef>
              <a:spcPct val="0"/>
            </a:spcBef>
            <a:spcAft>
              <a:spcPct val="15000"/>
            </a:spcAft>
            <a:buNone/>
          </a:pPr>
          <a:endParaRPr lang="en-US" strike="noStrike" dirty="0"/>
        </a:p>
      </dgm:t>
    </dgm:pt>
    <dgm:pt modelId="{CC918021-B6E8-4503-AC64-6CA4EA245564}" type="parTrans" cxnId="{A86F98C6-9CCF-4F1B-A7C4-FE365F019417}">
      <dgm:prSet/>
      <dgm:spPr/>
      <dgm:t>
        <a:bodyPr/>
        <a:lstStyle/>
        <a:p>
          <a:endParaRPr lang="en-US"/>
        </a:p>
      </dgm:t>
    </dgm:pt>
    <dgm:pt modelId="{8FAF670B-092E-4997-BEC2-C737EC641998}" type="sibTrans" cxnId="{A86F98C6-9CCF-4F1B-A7C4-FE365F019417}">
      <dgm:prSet/>
      <dgm:spPr/>
      <dgm:t>
        <a:bodyPr/>
        <a:lstStyle/>
        <a:p>
          <a:endParaRPr lang="en-US"/>
        </a:p>
      </dgm:t>
    </dgm:pt>
    <dgm:pt modelId="{04A751BD-0841-4B70-957A-13A6E9E5DA48}">
      <dgm:prSet/>
      <dgm:spPr/>
      <dgm:t>
        <a:bodyPr/>
        <a:lstStyle/>
        <a:p>
          <a:r>
            <a:rPr lang="en-US" dirty="0" smtClean="0"/>
            <a:t>Email </a:t>
          </a:r>
          <a:r>
            <a:rPr lang="en-US" dirty="0" err="1" smtClean="0"/>
            <a:t>Msg</a:t>
          </a:r>
          <a:r>
            <a:rPr lang="en-US" dirty="0" smtClean="0"/>
            <a:t> #3 communication: Subject: Investigate IEEE (see slide 24) (CTA)</a:t>
          </a:r>
          <a:endParaRPr lang="en-US" dirty="0"/>
        </a:p>
      </dgm:t>
    </dgm:pt>
    <dgm:pt modelId="{135170FC-D08A-4D41-AB35-57BBCD76AA62}" type="parTrans" cxnId="{F8325390-5692-47BC-A53C-BE48E8355567}">
      <dgm:prSet/>
      <dgm:spPr/>
      <dgm:t>
        <a:bodyPr/>
        <a:lstStyle/>
        <a:p>
          <a:endParaRPr lang="en-US"/>
        </a:p>
      </dgm:t>
    </dgm:pt>
    <dgm:pt modelId="{38E2910F-A3AF-48A0-8BCF-018E1CD10442}" type="sibTrans" cxnId="{F8325390-5692-47BC-A53C-BE48E8355567}">
      <dgm:prSet/>
      <dgm:spPr/>
      <dgm:t>
        <a:bodyPr/>
        <a:lstStyle/>
        <a:p>
          <a:endParaRPr lang="en-US"/>
        </a:p>
      </dgm:t>
    </dgm:pt>
    <dgm:pt modelId="{E518C6C9-5C1B-4B14-990E-3E83C7CFF8CB}">
      <dgm:prSet phldrT="[Text]"/>
      <dgm:spPr/>
      <dgm:t>
        <a:bodyPr/>
        <a:lstStyle/>
        <a:p>
          <a:r>
            <a:rPr lang="en-US" b="1" dirty="0" smtClean="0">
              <a:solidFill>
                <a:schemeClr val="tx1"/>
              </a:solidFill>
            </a:rPr>
            <a:t>Month 2</a:t>
          </a:r>
          <a:endParaRPr lang="en-US" b="1" dirty="0">
            <a:solidFill>
              <a:schemeClr val="tx1"/>
            </a:solidFill>
          </a:endParaRPr>
        </a:p>
      </dgm:t>
    </dgm:pt>
    <dgm:pt modelId="{D314242D-F596-4A0E-8674-F501F74EE373}" type="parTrans" cxnId="{9A75148F-BA71-46AD-809E-1F3656E997EB}">
      <dgm:prSet/>
      <dgm:spPr/>
      <dgm:t>
        <a:bodyPr/>
        <a:lstStyle/>
        <a:p>
          <a:endParaRPr lang="en-US"/>
        </a:p>
      </dgm:t>
    </dgm:pt>
    <dgm:pt modelId="{CFD1D18C-A09C-4A04-A713-D2B1A96F4EA8}" type="sibTrans" cxnId="{9A75148F-BA71-46AD-809E-1F3656E997EB}">
      <dgm:prSet/>
      <dgm:spPr/>
      <dgm:t>
        <a:bodyPr/>
        <a:lstStyle/>
        <a:p>
          <a:endParaRPr lang="en-US"/>
        </a:p>
      </dgm:t>
    </dgm:pt>
    <dgm:pt modelId="{E6A813FA-F451-4A61-8628-3C32D69B2FFB}">
      <dgm:prSet/>
      <dgm:spPr/>
      <dgm:t>
        <a:bodyPr/>
        <a:lstStyle/>
        <a:p>
          <a:r>
            <a:rPr lang="en-US" dirty="0" smtClean="0"/>
            <a:t>Email </a:t>
          </a:r>
          <a:r>
            <a:rPr lang="en-US" dirty="0" err="1" smtClean="0"/>
            <a:t>Msg</a:t>
          </a:r>
          <a:r>
            <a:rPr lang="en-US" dirty="0" smtClean="0"/>
            <a:t> #1 communication:  Subject: Thank You for joining (see slide 22)</a:t>
          </a:r>
          <a:endParaRPr lang="en-US" dirty="0"/>
        </a:p>
      </dgm:t>
    </dgm:pt>
    <dgm:pt modelId="{236EE4CB-7C68-418D-B49E-902C6DC18A62}" type="parTrans" cxnId="{A16293DF-6BAF-4CF6-96E0-ADB808DA1089}">
      <dgm:prSet/>
      <dgm:spPr/>
      <dgm:t>
        <a:bodyPr/>
        <a:lstStyle/>
        <a:p>
          <a:endParaRPr lang="en-US"/>
        </a:p>
      </dgm:t>
    </dgm:pt>
    <dgm:pt modelId="{BA14453A-2E66-41CC-A2B1-D02C06885894}" type="sibTrans" cxnId="{A16293DF-6BAF-4CF6-96E0-ADB808DA1089}">
      <dgm:prSet/>
      <dgm:spPr/>
      <dgm:t>
        <a:bodyPr/>
        <a:lstStyle/>
        <a:p>
          <a:endParaRPr lang="en-US"/>
        </a:p>
      </dgm:t>
    </dgm:pt>
    <dgm:pt modelId="{0528B114-5551-421F-A05C-177C4DE29D9E}">
      <dgm:prSet/>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en-US" dirty="0"/>
        </a:p>
      </dgm:t>
    </dgm:pt>
    <dgm:pt modelId="{176A43CE-3178-4315-B7DF-A14A8D3BB9BA}" type="parTrans" cxnId="{107E5FE0-0A54-409B-A116-0C3B43CCEE2A}">
      <dgm:prSet/>
      <dgm:spPr/>
      <dgm:t>
        <a:bodyPr/>
        <a:lstStyle/>
        <a:p>
          <a:endParaRPr lang="en-US"/>
        </a:p>
      </dgm:t>
    </dgm:pt>
    <dgm:pt modelId="{6C616C86-7481-42F6-B360-8177DA536607}" type="sibTrans" cxnId="{107E5FE0-0A54-409B-A116-0C3B43CCEE2A}">
      <dgm:prSet/>
      <dgm:spPr/>
      <dgm:t>
        <a:bodyPr/>
        <a:lstStyle/>
        <a:p>
          <a:endParaRPr lang="en-US"/>
        </a:p>
      </dgm:t>
    </dgm:pt>
    <dgm:pt modelId="{0E262B2A-BD97-4086-A2E8-11A97B8B1F64}">
      <dgm:prSet phldrT="[Text]" custT="1"/>
      <dgm:spPr/>
      <dgm:t>
        <a:bodyPr/>
        <a:lstStyle/>
        <a:p>
          <a:pPr marL="58738" marR="0" indent="0" defTabSz="914400" eaLnBrk="1" fontAlgn="auto" latinLnBrk="0" hangingPunct="1">
            <a:lnSpc>
              <a:spcPct val="100000"/>
            </a:lnSpc>
            <a:spcBef>
              <a:spcPts val="0"/>
            </a:spcBef>
            <a:spcAft>
              <a:spcPts val="0"/>
            </a:spcAft>
            <a:buClrTx/>
            <a:buSzTx/>
            <a:buFontTx/>
            <a:buNone/>
            <a:tabLst/>
            <a:defRPr/>
          </a:pPr>
          <a:r>
            <a:rPr lang="en-US" sz="1000" dirty="0" smtClean="0"/>
            <a:t>Email Campaign to register and attend New Member Orientation</a:t>
          </a:r>
        </a:p>
        <a:p>
          <a:pPr marL="57150" indent="0" defTabSz="400050">
            <a:lnSpc>
              <a:spcPct val="90000"/>
            </a:lnSpc>
            <a:spcBef>
              <a:spcPct val="0"/>
            </a:spcBef>
            <a:spcAft>
              <a:spcPct val="15000"/>
            </a:spcAft>
            <a:buNone/>
          </a:pPr>
          <a:endParaRPr lang="en-US" sz="900" dirty="0"/>
        </a:p>
      </dgm:t>
    </dgm:pt>
    <dgm:pt modelId="{1063CB1F-B774-44BD-84E0-CA54BB66850C}" type="parTrans" cxnId="{2D4E49A2-4387-43EF-99C2-9E4BDFA64CAE}">
      <dgm:prSet/>
      <dgm:spPr/>
      <dgm:t>
        <a:bodyPr/>
        <a:lstStyle/>
        <a:p>
          <a:endParaRPr lang="en-US"/>
        </a:p>
      </dgm:t>
    </dgm:pt>
    <dgm:pt modelId="{33759091-72F5-460D-9E57-084C8F1FE16A}" type="sibTrans" cxnId="{2D4E49A2-4387-43EF-99C2-9E4BDFA64CAE}">
      <dgm:prSet/>
      <dgm:spPr/>
      <dgm:t>
        <a:bodyPr/>
        <a:lstStyle/>
        <a:p>
          <a:endParaRPr lang="en-US"/>
        </a:p>
      </dgm:t>
    </dgm:pt>
    <dgm:pt modelId="{D33FC19F-1EE0-4A8E-B420-6C147EE491E0}">
      <dgm:prSet phldrT="[Text]" custT="1"/>
      <dgm:spPr/>
      <dgm:t>
        <a:bodyPr/>
        <a:lstStyle/>
        <a:p>
          <a:pPr marL="115888" indent="0" defTabSz="400050">
            <a:lnSpc>
              <a:spcPct val="90000"/>
            </a:lnSpc>
            <a:spcBef>
              <a:spcPct val="0"/>
            </a:spcBef>
            <a:spcAft>
              <a:spcPct val="15000"/>
            </a:spcAft>
            <a:buNone/>
          </a:pPr>
          <a:r>
            <a:rPr lang="en-US" sz="1000" dirty="0" smtClean="0"/>
            <a:t>Traditional</a:t>
          </a:r>
          <a:endParaRPr lang="en-US" sz="1000" dirty="0"/>
        </a:p>
      </dgm:t>
    </dgm:pt>
    <dgm:pt modelId="{48CDA1CF-967A-4C80-BC4C-7CBAEDF10500}" type="parTrans" cxnId="{2370948A-35FD-425A-A014-9266EFEBD2C9}">
      <dgm:prSet/>
      <dgm:spPr/>
      <dgm:t>
        <a:bodyPr/>
        <a:lstStyle/>
        <a:p>
          <a:endParaRPr lang="en-US"/>
        </a:p>
      </dgm:t>
    </dgm:pt>
    <dgm:pt modelId="{0E05C444-4E73-4EDD-83E7-B59D72F4E9A3}" type="sibTrans" cxnId="{2370948A-35FD-425A-A014-9266EFEBD2C9}">
      <dgm:prSet/>
      <dgm:spPr/>
      <dgm:t>
        <a:bodyPr/>
        <a:lstStyle/>
        <a:p>
          <a:endParaRPr lang="en-US"/>
        </a:p>
      </dgm:t>
    </dgm:pt>
    <dgm:pt modelId="{EFBA341A-F39E-496A-9FD7-CC0C2C09A587}">
      <dgm:prSet phldrT="[Text]" custT="1"/>
      <dgm:spPr/>
      <dgm:t>
        <a:bodyPr/>
        <a:lstStyle/>
        <a:p>
          <a:pPr marL="115888" indent="0" defTabSz="400050">
            <a:lnSpc>
              <a:spcPct val="90000"/>
            </a:lnSpc>
            <a:spcBef>
              <a:spcPct val="0"/>
            </a:spcBef>
            <a:spcAft>
              <a:spcPct val="15000"/>
            </a:spcAft>
            <a:buNone/>
          </a:pPr>
          <a:r>
            <a:rPr lang="en-US" sz="1000" dirty="0" err="1" smtClean="0"/>
            <a:t>eMembership</a:t>
          </a:r>
          <a:r>
            <a:rPr lang="en-US" sz="1000" dirty="0" smtClean="0"/>
            <a:t> &amp; Student</a:t>
          </a:r>
          <a:endParaRPr lang="en-US" sz="1000" dirty="0"/>
        </a:p>
      </dgm:t>
    </dgm:pt>
    <dgm:pt modelId="{263158F0-37C2-4BC5-8210-D2AF82F5A85C}" type="parTrans" cxnId="{E4717D31-DFC4-42E7-9F6B-057E81B95EF6}">
      <dgm:prSet/>
      <dgm:spPr/>
      <dgm:t>
        <a:bodyPr/>
        <a:lstStyle/>
        <a:p>
          <a:endParaRPr lang="en-US"/>
        </a:p>
      </dgm:t>
    </dgm:pt>
    <dgm:pt modelId="{3D93365B-6CEF-42A8-B669-733E6CAB72C6}" type="sibTrans" cxnId="{E4717D31-DFC4-42E7-9F6B-057E81B95EF6}">
      <dgm:prSet/>
      <dgm:spPr/>
      <dgm:t>
        <a:bodyPr/>
        <a:lstStyle/>
        <a:p>
          <a:endParaRPr lang="en-US"/>
        </a:p>
      </dgm:t>
    </dgm:pt>
    <dgm:pt modelId="{E6686438-8774-4334-90D6-649CFCEB7F60}">
      <dgm:prSet phldrT="[Text]" custT="1"/>
      <dgm:spPr/>
      <dgm:t>
        <a:bodyPr/>
        <a:lstStyle/>
        <a:p>
          <a:pPr marL="57150" indent="0" defTabSz="400050">
            <a:lnSpc>
              <a:spcPct val="90000"/>
            </a:lnSpc>
            <a:spcBef>
              <a:spcPct val="0"/>
            </a:spcBef>
            <a:spcAft>
              <a:spcPct val="15000"/>
            </a:spcAft>
            <a:buNone/>
          </a:pPr>
          <a:r>
            <a:rPr lang="en-US" sz="1000" dirty="0" smtClean="0"/>
            <a:t>Auto Generated Welcome email</a:t>
          </a:r>
          <a:endParaRPr lang="en-US" sz="1000" dirty="0"/>
        </a:p>
      </dgm:t>
    </dgm:pt>
    <dgm:pt modelId="{556DAA10-FA0F-48D3-887A-823DE1F4BB47}" type="parTrans" cxnId="{6C069C1B-EFC2-4BC6-947E-22D341B23E3D}">
      <dgm:prSet/>
      <dgm:spPr/>
      <dgm:t>
        <a:bodyPr/>
        <a:lstStyle/>
        <a:p>
          <a:endParaRPr lang="en-US"/>
        </a:p>
      </dgm:t>
    </dgm:pt>
    <dgm:pt modelId="{CF1F8741-03AA-423E-9E08-BF3141BDF98E}" type="sibTrans" cxnId="{6C069C1B-EFC2-4BC6-947E-22D341B23E3D}">
      <dgm:prSet/>
      <dgm:spPr/>
      <dgm:t>
        <a:bodyPr/>
        <a:lstStyle/>
        <a:p>
          <a:endParaRPr lang="en-US"/>
        </a:p>
      </dgm:t>
    </dgm:pt>
    <dgm:pt modelId="{27AD05BB-EE5B-4F6F-B473-7F4E29CE8EAF}" type="pres">
      <dgm:prSet presAssocID="{2922396B-D2A7-4CA7-8B83-3B5F65EA7EE7}" presName="Name0" presStyleCnt="0">
        <dgm:presLayoutVars>
          <dgm:dir/>
          <dgm:animLvl val="lvl"/>
          <dgm:resizeHandles val="exact"/>
        </dgm:presLayoutVars>
      </dgm:prSet>
      <dgm:spPr/>
      <dgm:t>
        <a:bodyPr/>
        <a:lstStyle/>
        <a:p>
          <a:endParaRPr lang="en-US"/>
        </a:p>
      </dgm:t>
    </dgm:pt>
    <dgm:pt modelId="{15BD526F-5FB8-48E8-9127-AEB6B721DAED}" type="pres">
      <dgm:prSet presAssocID="{B2CCDF3E-266B-4321-B89B-B1BE300A1205}" presName="composite" presStyleCnt="0"/>
      <dgm:spPr/>
    </dgm:pt>
    <dgm:pt modelId="{9123DFFC-2967-45A8-ABB0-14DF6FA774EC}" type="pres">
      <dgm:prSet presAssocID="{B2CCDF3E-266B-4321-B89B-B1BE300A1205}" presName="parTx" presStyleLbl="alignNode1" presStyleIdx="0" presStyleCnt="5" custLinFactNeighborX="-261" custLinFactNeighborY="-50366">
        <dgm:presLayoutVars>
          <dgm:chMax val="0"/>
          <dgm:chPref val="0"/>
          <dgm:bulletEnabled val="1"/>
        </dgm:presLayoutVars>
      </dgm:prSet>
      <dgm:spPr/>
      <dgm:t>
        <a:bodyPr/>
        <a:lstStyle/>
        <a:p>
          <a:endParaRPr lang="en-US"/>
        </a:p>
      </dgm:t>
    </dgm:pt>
    <dgm:pt modelId="{88610184-FD24-4CEE-B81D-647A4618FAFF}" type="pres">
      <dgm:prSet presAssocID="{B2CCDF3E-266B-4321-B89B-B1BE300A1205}" presName="desTx" presStyleLbl="alignAccFollowNode1" presStyleIdx="0" presStyleCnt="5">
        <dgm:presLayoutVars>
          <dgm:bulletEnabled val="1"/>
        </dgm:presLayoutVars>
      </dgm:prSet>
      <dgm:spPr/>
      <dgm:t>
        <a:bodyPr/>
        <a:lstStyle/>
        <a:p>
          <a:endParaRPr lang="en-US"/>
        </a:p>
      </dgm:t>
    </dgm:pt>
    <dgm:pt modelId="{041D2616-7022-4309-8A20-A3A1A77188D8}" type="pres">
      <dgm:prSet presAssocID="{E46DDE4F-E40F-497E-98FC-81DA2DEB2B22}" presName="space" presStyleCnt="0"/>
      <dgm:spPr/>
    </dgm:pt>
    <dgm:pt modelId="{ED3F0A2E-499C-4B7A-BEF9-1F275DC5DDE7}" type="pres">
      <dgm:prSet presAssocID="{7A2B5F1D-49D0-45FC-8A2B-C58DDC7784D2}" presName="composite" presStyleCnt="0"/>
      <dgm:spPr/>
    </dgm:pt>
    <dgm:pt modelId="{CF734649-25B8-4A9F-B723-78197D7525FB}" type="pres">
      <dgm:prSet presAssocID="{7A2B5F1D-49D0-45FC-8A2B-C58DDC7784D2}" presName="parTx" presStyleLbl="alignNode1" presStyleIdx="1" presStyleCnt="5" custLinFactX="8105" custLinFactNeighborX="100000" custLinFactNeighborY="-50367">
        <dgm:presLayoutVars>
          <dgm:chMax val="0"/>
          <dgm:chPref val="0"/>
          <dgm:bulletEnabled val="1"/>
        </dgm:presLayoutVars>
      </dgm:prSet>
      <dgm:spPr/>
      <dgm:t>
        <a:bodyPr/>
        <a:lstStyle/>
        <a:p>
          <a:endParaRPr lang="en-US"/>
        </a:p>
      </dgm:t>
    </dgm:pt>
    <dgm:pt modelId="{DB91A548-A7D3-43DD-8E6C-E43EDD95BAFD}" type="pres">
      <dgm:prSet presAssocID="{7A2B5F1D-49D0-45FC-8A2B-C58DDC7784D2}" presName="desTx" presStyleLbl="alignAccFollowNode1" presStyleIdx="1" presStyleCnt="5" custLinFactX="10893" custLinFactNeighborX="100000" custLinFactNeighborY="1999">
        <dgm:presLayoutVars>
          <dgm:bulletEnabled val="1"/>
        </dgm:presLayoutVars>
      </dgm:prSet>
      <dgm:spPr/>
      <dgm:t>
        <a:bodyPr/>
        <a:lstStyle/>
        <a:p>
          <a:endParaRPr lang="en-US"/>
        </a:p>
      </dgm:t>
    </dgm:pt>
    <dgm:pt modelId="{3C390087-918E-4AF9-828E-4D6894E39FAF}" type="pres">
      <dgm:prSet presAssocID="{CE9FF353-AD16-46CF-9F11-A2145B228DC4}" presName="space" presStyleCnt="0"/>
      <dgm:spPr/>
    </dgm:pt>
    <dgm:pt modelId="{B44A0641-3220-4D5C-B824-D7C65A4C2AEB}" type="pres">
      <dgm:prSet presAssocID="{44676AF4-9071-41F9-984B-1DCD082ECD6E}" presName="composite" presStyleCnt="0"/>
      <dgm:spPr/>
    </dgm:pt>
    <dgm:pt modelId="{243D7645-3412-45B8-A33E-A39B15D3916E}" type="pres">
      <dgm:prSet presAssocID="{44676AF4-9071-41F9-984B-1DCD082ECD6E}" presName="parTx" presStyleLbl="alignNode1" presStyleIdx="2" presStyleCnt="5" custLinFactX="6683" custLinFactNeighborX="100000" custLinFactNeighborY="-50367">
        <dgm:presLayoutVars>
          <dgm:chMax val="0"/>
          <dgm:chPref val="0"/>
          <dgm:bulletEnabled val="1"/>
        </dgm:presLayoutVars>
      </dgm:prSet>
      <dgm:spPr/>
      <dgm:t>
        <a:bodyPr/>
        <a:lstStyle/>
        <a:p>
          <a:endParaRPr lang="en-US"/>
        </a:p>
      </dgm:t>
    </dgm:pt>
    <dgm:pt modelId="{E85FA919-FEB3-49E0-995B-6E0A538CCEB8}" type="pres">
      <dgm:prSet presAssocID="{44676AF4-9071-41F9-984B-1DCD082ECD6E}" presName="desTx" presStyleLbl="alignAccFollowNode1" presStyleIdx="2" presStyleCnt="5" custLinFactX="14859" custLinFactNeighborX="100000" custLinFactNeighborY="1468">
        <dgm:presLayoutVars>
          <dgm:bulletEnabled val="1"/>
        </dgm:presLayoutVars>
      </dgm:prSet>
      <dgm:spPr/>
      <dgm:t>
        <a:bodyPr/>
        <a:lstStyle/>
        <a:p>
          <a:endParaRPr lang="en-US"/>
        </a:p>
      </dgm:t>
    </dgm:pt>
    <dgm:pt modelId="{5D38E135-2BDF-4C87-98C6-E949B48A5E02}" type="pres">
      <dgm:prSet presAssocID="{FED91764-AB24-432E-AA78-9D17CF5FCCAD}" presName="space" presStyleCnt="0"/>
      <dgm:spPr/>
    </dgm:pt>
    <dgm:pt modelId="{D9A8538D-0E4D-4877-A36D-4ABC869BAB9B}" type="pres">
      <dgm:prSet presAssocID="{54B1176C-3018-4E4F-BC86-9F3B94420C1A}" presName="composite" presStyleCnt="0"/>
      <dgm:spPr/>
    </dgm:pt>
    <dgm:pt modelId="{7F66C06C-D760-4D2C-BD16-84E79477EA12}" type="pres">
      <dgm:prSet presAssocID="{54B1176C-3018-4E4F-BC86-9F3B94420C1A}" presName="parTx" presStyleLbl="alignNode1" presStyleIdx="3" presStyleCnt="5" custLinFactX="6048" custLinFactNeighborX="100000" custLinFactNeighborY="-50367">
        <dgm:presLayoutVars>
          <dgm:chMax val="0"/>
          <dgm:chPref val="0"/>
          <dgm:bulletEnabled val="1"/>
        </dgm:presLayoutVars>
      </dgm:prSet>
      <dgm:spPr/>
      <dgm:t>
        <a:bodyPr/>
        <a:lstStyle/>
        <a:p>
          <a:endParaRPr lang="en-US"/>
        </a:p>
      </dgm:t>
    </dgm:pt>
    <dgm:pt modelId="{DA586D0A-691E-4C7C-ABC3-86DED5854718}" type="pres">
      <dgm:prSet presAssocID="{54B1176C-3018-4E4F-BC86-9F3B94420C1A}" presName="desTx" presStyleLbl="alignAccFollowNode1" presStyleIdx="3" presStyleCnt="5" custLinFactX="9841" custLinFactNeighborX="100000" custLinFactNeighborY="459">
        <dgm:presLayoutVars>
          <dgm:bulletEnabled val="1"/>
        </dgm:presLayoutVars>
      </dgm:prSet>
      <dgm:spPr/>
      <dgm:t>
        <a:bodyPr/>
        <a:lstStyle/>
        <a:p>
          <a:endParaRPr lang="en-US"/>
        </a:p>
      </dgm:t>
    </dgm:pt>
    <dgm:pt modelId="{7D2A8C7E-7927-4FB6-803B-7BD111A7CCFC}" type="pres">
      <dgm:prSet presAssocID="{677DF611-21E1-42AD-A1DA-CCB01F59330C}" presName="space" presStyleCnt="0"/>
      <dgm:spPr/>
    </dgm:pt>
    <dgm:pt modelId="{A5038323-7162-4E50-8670-F1BBCEAA03F4}" type="pres">
      <dgm:prSet presAssocID="{E518C6C9-5C1B-4B14-990E-3E83C7CFF8CB}" presName="composite" presStyleCnt="0"/>
      <dgm:spPr/>
    </dgm:pt>
    <dgm:pt modelId="{B86E65CC-AA4F-48B0-90F0-312817778728}" type="pres">
      <dgm:prSet presAssocID="{E518C6C9-5C1B-4B14-990E-3E83C7CFF8CB}" presName="parTx" presStyleLbl="alignNode1" presStyleIdx="4" presStyleCnt="5" custLinFactX="-142895" custLinFactNeighborX="-200000" custLinFactNeighborY="-50366">
        <dgm:presLayoutVars>
          <dgm:chMax val="0"/>
          <dgm:chPref val="0"/>
          <dgm:bulletEnabled val="1"/>
        </dgm:presLayoutVars>
      </dgm:prSet>
      <dgm:spPr/>
      <dgm:t>
        <a:bodyPr/>
        <a:lstStyle/>
        <a:p>
          <a:endParaRPr lang="en-US"/>
        </a:p>
      </dgm:t>
    </dgm:pt>
    <dgm:pt modelId="{E11A7C0B-8E60-4B14-86A9-464ED7FF80EA}" type="pres">
      <dgm:prSet presAssocID="{E518C6C9-5C1B-4B14-990E-3E83C7CFF8CB}" presName="desTx" presStyleLbl="alignAccFollowNode1" presStyleIdx="4" presStyleCnt="5" custLinFactX="-139836" custLinFactNeighborX="-200000" custLinFactNeighborY="3039">
        <dgm:presLayoutVars>
          <dgm:bulletEnabled val="1"/>
        </dgm:presLayoutVars>
      </dgm:prSet>
      <dgm:spPr/>
      <dgm:t>
        <a:bodyPr/>
        <a:lstStyle/>
        <a:p>
          <a:endParaRPr lang="en-US"/>
        </a:p>
      </dgm:t>
    </dgm:pt>
  </dgm:ptLst>
  <dgm:cxnLst>
    <dgm:cxn modelId="{F8325390-5692-47BC-A53C-BE48E8355567}" srcId="{44676AF4-9071-41F9-984B-1DCD082ECD6E}" destId="{04A751BD-0841-4B70-957A-13A6E9E5DA48}" srcOrd="0" destOrd="0" parTransId="{135170FC-D08A-4D41-AB35-57BBCD76AA62}" sibTransId="{38E2910F-A3AF-48A0-8BCF-018E1CD10442}"/>
    <dgm:cxn modelId="{528C0CC9-3783-4F5F-B724-AC42C233F147}" type="presOf" srcId="{D33FC19F-1EE0-4A8E-B420-6C147EE491E0}" destId="{88610184-FD24-4CEE-B81D-647A4618FAFF}" srcOrd="0" destOrd="2" presId="urn:microsoft.com/office/officeart/2005/8/layout/hList1"/>
    <dgm:cxn modelId="{A72634F7-3C36-478B-AA35-D937191691D7}" type="presOf" srcId="{A9B353B1-08AB-4020-B890-9BA630B4B3EF}" destId="{88610184-FD24-4CEE-B81D-647A4618FAFF}" srcOrd="0" destOrd="0" presId="urn:microsoft.com/office/officeart/2005/8/layout/hList1"/>
    <dgm:cxn modelId="{1FBAD3D8-1006-42A4-A0CE-19ABBC6397D5}" type="presOf" srcId="{2922396B-D2A7-4CA7-8B83-3B5F65EA7EE7}" destId="{27AD05BB-EE5B-4F6F-B473-7F4E29CE8EAF}" srcOrd="0" destOrd="0" presId="urn:microsoft.com/office/officeart/2005/8/layout/hList1"/>
    <dgm:cxn modelId="{97B805CF-6349-4F8A-853F-7DCE2F6650AE}" srcId="{54B1176C-3018-4E4F-BC86-9F3B94420C1A}" destId="{C1A152BA-56DB-4B6D-9AB9-7790A7A92620}" srcOrd="1" destOrd="0" parTransId="{2832F6B3-FDB9-4701-8CD4-517588F3FF81}" sibTransId="{0E7AD675-82AB-41A3-835A-2D8ADE099FFD}"/>
    <dgm:cxn modelId="{107E5FE0-0A54-409B-A116-0C3B43CCEE2A}" srcId="{67391A32-544A-4FE7-90E2-E0C0713BA053}" destId="{0528B114-5551-421F-A05C-177C4DE29D9E}" srcOrd="0" destOrd="0" parTransId="{176A43CE-3178-4315-B7DF-A14A8D3BB9BA}" sibTransId="{6C616C86-7481-42F6-B360-8177DA536607}"/>
    <dgm:cxn modelId="{5597AAEB-A588-4561-ABA0-99596077F326}" type="presOf" srcId="{04207B96-4FBA-4320-9247-A9BBD756F60D}" destId="{88610184-FD24-4CEE-B81D-647A4618FAFF}" srcOrd="0" destOrd="4" presId="urn:microsoft.com/office/officeart/2005/8/layout/hList1"/>
    <dgm:cxn modelId="{CDA5F2DD-EDA7-4B98-876A-C56BBBE3BC78}" srcId="{B2CCDF3E-266B-4321-B89B-B1BE300A1205}" destId="{A9B353B1-08AB-4020-B890-9BA630B4B3EF}" srcOrd="0" destOrd="0" parTransId="{3D15389C-D6F1-4EB4-8DE1-D529FBCE2777}" sibTransId="{D93C7543-E30E-4BE3-9A41-DD505DFF01C3}"/>
    <dgm:cxn modelId="{E6F3B062-8DD7-4DDB-AE70-9BA3F9B2B46A}" type="presOf" srcId="{EFBA341A-F39E-496A-9FD7-CC0C2C09A587}" destId="{88610184-FD24-4CEE-B81D-647A4618FAFF}" srcOrd="0" destOrd="3" presId="urn:microsoft.com/office/officeart/2005/8/layout/hList1"/>
    <dgm:cxn modelId="{2205D6B5-BDC1-42AB-A9C7-823024BA5A24}" type="presOf" srcId="{B2CCDF3E-266B-4321-B89B-B1BE300A1205}" destId="{9123DFFC-2967-45A8-ABB0-14DF6FA774EC}" srcOrd="0" destOrd="0" presId="urn:microsoft.com/office/officeart/2005/8/layout/hList1"/>
    <dgm:cxn modelId="{7AFDA898-99BA-43C7-8B3E-13C11907E9F9}" srcId="{54B1176C-3018-4E4F-BC86-9F3B94420C1A}" destId="{67391A32-544A-4FE7-90E2-E0C0713BA053}" srcOrd="0" destOrd="0" parTransId="{F4EDDBB7-3B31-43A1-BA28-87CB52C41519}" sibTransId="{CE37BD00-FFA7-4062-A1B5-E6DA34C0342D}"/>
    <dgm:cxn modelId="{95BD45C9-F829-4B64-A5D7-B7C086A145FA}" srcId="{2922396B-D2A7-4CA7-8B83-3B5F65EA7EE7}" destId="{54B1176C-3018-4E4F-BC86-9F3B94420C1A}" srcOrd="3" destOrd="0" parTransId="{A5CC261C-33C5-4891-8846-3F1B5759AA6F}" sibTransId="{677DF611-21E1-42AD-A1DA-CCB01F59330C}"/>
    <dgm:cxn modelId="{778160B3-922B-4AC8-8D9B-6B82CF77273F}" type="presOf" srcId="{0528B114-5551-421F-A05C-177C4DE29D9E}" destId="{DA586D0A-691E-4C7C-ABC3-86DED5854718}" srcOrd="0" destOrd="1" presId="urn:microsoft.com/office/officeart/2005/8/layout/hList1"/>
    <dgm:cxn modelId="{6C069C1B-EFC2-4BC6-947E-22D341B23E3D}" srcId="{B2CCDF3E-266B-4321-B89B-B1BE300A1205}" destId="{E6686438-8774-4334-90D6-649CFCEB7F60}" srcOrd="1" destOrd="0" parTransId="{556DAA10-FA0F-48D3-887A-823DE1F4BB47}" sibTransId="{CF1F8741-03AA-423E-9E08-BF3141BDF98E}"/>
    <dgm:cxn modelId="{EB9AC454-BB2D-473C-8605-445DC325127E}" type="presOf" srcId="{E6A813FA-F451-4A61-8628-3C32D69B2FFB}" destId="{E11A7C0B-8E60-4B14-86A9-464ED7FF80EA}" srcOrd="0" destOrd="0" presId="urn:microsoft.com/office/officeart/2005/8/layout/hList1"/>
    <dgm:cxn modelId="{C94CB138-9B73-4429-9C2F-DAD3266A612A}" type="presOf" srcId="{E518C6C9-5C1B-4B14-990E-3E83C7CFF8CB}" destId="{B86E65CC-AA4F-48B0-90F0-312817778728}" srcOrd="0" destOrd="0" presId="urn:microsoft.com/office/officeart/2005/8/layout/hList1"/>
    <dgm:cxn modelId="{E4717D31-DFC4-42E7-9F6B-057E81B95EF6}" srcId="{D33FC19F-1EE0-4A8E-B420-6C147EE491E0}" destId="{EFBA341A-F39E-496A-9FD7-CC0C2C09A587}" srcOrd="0" destOrd="0" parTransId="{263158F0-37C2-4BC5-8210-D2AF82F5A85C}" sibTransId="{3D93365B-6CEF-42A8-B669-733E6CAB72C6}"/>
    <dgm:cxn modelId="{1964BF96-FBCC-42E7-A7A6-FF39A4A14A5B}" type="presOf" srcId="{54B1176C-3018-4E4F-BC86-9F3B94420C1A}" destId="{7F66C06C-D760-4D2C-BD16-84E79477EA12}" srcOrd="0" destOrd="0" presId="urn:microsoft.com/office/officeart/2005/8/layout/hList1"/>
    <dgm:cxn modelId="{2E895BD5-9F36-405D-8538-8BDF5DA73112}" srcId="{2922396B-D2A7-4CA7-8B83-3B5F65EA7EE7}" destId="{B2CCDF3E-266B-4321-B89B-B1BE300A1205}" srcOrd="0" destOrd="0" parTransId="{B705FC5A-08E9-4DD0-A3C5-BF73C12269AC}" sibTransId="{E46DDE4F-E40F-497E-98FC-81DA2DEB2B22}"/>
    <dgm:cxn modelId="{3C6CD399-44B6-46BB-BDD4-2990B12CFAC9}" type="presOf" srcId="{44EACAAE-94BB-438B-96C6-D53704B1823F}" destId="{DB91A548-A7D3-43DD-8E6C-E43EDD95BAFD}" srcOrd="0" destOrd="1" presId="urn:microsoft.com/office/officeart/2005/8/layout/hList1"/>
    <dgm:cxn modelId="{2D4E49A2-4387-43EF-99C2-9E4BDFA64CAE}" srcId="{B2CCDF3E-266B-4321-B89B-B1BE300A1205}" destId="{0E262B2A-BD97-4086-A2E8-11A97B8B1F64}" srcOrd="3" destOrd="0" parTransId="{1063CB1F-B774-44BD-84E0-CA54BB66850C}" sibTransId="{33759091-72F5-460D-9E57-084C8F1FE16A}"/>
    <dgm:cxn modelId="{859ACC3C-56D1-46D4-9107-6EEF89051C23}" srcId="{7A2B5F1D-49D0-45FC-8A2B-C58DDC7784D2}" destId="{3F0AA7B5-2072-4DBD-AC61-ECC406ED4787}" srcOrd="0" destOrd="0" parTransId="{141A152D-F5C0-4E7C-9BCB-D7CA50F89BB9}" sibTransId="{550D82E8-C04F-46D2-B2B8-9CE6D7045CD5}"/>
    <dgm:cxn modelId="{FA15C1FD-A17F-4505-BF2B-EBD5984ECD02}" type="presOf" srcId="{67391A32-544A-4FE7-90E2-E0C0713BA053}" destId="{DA586D0A-691E-4C7C-ABC3-86DED5854718}" srcOrd="0" destOrd="0" presId="urn:microsoft.com/office/officeart/2005/8/layout/hList1"/>
    <dgm:cxn modelId="{A8954BBA-5437-4C5A-9E63-CA22A4A6868A}" type="presOf" srcId="{7A2B5F1D-49D0-45FC-8A2B-C58DDC7784D2}" destId="{CF734649-25B8-4A9F-B723-78197D7525FB}" srcOrd="0" destOrd="0" presId="urn:microsoft.com/office/officeart/2005/8/layout/hList1"/>
    <dgm:cxn modelId="{D7CD6246-B10D-41F8-B843-3462A3EDD789}" type="presOf" srcId="{C1A152BA-56DB-4B6D-9AB9-7790A7A92620}" destId="{DA586D0A-691E-4C7C-ABC3-86DED5854718}" srcOrd="0" destOrd="2" presId="urn:microsoft.com/office/officeart/2005/8/layout/hList1"/>
    <dgm:cxn modelId="{B06C5B9E-D3C1-44A7-9323-83346C0639EB}" srcId="{B2CCDF3E-266B-4321-B89B-B1BE300A1205}" destId="{04207B96-4FBA-4320-9247-A9BBD756F60D}" srcOrd="2" destOrd="0" parTransId="{8B08DC59-D1E7-40B3-982A-245F5D656843}" sibTransId="{64DFB3C1-26A0-47B6-AF6B-D39D03A91B5E}"/>
    <dgm:cxn modelId="{7E1095CA-67EE-445C-98D3-B01BEB6173BA}" srcId="{2922396B-D2A7-4CA7-8B83-3B5F65EA7EE7}" destId="{44676AF4-9071-41F9-984B-1DCD082ECD6E}" srcOrd="2" destOrd="0" parTransId="{82B7A5C4-C475-40E3-875F-9D946805C49E}" sibTransId="{FED91764-AB24-432E-AA78-9D17CF5FCCAD}"/>
    <dgm:cxn modelId="{A86F98C6-9CCF-4F1B-A7C4-FE365F019417}" srcId="{3F0AA7B5-2072-4DBD-AC61-ECC406ED4787}" destId="{44EACAAE-94BB-438B-96C6-D53704B1823F}" srcOrd="0" destOrd="0" parTransId="{CC918021-B6E8-4503-AC64-6CA4EA245564}" sibTransId="{8FAF670B-092E-4997-BEC2-C737EC641998}"/>
    <dgm:cxn modelId="{E59239D9-1FCE-4252-BF3D-466D8CEB4091}" type="presOf" srcId="{04A751BD-0841-4B70-957A-13A6E9E5DA48}" destId="{E85FA919-FEB3-49E0-995B-6E0A538CCEB8}" srcOrd="0" destOrd="0" presId="urn:microsoft.com/office/officeart/2005/8/layout/hList1"/>
    <dgm:cxn modelId="{A08DA12E-60D3-4C78-8021-8564CB776161}" type="presOf" srcId="{E6686438-8774-4334-90D6-649CFCEB7F60}" destId="{88610184-FD24-4CEE-B81D-647A4618FAFF}" srcOrd="0" destOrd="1" presId="urn:microsoft.com/office/officeart/2005/8/layout/hList1"/>
    <dgm:cxn modelId="{A16293DF-6BAF-4CF6-96E0-ADB808DA1089}" srcId="{E518C6C9-5C1B-4B14-990E-3E83C7CFF8CB}" destId="{E6A813FA-F451-4A61-8628-3C32D69B2FFB}" srcOrd="0" destOrd="0" parTransId="{236EE4CB-7C68-418D-B49E-902C6DC18A62}" sibTransId="{BA14453A-2E66-41CC-A2B1-D02C06885894}"/>
    <dgm:cxn modelId="{65D0FF07-ED81-4591-A767-C2AC83EE3642}" type="presOf" srcId="{0E262B2A-BD97-4086-A2E8-11A97B8B1F64}" destId="{88610184-FD24-4CEE-B81D-647A4618FAFF}" srcOrd="0" destOrd="5" presId="urn:microsoft.com/office/officeart/2005/8/layout/hList1"/>
    <dgm:cxn modelId="{5758117F-D47B-4B17-8B47-EAF9AD8F710B}" type="presOf" srcId="{44676AF4-9071-41F9-984B-1DCD082ECD6E}" destId="{243D7645-3412-45B8-A33E-A39B15D3916E}" srcOrd="0" destOrd="0" presId="urn:microsoft.com/office/officeart/2005/8/layout/hList1"/>
    <dgm:cxn modelId="{9A75148F-BA71-46AD-809E-1F3656E997EB}" srcId="{2922396B-D2A7-4CA7-8B83-3B5F65EA7EE7}" destId="{E518C6C9-5C1B-4B14-990E-3E83C7CFF8CB}" srcOrd="4" destOrd="0" parTransId="{D314242D-F596-4A0E-8674-F501F74EE373}" sibTransId="{CFD1D18C-A09C-4A04-A713-D2B1A96F4EA8}"/>
    <dgm:cxn modelId="{2370948A-35FD-425A-A014-9266EFEBD2C9}" srcId="{E6686438-8774-4334-90D6-649CFCEB7F60}" destId="{D33FC19F-1EE0-4A8E-B420-6C147EE491E0}" srcOrd="0" destOrd="0" parTransId="{48CDA1CF-967A-4C80-BC4C-7CBAEDF10500}" sibTransId="{0E05C444-4E73-4EDD-83E7-B59D72F4E9A3}"/>
    <dgm:cxn modelId="{83D220BE-8A71-4994-8093-4C1A9335F4E6}" srcId="{2922396B-D2A7-4CA7-8B83-3B5F65EA7EE7}" destId="{7A2B5F1D-49D0-45FC-8A2B-C58DDC7784D2}" srcOrd="1" destOrd="0" parTransId="{5775C329-64FE-4442-ACF2-3A268B2EACD4}" sibTransId="{CE9FF353-AD16-46CF-9F11-A2145B228DC4}"/>
    <dgm:cxn modelId="{D3029A5A-72DB-4D44-88FA-C64DD038B13D}" type="presOf" srcId="{3F0AA7B5-2072-4DBD-AC61-ECC406ED4787}" destId="{DB91A548-A7D3-43DD-8E6C-E43EDD95BAFD}" srcOrd="0" destOrd="0" presId="urn:microsoft.com/office/officeart/2005/8/layout/hList1"/>
    <dgm:cxn modelId="{6727DF5C-A426-4887-8A2F-5CD1031EB230}" type="presParOf" srcId="{27AD05BB-EE5B-4F6F-B473-7F4E29CE8EAF}" destId="{15BD526F-5FB8-48E8-9127-AEB6B721DAED}" srcOrd="0" destOrd="0" presId="urn:microsoft.com/office/officeart/2005/8/layout/hList1"/>
    <dgm:cxn modelId="{071DF0DC-3BD6-4424-B45E-91D798A63364}" type="presParOf" srcId="{15BD526F-5FB8-48E8-9127-AEB6B721DAED}" destId="{9123DFFC-2967-45A8-ABB0-14DF6FA774EC}" srcOrd="0" destOrd="0" presId="urn:microsoft.com/office/officeart/2005/8/layout/hList1"/>
    <dgm:cxn modelId="{46D01060-46B0-4870-868A-6B35FBFD9182}" type="presParOf" srcId="{15BD526F-5FB8-48E8-9127-AEB6B721DAED}" destId="{88610184-FD24-4CEE-B81D-647A4618FAFF}" srcOrd="1" destOrd="0" presId="urn:microsoft.com/office/officeart/2005/8/layout/hList1"/>
    <dgm:cxn modelId="{A45257C9-8CCE-4E9B-B77D-E4B772D279A3}" type="presParOf" srcId="{27AD05BB-EE5B-4F6F-B473-7F4E29CE8EAF}" destId="{041D2616-7022-4309-8A20-A3A1A77188D8}" srcOrd="1" destOrd="0" presId="urn:microsoft.com/office/officeart/2005/8/layout/hList1"/>
    <dgm:cxn modelId="{1F94E70F-50EB-46A4-92D3-5AA4AAF48823}" type="presParOf" srcId="{27AD05BB-EE5B-4F6F-B473-7F4E29CE8EAF}" destId="{ED3F0A2E-499C-4B7A-BEF9-1F275DC5DDE7}" srcOrd="2" destOrd="0" presId="urn:microsoft.com/office/officeart/2005/8/layout/hList1"/>
    <dgm:cxn modelId="{CB1D4161-BF70-4979-94B8-3FEB9F2EE63C}" type="presParOf" srcId="{ED3F0A2E-499C-4B7A-BEF9-1F275DC5DDE7}" destId="{CF734649-25B8-4A9F-B723-78197D7525FB}" srcOrd="0" destOrd="0" presId="urn:microsoft.com/office/officeart/2005/8/layout/hList1"/>
    <dgm:cxn modelId="{FF419A5C-7D1A-408A-A412-E31C6B5B8346}" type="presParOf" srcId="{ED3F0A2E-499C-4B7A-BEF9-1F275DC5DDE7}" destId="{DB91A548-A7D3-43DD-8E6C-E43EDD95BAFD}" srcOrd="1" destOrd="0" presId="urn:microsoft.com/office/officeart/2005/8/layout/hList1"/>
    <dgm:cxn modelId="{3850431A-B90A-42ED-8213-C807B742C0AD}" type="presParOf" srcId="{27AD05BB-EE5B-4F6F-B473-7F4E29CE8EAF}" destId="{3C390087-918E-4AF9-828E-4D6894E39FAF}" srcOrd="3" destOrd="0" presId="urn:microsoft.com/office/officeart/2005/8/layout/hList1"/>
    <dgm:cxn modelId="{D744F08E-AB95-41CE-A13A-DF337DEF3A43}" type="presParOf" srcId="{27AD05BB-EE5B-4F6F-B473-7F4E29CE8EAF}" destId="{B44A0641-3220-4D5C-B824-D7C65A4C2AEB}" srcOrd="4" destOrd="0" presId="urn:microsoft.com/office/officeart/2005/8/layout/hList1"/>
    <dgm:cxn modelId="{857C71CC-37BE-41DB-86C7-63C38B292FA4}" type="presParOf" srcId="{B44A0641-3220-4D5C-B824-D7C65A4C2AEB}" destId="{243D7645-3412-45B8-A33E-A39B15D3916E}" srcOrd="0" destOrd="0" presId="urn:microsoft.com/office/officeart/2005/8/layout/hList1"/>
    <dgm:cxn modelId="{65D027E6-7253-4B67-B75C-B8006009987F}" type="presParOf" srcId="{B44A0641-3220-4D5C-B824-D7C65A4C2AEB}" destId="{E85FA919-FEB3-49E0-995B-6E0A538CCEB8}" srcOrd="1" destOrd="0" presId="urn:microsoft.com/office/officeart/2005/8/layout/hList1"/>
    <dgm:cxn modelId="{AAB47BE1-7EB8-4C7E-979A-8CEE75F9A541}" type="presParOf" srcId="{27AD05BB-EE5B-4F6F-B473-7F4E29CE8EAF}" destId="{5D38E135-2BDF-4C87-98C6-E949B48A5E02}" srcOrd="5" destOrd="0" presId="urn:microsoft.com/office/officeart/2005/8/layout/hList1"/>
    <dgm:cxn modelId="{1F070833-B9FF-4CCA-BA48-B97A585403CD}" type="presParOf" srcId="{27AD05BB-EE5B-4F6F-B473-7F4E29CE8EAF}" destId="{D9A8538D-0E4D-4877-A36D-4ABC869BAB9B}" srcOrd="6" destOrd="0" presId="urn:microsoft.com/office/officeart/2005/8/layout/hList1"/>
    <dgm:cxn modelId="{88021339-A7D9-47B4-AC4F-2675302E2EFD}" type="presParOf" srcId="{D9A8538D-0E4D-4877-A36D-4ABC869BAB9B}" destId="{7F66C06C-D760-4D2C-BD16-84E79477EA12}" srcOrd="0" destOrd="0" presId="urn:microsoft.com/office/officeart/2005/8/layout/hList1"/>
    <dgm:cxn modelId="{B32EB465-1CA0-4B9E-A89C-EF9C7C820EC3}" type="presParOf" srcId="{D9A8538D-0E4D-4877-A36D-4ABC869BAB9B}" destId="{DA586D0A-691E-4C7C-ABC3-86DED5854718}" srcOrd="1" destOrd="0" presId="urn:microsoft.com/office/officeart/2005/8/layout/hList1"/>
    <dgm:cxn modelId="{E291CAB3-5D11-4914-A425-11C3FD9DE183}" type="presParOf" srcId="{27AD05BB-EE5B-4F6F-B473-7F4E29CE8EAF}" destId="{7D2A8C7E-7927-4FB6-803B-7BD111A7CCFC}" srcOrd="7" destOrd="0" presId="urn:microsoft.com/office/officeart/2005/8/layout/hList1"/>
    <dgm:cxn modelId="{971634AD-F565-482A-93D7-56A0EC0BB779}" type="presParOf" srcId="{27AD05BB-EE5B-4F6F-B473-7F4E29CE8EAF}" destId="{A5038323-7162-4E50-8670-F1BBCEAA03F4}" srcOrd="8" destOrd="0" presId="urn:microsoft.com/office/officeart/2005/8/layout/hList1"/>
    <dgm:cxn modelId="{F47F7B22-E029-4376-A840-FE10B6083954}" type="presParOf" srcId="{A5038323-7162-4E50-8670-F1BBCEAA03F4}" destId="{B86E65CC-AA4F-48B0-90F0-312817778728}" srcOrd="0" destOrd="0" presId="urn:microsoft.com/office/officeart/2005/8/layout/hList1"/>
    <dgm:cxn modelId="{0EAB9C81-2F69-4B3D-9B62-DB16C132C610}" type="presParOf" srcId="{A5038323-7162-4E50-8670-F1BBCEAA03F4}" destId="{E11A7C0B-8E60-4B14-86A9-464ED7FF80EA}"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ECE6D4-604E-477F-9A74-0D57371C478D}">
      <dsp:nvSpPr>
        <dsp:cNvPr id="0" name=""/>
        <dsp:cNvSpPr/>
      </dsp:nvSpPr>
      <dsp:spPr>
        <a:xfrm>
          <a:off x="19605" y="16026"/>
          <a:ext cx="3618867" cy="1447546"/>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b="1" kern="1200" dirty="0" smtClean="0"/>
            <a:t>Scheduled IEEE Communication </a:t>
          </a:r>
          <a:endParaRPr lang="en-US" sz="2000" b="1" kern="1200" dirty="0"/>
        </a:p>
      </dsp:txBody>
      <dsp:txXfrm>
        <a:off x="19605" y="16026"/>
        <a:ext cx="3618867" cy="1447546"/>
      </dsp:txXfrm>
    </dsp:sp>
    <dsp:sp modelId="{58107F08-0CEE-4A83-A17E-24130F9A1102}">
      <dsp:nvSpPr>
        <dsp:cNvPr id="0" name=""/>
        <dsp:cNvSpPr/>
      </dsp:nvSpPr>
      <dsp:spPr>
        <a:xfrm rot="10800000" flipH="1" flipV="1">
          <a:off x="932" y="1463573"/>
          <a:ext cx="3656214" cy="2635200"/>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t>List of New Members in Your Section notification email to volunteers</a:t>
          </a:r>
          <a:endParaRPr lang="en-US" sz="1800" kern="1200" dirty="0"/>
        </a:p>
        <a:p>
          <a:pPr marL="171450" lvl="1" indent="-171450" algn="l" defTabSz="800100">
            <a:lnSpc>
              <a:spcPct val="90000"/>
            </a:lnSpc>
            <a:spcBef>
              <a:spcPct val="0"/>
            </a:spcBef>
            <a:spcAft>
              <a:spcPct val="15000"/>
            </a:spcAft>
            <a:buChar char="••"/>
          </a:pPr>
          <a:r>
            <a:rPr lang="en-US" sz="1800" kern="1200" dirty="0" smtClean="0"/>
            <a:t>Welcome package </a:t>
          </a:r>
          <a:endParaRPr lang="en-US" sz="1800" kern="1200" dirty="0"/>
        </a:p>
        <a:p>
          <a:pPr marL="171450" lvl="1" indent="-171450" algn="l" defTabSz="800100">
            <a:lnSpc>
              <a:spcPct val="90000"/>
            </a:lnSpc>
            <a:spcBef>
              <a:spcPct val="0"/>
            </a:spcBef>
            <a:spcAft>
              <a:spcPct val="15000"/>
            </a:spcAft>
            <a:buChar char="••"/>
          </a:pPr>
          <a:r>
            <a:rPr lang="en-US" sz="1800" kern="1200" dirty="0" smtClean="0"/>
            <a:t>New Member Orientation (NMO) email</a:t>
          </a:r>
          <a:endParaRPr lang="en-US" sz="1800" kern="1200" dirty="0"/>
        </a:p>
        <a:p>
          <a:pPr marL="171450" lvl="1" indent="-171450" algn="l" defTabSz="800100">
            <a:lnSpc>
              <a:spcPct val="90000"/>
            </a:lnSpc>
            <a:spcBef>
              <a:spcPct val="0"/>
            </a:spcBef>
            <a:spcAft>
              <a:spcPct val="15000"/>
            </a:spcAft>
            <a:buChar char="••"/>
          </a:pPr>
          <a:r>
            <a:rPr lang="en-US" sz="1800" kern="1200" dirty="0" smtClean="0"/>
            <a:t>Series of 3 Information emails </a:t>
          </a:r>
          <a:endParaRPr lang="en-US" sz="1800" kern="1200" dirty="0"/>
        </a:p>
        <a:p>
          <a:pPr marL="171450" lvl="1" indent="-171450" algn="l" defTabSz="800100">
            <a:lnSpc>
              <a:spcPct val="90000"/>
            </a:lnSpc>
            <a:spcBef>
              <a:spcPct val="0"/>
            </a:spcBef>
            <a:spcAft>
              <a:spcPct val="15000"/>
            </a:spcAft>
            <a:buChar char="••"/>
          </a:pPr>
          <a:r>
            <a:rPr lang="en-US" sz="1800" kern="1200" dirty="0" smtClean="0"/>
            <a:t>Welcome phone calls (CC*)</a:t>
          </a:r>
          <a:endParaRPr lang="en-US" sz="1800" kern="1200" dirty="0"/>
        </a:p>
      </dsp:txBody>
      <dsp:txXfrm rot="-10800000">
        <a:off x="932" y="1463573"/>
        <a:ext cx="3656214" cy="2635200"/>
      </dsp:txXfrm>
    </dsp:sp>
    <dsp:sp modelId="{60AEA5EF-0E47-48B4-9BDD-9F20C2AB6826}">
      <dsp:nvSpPr>
        <dsp:cNvPr id="0" name=""/>
        <dsp:cNvSpPr/>
      </dsp:nvSpPr>
      <dsp:spPr>
        <a:xfrm>
          <a:off x="4163788" y="16026"/>
          <a:ext cx="3988679" cy="1447546"/>
        </a:xfrm>
        <a:prstGeom prst="rect">
          <a:avLst/>
        </a:prstGeom>
        <a:solidFill>
          <a:schemeClr val="tx2">
            <a:lumMod val="60000"/>
            <a:lumOff val="4000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bg1"/>
              </a:solidFill>
            </a:rPr>
            <a:t>Suggested Volunteer Communication</a:t>
          </a:r>
          <a:endParaRPr lang="en-US" sz="2000" b="1" kern="1200" dirty="0">
            <a:solidFill>
              <a:schemeClr val="bg1"/>
            </a:solidFill>
          </a:endParaRPr>
        </a:p>
      </dsp:txBody>
      <dsp:txXfrm>
        <a:off x="4163788" y="16026"/>
        <a:ext cx="3988679" cy="1447546"/>
      </dsp:txXfrm>
    </dsp:sp>
    <dsp:sp modelId="{CF2B06D3-0EE5-4EB0-B647-8BF9A8FAA768}">
      <dsp:nvSpPr>
        <dsp:cNvPr id="0" name=""/>
        <dsp:cNvSpPr/>
      </dsp:nvSpPr>
      <dsp:spPr>
        <a:xfrm>
          <a:off x="4165362" y="1463573"/>
          <a:ext cx="3985531" cy="2635200"/>
        </a:xfrm>
        <a:prstGeom prst="rect">
          <a:avLst/>
        </a:prstGeom>
        <a:solidFill>
          <a:schemeClr val="tx2">
            <a:lumMod val="20000"/>
            <a:lumOff val="80000"/>
            <a:alpha val="9000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t>Email</a:t>
          </a:r>
          <a:endParaRPr lang="en-US" sz="1800" kern="1200" dirty="0"/>
        </a:p>
        <a:p>
          <a:pPr marL="171450" lvl="1" indent="-171450" algn="l" defTabSz="800100">
            <a:lnSpc>
              <a:spcPct val="90000"/>
            </a:lnSpc>
            <a:spcBef>
              <a:spcPct val="0"/>
            </a:spcBef>
            <a:spcAft>
              <a:spcPct val="15000"/>
            </a:spcAft>
            <a:buChar char="••"/>
          </a:pPr>
          <a:r>
            <a:rPr lang="en-US" sz="1800" kern="1200" dirty="0" smtClean="0"/>
            <a:t>Phone Call</a:t>
          </a:r>
          <a:endParaRPr lang="en-US" sz="1800" kern="1200" dirty="0"/>
        </a:p>
        <a:p>
          <a:pPr marL="171450" lvl="1" indent="-171450" algn="l" defTabSz="800100">
            <a:lnSpc>
              <a:spcPct val="90000"/>
            </a:lnSpc>
            <a:spcBef>
              <a:spcPct val="0"/>
            </a:spcBef>
            <a:spcAft>
              <a:spcPct val="15000"/>
            </a:spcAft>
            <a:buChar char="••"/>
          </a:pPr>
          <a:r>
            <a:rPr lang="en-US" sz="1800" kern="1200" dirty="0" smtClean="0"/>
            <a:t>Note Cards</a:t>
          </a:r>
          <a:endParaRPr lang="en-US" sz="1800" kern="1200" dirty="0"/>
        </a:p>
        <a:p>
          <a:pPr marL="171450" lvl="1" indent="-171450" algn="l" defTabSz="800100">
            <a:lnSpc>
              <a:spcPct val="90000"/>
            </a:lnSpc>
            <a:spcBef>
              <a:spcPct val="0"/>
            </a:spcBef>
            <a:spcAft>
              <a:spcPct val="15000"/>
            </a:spcAft>
            <a:buChar char="••"/>
          </a:pPr>
          <a:r>
            <a:rPr lang="en-US" sz="1800" kern="1200" dirty="0" err="1" smtClean="0"/>
            <a:t>eNotice</a:t>
          </a:r>
          <a:r>
            <a:rPr lang="en-US" sz="1800" kern="1200" dirty="0" smtClean="0"/>
            <a:t>, </a:t>
          </a:r>
          <a:r>
            <a:rPr lang="en-US" sz="1800" kern="1200" dirty="0" err="1" smtClean="0"/>
            <a:t>eNotice</a:t>
          </a:r>
          <a:r>
            <a:rPr lang="en-US" sz="1800" kern="1200" dirty="0" smtClean="0"/>
            <a:t> Express</a:t>
          </a:r>
          <a:endParaRPr lang="en-US" sz="1800" kern="1200" dirty="0"/>
        </a:p>
        <a:p>
          <a:pPr marL="171450" lvl="1" indent="-171450" algn="l" defTabSz="800100">
            <a:lnSpc>
              <a:spcPct val="90000"/>
            </a:lnSpc>
            <a:spcBef>
              <a:spcPct val="0"/>
            </a:spcBef>
            <a:spcAft>
              <a:spcPct val="15000"/>
            </a:spcAft>
            <a:buChar char="••"/>
          </a:pPr>
          <a:endParaRPr lang="en-US" sz="1800" kern="1200" dirty="0"/>
        </a:p>
      </dsp:txBody>
      <dsp:txXfrm>
        <a:off x="4165362" y="1463573"/>
        <a:ext cx="3985531" cy="26352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23DFFC-2967-45A8-ABB0-14DF6FA774EC}">
      <dsp:nvSpPr>
        <dsp:cNvPr id="0" name=""/>
        <dsp:cNvSpPr/>
      </dsp:nvSpPr>
      <dsp:spPr>
        <a:xfrm>
          <a:off x="0" y="72849"/>
          <a:ext cx="1478756" cy="3744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a:lnSpc>
              <a:spcPct val="90000"/>
            </a:lnSpc>
            <a:spcBef>
              <a:spcPct val="0"/>
            </a:spcBef>
            <a:spcAft>
              <a:spcPct val="35000"/>
            </a:spcAft>
          </a:pPr>
          <a:r>
            <a:rPr lang="en-US" sz="1300" b="1" kern="1200" dirty="0" smtClean="0">
              <a:solidFill>
                <a:schemeClr val="tx1"/>
              </a:solidFill>
            </a:rPr>
            <a:t>Month 1</a:t>
          </a:r>
          <a:endParaRPr lang="en-US" sz="1300" b="1" kern="1200" dirty="0">
            <a:solidFill>
              <a:schemeClr val="tx1"/>
            </a:solidFill>
          </a:endParaRPr>
        </a:p>
      </dsp:txBody>
      <dsp:txXfrm>
        <a:off x="0" y="72849"/>
        <a:ext cx="1478756" cy="374400"/>
      </dsp:txXfrm>
    </dsp:sp>
    <dsp:sp modelId="{88610184-FD24-4CEE-B81D-647A4618FAFF}">
      <dsp:nvSpPr>
        <dsp:cNvPr id="0" name=""/>
        <dsp:cNvSpPr/>
      </dsp:nvSpPr>
      <dsp:spPr>
        <a:xfrm>
          <a:off x="3857" y="635820"/>
          <a:ext cx="1478756" cy="199836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71120" bIns="80010" numCol="1" spcCol="1270" anchor="t" anchorCtr="0">
          <a:noAutofit/>
        </a:bodyPr>
        <a:lstStyle/>
        <a:p>
          <a:pPr marL="57150" lvl="1" indent="0" algn="l" defTabSz="400050">
            <a:lnSpc>
              <a:spcPct val="90000"/>
            </a:lnSpc>
            <a:spcBef>
              <a:spcPct val="0"/>
            </a:spcBef>
            <a:spcAft>
              <a:spcPct val="15000"/>
            </a:spcAft>
            <a:buChar char="••"/>
          </a:pPr>
          <a:r>
            <a:rPr lang="en-US" sz="1000" kern="1200" dirty="0" smtClean="0"/>
            <a:t>Order Confirmation</a:t>
          </a:r>
          <a:endParaRPr lang="en-US" sz="1000" kern="1200" dirty="0"/>
        </a:p>
        <a:p>
          <a:pPr marL="57150" lvl="1" indent="0" algn="l" defTabSz="400050">
            <a:lnSpc>
              <a:spcPct val="90000"/>
            </a:lnSpc>
            <a:spcBef>
              <a:spcPct val="0"/>
            </a:spcBef>
            <a:spcAft>
              <a:spcPct val="15000"/>
            </a:spcAft>
            <a:buChar char="••"/>
          </a:pPr>
          <a:r>
            <a:rPr lang="en-US" sz="1000" kern="1200" dirty="0" smtClean="0"/>
            <a:t>Auto Generated Welcome email</a:t>
          </a:r>
          <a:endParaRPr lang="en-US" sz="1000" kern="1200" dirty="0"/>
        </a:p>
        <a:p>
          <a:pPr marL="115888" lvl="2" indent="0" algn="l" defTabSz="400050">
            <a:lnSpc>
              <a:spcPct val="90000"/>
            </a:lnSpc>
            <a:spcBef>
              <a:spcPct val="0"/>
            </a:spcBef>
            <a:spcAft>
              <a:spcPct val="15000"/>
            </a:spcAft>
            <a:buChar char="••"/>
          </a:pPr>
          <a:r>
            <a:rPr lang="en-US" sz="1000" kern="1200" dirty="0" smtClean="0"/>
            <a:t>Traditional</a:t>
          </a:r>
          <a:endParaRPr lang="en-US" sz="1000" kern="1200" dirty="0"/>
        </a:p>
        <a:p>
          <a:pPr marL="115888" lvl="3" indent="0" algn="l" defTabSz="400050">
            <a:lnSpc>
              <a:spcPct val="90000"/>
            </a:lnSpc>
            <a:spcBef>
              <a:spcPct val="0"/>
            </a:spcBef>
            <a:spcAft>
              <a:spcPct val="15000"/>
            </a:spcAft>
            <a:buChar char="••"/>
          </a:pPr>
          <a:r>
            <a:rPr lang="en-US" sz="1000" kern="1200" dirty="0" err="1" smtClean="0"/>
            <a:t>eMembership</a:t>
          </a:r>
          <a:r>
            <a:rPr lang="en-US" sz="1000" kern="1200" dirty="0" smtClean="0"/>
            <a:t> &amp; Student</a:t>
          </a:r>
          <a:endParaRPr lang="en-US" sz="1000" kern="1200" dirty="0"/>
        </a:p>
        <a:p>
          <a:pPr marL="112713" lvl="1" indent="-55563" algn="l" defTabSz="400050">
            <a:lnSpc>
              <a:spcPct val="90000"/>
            </a:lnSpc>
            <a:spcBef>
              <a:spcPct val="0"/>
            </a:spcBef>
            <a:spcAft>
              <a:spcPct val="15000"/>
            </a:spcAft>
            <a:buChar char="••"/>
          </a:pPr>
          <a:r>
            <a:rPr lang="en-US" sz="1000" kern="1200" dirty="0" err="1" smtClean="0"/>
            <a:t>Ack</a:t>
          </a:r>
          <a:r>
            <a:rPr lang="en-US" sz="1000" kern="1200" dirty="0" smtClean="0"/>
            <a:t> Pack (electronic STU/GSM)</a:t>
          </a:r>
          <a:endParaRPr lang="en-US" sz="1000" kern="1200" dirty="0"/>
        </a:p>
        <a:p>
          <a:pPr marL="58738" marR="0" lvl="1" indent="0" algn="l" defTabSz="914400" eaLnBrk="1" fontAlgn="auto" latinLnBrk="0" hangingPunct="1">
            <a:lnSpc>
              <a:spcPct val="100000"/>
            </a:lnSpc>
            <a:spcBef>
              <a:spcPct val="0"/>
            </a:spcBef>
            <a:spcAft>
              <a:spcPts val="0"/>
            </a:spcAft>
            <a:buClrTx/>
            <a:buSzTx/>
            <a:buFontTx/>
            <a:buChar char="••"/>
            <a:tabLst/>
            <a:defRPr/>
          </a:pPr>
          <a:r>
            <a:rPr lang="en-US" sz="1000" kern="1200" dirty="0" smtClean="0"/>
            <a:t>Email Campaign to register and attend New Member Orientation</a:t>
          </a:r>
        </a:p>
        <a:p>
          <a:pPr marL="57150" lvl="1" indent="0" algn="l" defTabSz="400050">
            <a:lnSpc>
              <a:spcPct val="90000"/>
            </a:lnSpc>
            <a:spcBef>
              <a:spcPct val="0"/>
            </a:spcBef>
            <a:spcAft>
              <a:spcPct val="15000"/>
            </a:spcAft>
            <a:buChar char="••"/>
          </a:pPr>
          <a:endParaRPr lang="en-US" sz="900" kern="1200" dirty="0"/>
        </a:p>
      </dsp:txBody>
      <dsp:txXfrm>
        <a:off x="3857" y="635820"/>
        <a:ext cx="1478756" cy="1998360"/>
      </dsp:txXfrm>
    </dsp:sp>
    <dsp:sp modelId="{CF734649-25B8-4A9F-B723-78197D7525FB}">
      <dsp:nvSpPr>
        <dsp:cNvPr id="0" name=""/>
        <dsp:cNvSpPr/>
      </dsp:nvSpPr>
      <dsp:spPr>
        <a:xfrm>
          <a:off x="3288249" y="72845"/>
          <a:ext cx="1478756" cy="3744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a:lnSpc>
              <a:spcPct val="90000"/>
            </a:lnSpc>
            <a:spcBef>
              <a:spcPct val="0"/>
            </a:spcBef>
            <a:spcAft>
              <a:spcPct val="35000"/>
            </a:spcAft>
          </a:pPr>
          <a:r>
            <a:rPr lang="en-US" sz="1300" b="1" kern="1200" dirty="0" smtClean="0">
              <a:solidFill>
                <a:schemeClr val="tx1"/>
              </a:solidFill>
            </a:rPr>
            <a:t>Month 3</a:t>
          </a:r>
          <a:r>
            <a:rPr lang="en-US" sz="1300" kern="1200" dirty="0" smtClean="0"/>
            <a:t> </a:t>
          </a:r>
          <a:endParaRPr lang="en-US" sz="1300" kern="1200" dirty="0"/>
        </a:p>
      </dsp:txBody>
      <dsp:txXfrm>
        <a:off x="3288249" y="72845"/>
        <a:ext cx="1478756" cy="374400"/>
      </dsp:txXfrm>
    </dsp:sp>
    <dsp:sp modelId="{DB91A548-A7D3-43DD-8E6C-E43EDD95BAFD}">
      <dsp:nvSpPr>
        <dsp:cNvPr id="0" name=""/>
        <dsp:cNvSpPr/>
      </dsp:nvSpPr>
      <dsp:spPr>
        <a:xfrm>
          <a:off x="3329476" y="675767"/>
          <a:ext cx="1478756" cy="199836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en-US" sz="1300" strike="noStrike" kern="1200" dirty="0" smtClean="0"/>
            <a:t>Email </a:t>
          </a:r>
          <a:r>
            <a:rPr lang="en-US" sz="1300" strike="noStrike" kern="1200" dirty="0" err="1" smtClean="0"/>
            <a:t>Msg</a:t>
          </a:r>
          <a:r>
            <a:rPr lang="en-US" sz="1300" strike="noStrike" kern="1200" dirty="0" smtClean="0"/>
            <a:t> #2 communication: Subject: Check out these IEEE benefits (See slide 23) (CTA)</a:t>
          </a:r>
        </a:p>
        <a:p>
          <a:pPr marL="114300" lvl="2" indent="0" algn="l" defTabSz="444500">
            <a:lnSpc>
              <a:spcPct val="90000"/>
            </a:lnSpc>
            <a:spcBef>
              <a:spcPct val="0"/>
            </a:spcBef>
            <a:spcAft>
              <a:spcPct val="15000"/>
            </a:spcAft>
            <a:buChar char="••"/>
          </a:pPr>
          <a:endParaRPr lang="en-US" sz="1300" strike="noStrike" kern="1200" dirty="0"/>
        </a:p>
      </dsp:txBody>
      <dsp:txXfrm>
        <a:off x="3329476" y="675767"/>
        <a:ext cx="1478756" cy="1998360"/>
      </dsp:txXfrm>
    </dsp:sp>
    <dsp:sp modelId="{243D7645-3412-45B8-A33E-A39B15D3916E}">
      <dsp:nvSpPr>
        <dsp:cNvPr id="0" name=""/>
        <dsp:cNvSpPr/>
      </dsp:nvSpPr>
      <dsp:spPr>
        <a:xfrm>
          <a:off x="4953003" y="72845"/>
          <a:ext cx="1478756" cy="3744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a:lnSpc>
              <a:spcPct val="90000"/>
            </a:lnSpc>
            <a:spcBef>
              <a:spcPct val="0"/>
            </a:spcBef>
            <a:spcAft>
              <a:spcPct val="35000"/>
            </a:spcAft>
          </a:pPr>
          <a:r>
            <a:rPr lang="en-US" sz="1300" b="1" kern="1200" dirty="0" smtClean="0">
              <a:solidFill>
                <a:schemeClr val="tx1"/>
              </a:solidFill>
            </a:rPr>
            <a:t>4 Month </a:t>
          </a:r>
          <a:endParaRPr lang="en-US" sz="1300" b="1" kern="1200" dirty="0">
            <a:solidFill>
              <a:schemeClr val="tx1"/>
            </a:solidFill>
          </a:endParaRPr>
        </a:p>
      </dsp:txBody>
      <dsp:txXfrm>
        <a:off x="4953003" y="72845"/>
        <a:ext cx="1478756" cy="374400"/>
      </dsp:txXfrm>
    </dsp:sp>
    <dsp:sp modelId="{E85FA919-FEB3-49E0-995B-6E0A538CCEB8}">
      <dsp:nvSpPr>
        <dsp:cNvPr id="0" name=""/>
        <dsp:cNvSpPr/>
      </dsp:nvSpPr>
      <dsp:spPr>
        <a:xfrm>
          <a:off x="5073906" y="665155"/>
          <a:ext cx="1478756" cy="199836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Email </a:t>
          </a:r>
          <a:r>
            <a:rPr lang="en-US" sz="1300" kern="1200" dirty="0" err="1" smtClean="0"/>
            <a:t>Msg</a:t>
          </a:r>
          <a:r>
            <a:rPr lang="en-US" sz="1300" kern="1200" dirty="0" smtClean="0"/>
            <a:t> #3 communication: Subject: Investigate IEEE (see slide 24) (CTA)</a:t>
          </a:r>
          <a:endParaRPr lang="en-US" sz="1300" kern="1200" dirty="0"/>
        </a:p>
      </dsp:txBody>
      <dsp:txXfrm>
        <a:off x="5073906" y="665155"/>
        <a:ext cx="1478756" cy="1998360"/>
      </dsp:txXfrm>
    </dsp:sp>
    <dsp:sp modelId="{7F66C06C-D760-4D2C-BD16-84E79477EA12}">
      <dsp:nvSpPr>
        <dsp:cNvPr id="0" name=""/>
        <dsp:cNvSpPr/>
      </dsp:nvSpPr>
      <dsp:spPr>
        <a:xfrm>
          <a:off x="6629395" y="72845"/>
          <a:ext cx="1478756" cy="3744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a:lnSpc>
              <a:spcPct val="90000"/>
            </a:lnSpc>
            <a:spcBef>
              <a:spcPct val="0"/>
            </a:spcBef>
            <a:spcAft>
              <a:spcPct val="35000"/>
            </a:spcAft>
          </a:pPr>
          <a:r>
            <a:rPr lang="en-US" sz="1300" b="1" kern="1200" dirty="0" smtClean="0">
              <a:solidFill>
                <a:schemeClr val="tx1"/>
              </a:solidFill>
            </a:rPr>
            <a:t>Month 6</a:t>
          </a:r>
          <a:endParaRPr lang="en-US" sz="1300" b="1" kern="1200" dirty="0">
            <a:solidFill>
              <a:schemeClr val="tx1"/>
            </a:solidFill>
          </a:endParaRPr>
        </a:p>
      </dsp:txBody>
      <dsp:txXfrm>
        <a:off x="6629395" y="72845"/>
        <a:ext cx="1478756" cy="374400"/>
      </dsp:txXfrm>
    </dsp:sp>
    <dsp:sp modelId="{DA586D0A-691E-4C7C-ABC3-86DED5854718}">
      <dsp:nvSpPr>
        <dsp:cNvPr id="0" name=""/>
        <dsp:cNvSpPr/>
      </dsp:nvSpPr>
      <dsp:spPr>
        <a:xfrm>
          <a:off x="6685484" y="644992"/>
          <a:ext cx="1478756" cy="199836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57150" marR="0" lvl="1" indent="0" algn="l" defTabSz="488950" eaLnBrk="1" fontAlgn="auto" latinLnBrk="0" hangingPunct="1">
            <a:lnSpc>
              <a:spcPct val="90000"/>
            </a:lnSpc>
            <a:spcBef>
              <a:spcPct val="0"/>
            </a:spcBef>
            <a:spcAft>
              <a:spcPct val="15000"/>
            </a:spcAft>
            <a:buClrTx/>
            <a:buSzTx/>
            <a:buFontTx/>
            <a:buChar char="••"/>
            <a:tabLst/>
            <a:defRPr/>
          </a:pPr>
          <a:r>
            <a:rPr lang="en-US" sz="1300" kern="1200" dirty="0" smtClean="0"/>
            <a:t>6 month communication: survey (CTA)</a:t>
          </a:r>
        </a:p>
        <a:p>
          <a:pPr marL="0" marR="0" lvl="2" indent="0" algn="l" defTabSz="914400" eaLnBrk="1" fontAlgn="auto" latinLnBrk="0" hangingPunct="1">
            <a:lnSpc>
              <a:spcPct val="100000"/>
            </a:lnSpc>
            <a:spcBef>
              <a:spcPct val="0"/>
            </a:spcBef>
            <a:spcAft>
              <a:spcPts val="0"/>
            </a:spcAft>
            <a:buClrTx/>
            <a:buSzTx/>
            <a:buFontTx/>
            <a:buChar char="••"/>
            <a:tabLst/>
            <a:defRPr/>
          </a:pPr>
          <a:endParaRPr lang="en-US" sz="1300" kern="1200" dirty="0"/>
        </a:p>
        <a:p>
          <a:pPr marL="0" marR="0" lvl="1" indent="0" algn="l" defTabSz="914400" eaLnBrk="1" fontAlgn="auto" latinLnBrk="0" hangingPunct="1">
            <a:lnSpc>
              <a:spcPct val="100000"/>
            </a:lnSpc>
            <a:spcBef>
              <a:spcPct val="0"/>
            </a:spcBef>
            <a:spcAft>
              <a:spcPts val="0"/>
            </a:spcAft>
            <a:buClrTx/>
            <a:buSzTx/>
            <a:buFontTx/>
            <a:buChar char="••"/>
            <a:tabLst/>
            <a:defRPr/>
          </a:pPr>
          <a:endParaRPr lang="en-US" sz="1300" strike="noStrike" kern="1200" dirty="0" smtClean="0"/>
        </a:p>
        <a:p>
          <a:pPr marL="57150" lvl="1" indent="0" algn="l" defTabSz="488950">
            <a:lnSpc>
              <a:spcPct val="90000"/>
            </a:lnSpc>
            <a:spcBef>
              <a:spcPct val="0"/>
            </a:spcBef>
            <a:spcAft>
              <a:spcPct val="15000"/>
            </a:spcAft>
            <a:buChar char="••"/>
          </a:pPr>
          <a:endParaRPr lang="en-US" sz="1300" kern="1200" dirty="0"/>
        </a:p>
      </dsp:txBody>
      <dsp:txXfrm>
        <a:off x="6685484" y="644992"/>
        <a:ext cx="1478756" cy="1998360"/>
      </dsp:txXfrm>
    </dsp:sp>
    <dsp:sp modelId="{B86E65CC-AA4F-48B0-90F0-312817778728}">
      <dsp:nvSpPr>
        <dsp:cNvPr id="0" name=""/>
        <dsp:cNvSpPr/>
      </dsp:nvSpPr>
      <dsp:spPr>
        <a:xfrm>
          <a:off x="1676404" y="72849"/>
          <a:ext cx="1478756" cy="3744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a:lnSpc>
              <a:spcPct val="90000"/>
            </a:lnSpc>
            <a:spcBef>
              <a:spcPct val="0"/>
            </a:spcBef>
            <a:spcAft>
              <a:spcPct val="35000"/>
            </a:spcAft>
          </a:pPr>
          <a:r>
            <a:rPr lang="en-US" sz="1300" b="1" kern="1200" dirty="0" smtClean="0">
              <a:solidFill>
                <a:schemeClr val="tx1"/>
              </a:solidFill>
            </a:rPr>
            <a:t>Month 2</a:t>
          </a:r>
          <a:endParaRPr lang="en-US" sz="1300" b="1" kern="1200" dirty="0">
            <a:solidFill>
              <a:schemeClr val="tx1"/>
            </a:solidFill>
          </a:endParaRPr>
        </a:p>
      </dsp:txBody>
      <dsp:txXfrm>
        <a:off x="1676404" y="72849"/>
        <a:ext cx="1478756" cy="374400"/>
      </dsp:txXfrm>
    </dsp:sp>
    <dsp:sp modelId="{E11A7C0B-8E60-4B14-86A9-464ED7FF80EA}">
      <dsp:nvSpPr>
        <dsp:cNvPr id="0" name=""/>
        <dsp:cNvSpPr/>
      </dsp:nvSpPr>
      <dsp:spPr>
        <a:xfrm>
          <a:off x="1721640" y="696550"/>
          <a:ext cx="1478756" cy="199836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Email </a:t>
          </a:r>
          <a:r>
            <a:rPr lang="en-US" sz="1300" kern="1200" dirty="0" err="1" smtClean="0"/>
            <a:t>Msg</a:t>
          </a:r>
          <a:r>
            <a:rPr lang="en-US" sz="1300" kern="1200" dirty="0" smtClean="0"/>
            <a:t> #1 communication:  Subject: Thank You for joining (see slide 22)</a:t>
          </a:r>
          <a:endParaRPr lang="en-US" sz="1300" kern="1200" dirty="0"/>
        </a:p>
      </dsp:txBody>
      <dsp:txXfrm>
        <a:off x="1721640" y="696550"/>
        <a:ext cx="1478756" cy="199836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1" y="0"/>
            <a:ext cx="3012329" cy="462120"/>
          </a:xfrm>
          <a:prstGeom prst="rect">
            <a:avLst/>
          </a:prstGeom>
          <a:noFill/>
          <a:ln w="9525">
            <a:noFill/>
            <a:miter lim="800000"/>
            <a:headEnd/>
            <a:tailEnd/>
          </a:ln>
          <a:effectLst/>
        </p:spPr>
        <p:txBody>
          <a:bodyPr vert="horz" wrap="square" lIns="92487" tIns="46244" rIns="92487" bIns="46244" numCol="1" anchor="t" anchorCtr="0" compatLnSpc="1">
            <a:prstTxWarp prst="textNoShape">
              <a:avLst/>
            </a:prstTxWarp>
          </a:bodyPr>
          <a:lstStyle>
            <a:lvl1pPr>
              <a:defRPr sz="1200" smtClean="0"/>
            </a:lvl1pPr>
          </a:lstStyle>
          <a:p>
            <a:pPr>
              <a:defRPr/>
            </a:pPr>
            <a:endParaRPr lang="en-US"/>
          </a:p>
        </p:txBody>
      </p:sp>
      <p:sp>
        <p:nvSpPr>
          <p:cNvPr id="411651" name="Rectangle 3"/>
          <p:cNvSpPr>
            <a:spLocks noGrp="1" noChangeArrowheads="1"/>
          </p:cNvSpPr>
          <p:nvPr>
            <p:ph type="dt" sz="quarter" idx="1"/>
          </p:nvPr>
        </p:nvSpPr>
        <p:spPr bwMode="auto">
          <a:xfrm>
            <a:off x="3936174" y="0"/>
            <a:ext cx="3012329" cy="462120"/>
          </a:xfrm>
          <a:prstGeom prst="rect">
            <a:avLst/>
          </a:prstGeom>
          <a:noFill/>
          <a:ln w="9525">
            <a:noFill/>
            <a:miter lim="800000"/>
            <a:headEnd/>
            <a:tailEnd/>
          </a:ln>
          <a:effectLst/>
        </p:spPr>
        <p:txBody>
          <a:bodyPr vert="horz" wrap="square" lIns="92487" tIns="46244" rIns="92487" bIns="46244" numCol="1" anchor="t" anchorCtr="0" compatLnSpc="1">
            <a:prstTxWarp prst="textNoShape">
              <a:avLst/>
            </a:prstTxWarp>
          </a:bodyPr>
          <a:lstStyle>
            <a:lvl1pPr algn="r">
              <a:defRPr sz="1200" smtClean="0"/>
            </a:lvl1pPr>
          </a:lstStyle>
          <a:p>
            <a:pPr>
              <a:defRPr/>
            </a:pPr>
            <a:endParaRPr lang="en-US"/>
          </a:p>
        </p:txBody>
      </p:sp>
      <p:sp>
        <p:nvSpPr>
          <p:cNvPr id="411652" name="Rectangle 4"/>
          <p:cNvSpPr>
            <a:spLocks noGrp="1" noChangeArrowheads="1"/>
          </p:cNvSpPr>
          <p:nvPr>
            <p:ph type="ftr" sz="quarter" idx="2"/>
          </p:nvPr>
        </p:nvSpPr>
        <p:spPr bwMode="auto">
          <a:xfrm>
            <a:off x="1" y="8772378"/>
            <a:ext cx="3012329" cy="462120"/>
          </a:xfrm>
          <a:prstGeom prst="rect">
            <a:avLst/>
          </a:prstGeom>
          <a:noFill/>
          <a:ln w="9525">
            <a:noFill/>
            <a:miter lim="800000"/>
            <a:headEnd/>
            <a:tailEnd/>
          </a:ln>
          <a:effectLst/>
        </p:spPr>
        <p:txBody>
          <a:bodyPr vert="horz" wrap="square" lIns="92487" tIns="46244" rIns="92487" bIns="46244" numCol="1" anchor="b" anchorCtr="0" compatLnSpc="1">
            <a:prstTxWarp prst="textNoShape">
              <a:avLst/>
            </a:prstTxWarp>
          </a:bodyPr>
          <a:lstStyle>
            <a:lvl1pPr>
              <a:defRPr sz="1200" smtClean="0"/>
            </a:lvl1pPr>
          </a:lstStyle>
          <a:p>
            <a:pPr>
              <a:defRPr/>
            </a:pPr>
            <a:endParaRPr lang="en-US"/>
          </a:p>
        </p:txBody>
      </p:sp>
      <p:sp>
        <p:nvSpPr>
          <p:cNvPr id="411653" name="Rectangle 5"/>
          <p:cNvSpPr>
            <a:spLocks noGrp="1" noChangeArrowheads="1"/>
          </p:cNvSpPr>
          <p:nvPr>
            <p:ph type="sldNum" sz="quarter" idx="3"/>
          </p:nvPr>
        </p:nvSpPr>
        <p:spPr bwMode="auto">
          <a:xfrm>
            <a:off x="3936174" y="8772378"/>
            <a:ext cx="3012329" cy="462120"/>
          </a:xfrm>
          <a:prstGeom prst="rect">
            <a:avLst/>
          </a:prstGeom>
          <a:noFill/>
          <a:ln w="9525">
            <a:noFill/>
            <a:miter lim="800000"/>
            <a:headEnd/>
            <a:tailEnd/>
          </a:ln>
          <a:effectLst/>
        </p:spPr>
        <p:txBody>
          <a:bodyPr vert="horz" wrap="square" lIns="92487" tIns="46244" rIns="92487" bIns="46244" numCol="1" anchor="b" anchorCtr="0" compatLnSpc="1">
            <a:prstTxWarp prst="textNoShape">
              <a:avLst/>
            </a:prstTxWarp>
          </a:bodyPr>
          <a:lstStyle>
            <a:lvl1pPr algn="r">
              <a:defRPr sz="1200" smtClean="0"/>
            </a:lvl1pPr>
          </a:lstStyle>
          <a:p>
            <a:pPr>
              <a:defRPr/>
            </a:pPr>
            <a:fld id="{3DDE3E65-638D-4B86-AB1E-E9A8BA6F1837}" type="slidenum">
              <a:rPr lang="en-US"/>
              <a:pPr>
                <a:defRPr/>
              </a:pPr>
              <a:t>‹#›</a:t>
            </a:fld>
            <a:endParaRPr lang="en-US"/>
          </a:p>
        </p:txBody>
      </p:sp>
    </p:spTree>
    <p:extLst>
      <p:ext uri="{BB962C8B-B14F-4D97-AF65-F5344CB8AC3E}">
        <p14:creationId xmlns:p14="http://schemas.microsoft.com/office/powerpoint/2010/main" val="16900803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1" y="0"/>
            <a:ext cx="3012329" cy="462120"/>
          </a:xfrm>
          <a:prstGeom prst="rect">
            <a:avLst/>
          </a:prstGeom>
          <a:noFill/>
          <a:ln w="9525">
            <a:noFill/>
            <a:miter lim="800000"/>
            <a:headEnd/>
            <a:tailEnd/>
          </a:ln>
          <a:effectLst/>
        </p:spPr>
        <p:txBody>
          <a:bodyPr vert="horz" wrap="square" lIns="92487" tIns="46244" rIns="92487" bIns="46244" numCol="1" anchor="t" anchorCtr="0" compatLnSpc="1">
            <a:prstTxWarp prst="textNoShape">
              <a:avLst/>
            </a:prstTxWarp>
          </a:bodyPr>
          <a:lstStyle>
            <a:lvl1pPr>
              <a:defRPr sz="1200" smtClean="0"/>
            </a:lvl1pPr>
          </a:lstStyle>
          <a:p>
            <a:pPr>
              <a:defRPr/>
            </a:pPr>
            <a:endParaRPr lang="en-US"/>
          </a:p>
        </p:txBody>
      </p:sp>
      <p:sp>
        <p:nvSpPr>
          <p:cNvPr id="16387" name="Rectangle 3"/>
          <p:cNvSpPr>
            <a:spLocks noGrp="1" noChangeArrowheads="1"/>
          </p:cNvSpPr>
          <p:nvPr>
            <p:ph type="dt" idx="1"/>
          </p:nvPr>
        </p:nvSpPr>
        <p:spPr bwMode="auto">
          <a:xfrm>
            <a:off x="3936174" y="0"/>
            <a:ext cx="3012329" cy="462120"/>
          </a:xfrm>
          <a:prstGeom prst="rect">
            <a:avLst/>
          </a:prstGeom>
          <a:noFill/>
          <a:ln w="9525">
            <a:noFill/>
            <a:miter lim="800000"/>
            <a:headEnd/>
            <a:tailEnd/>
          </a:ln>
          <a:effectLst/>
        </p:spPr>
        <p:txBody>
          <a:bodyPr vert="horz" wrap="square" lIns="92487" tIns="46244" rIns="92487" bIns="46244" numCol="1" anchor="t" anchorCtr="0" compatLnSpc="1">
            <a:prstTxWarp prst="textNoShape">
              <a:avLst/>
            </a:prstTxWarp>
          </a:bodyPr>
          <a:lstStyle>
            <a:lvl1pPr algn="r">
              <a:defRPr sz="1200" smtClean="0"/>
            </a:lvl1pPr>
          </a:lstStyle>
          <a:p>
            <a:pPr>
              <a:defRPr/>
            </a:pPr>
            <a:endParaRPr lang="en-US"/>
          </a:p>
        </p:txBody>
      </p:sp>
      <p:sp>
        <p:nvSpPr>
          <p:cNvPr id="30724" name="Rectangle 4"/>
          <p:cNvSpPr>
            <a:spLocks noGrp="1" noRot="1" noChangeAspect="1" noChangeArrowheads="1" noTextEdit="1"/>
          </p:cNvSpPr>
          <p:nvPr>
            <p:ph type="sldImg" idx="2"/>
          </p:nvPr>
        </p:nvSpPr>
        <p:spPr bwMode="auto">
          <a:xfrm>
            <a:off x="1166813" y="692150"/>
            <a:ext cx="4616450" cy="3463925"/>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95637" y="4387769"/>
            <a:ext cx="5558801" cy="4155919"/>
          </a:xfrm>
          <a:prstGeom prst="rect">
            <a:avLst/>
          </a:prstGeom>
          <a:noFill/>
          <a:ln w="9525">
            <a:noFill/>
            <a:miter lim="800000"/>
            <a:headEnd/>
            <a:tailEnd/>
          </a:ln>
          <a:effectLst/>
        </p:spPr>
        <p:txBody>
          <a:bodyPr vert="horz" wrap="square" lIns="92487" tIns="46244" rIns="92487" bIns="4624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1" y="8772378"/>
            <a:ext cx="3012329" cy="462120"/>
          </a:xfrm>
          <a:prstGeom prst="rect">
            <a:avLst/>
          </a:prstGeom>
          <a:noFill/>
          <a:ln w="9525">
            <a:noFill/>
            <a:miter lim="800000"/>
            <a:headEnd/>
            <a:tailEnd/>
          </a:ln>
          <a:effectLst/>
        </p:spPr>
        <p:txBody>
          <a:bodyPr vert="horz" wrap="square" lIns="92487" tIns="46244" rIns="92487" bIns="46244" numCol="1" anchor="b" anchorCtr="0" compatLnSpc="1">
            <a:prstTxWarp prst="textNoShape">
              <a:avLst/>
            </a:prstTxWarp>
          </a:bodyPr>
          <a:lstStyle>
            <a:lvl1pPr>
              <a:defRPr sz="1200" smtClean="0"/>
            </a:lvl1pPr>
          </a:lstStyle>
          <a:p>
            <a:pPr>
              <a:defRPr/>
            </a:pPr>
            <a:endParaRPr lang="en-US"/>
          </a:p>
        </p:txBody>
      </p:sp>
      <p:sp>
        <p:nvSpPr>
          <p:cNvPr id="16391" name="Rectangle 7"/>
          <p:cNvSpPr>
            <a:spLocks noGrp="1" noChangeArrowheads="1"/>
          </p:cNvSpPr>
          <p:nvPr>
            <p:ph type="sldNum" sz="quarter" idx="5"/>
          </p:nvPr>
        </p:nvSpPr>
        <p:spPr bwMode="auto">
          <a:xfrm>
            <a:off x="3936174" y="8772378"/>
            <a:ext cx="3012329" cy="462120"/>
          </a:xfrm>
          <a:prstGeom prst="rect">
            <a:avLst/>
          </a:prstGeom>
          <a:noFill/>
          <a:ln w="9525">
            <a:noFill/>
            <a:miter lim="800000"/>
            <a:headEnd/>
            <a:tailEnd/>
          </a:ln>
          <a:effectLst/>
        </p:spPr>
        <p:txBody>
          <a:bodyPr vert="horz" wrap="square" lIns="92487" tIns="46244" rIns="92487" bIns="46244" numCol="1" anchor="b" anchorCtr="0" compatLnSpc="1">
            <a:prstTxWarp prst="textNoShape">
              <a:avLst/>
            </a:prstTxWarp>
          </a:bodyPr>
          <a:lstStyle>
            <a:lvl1pPr algn="r">
              <a:defRPr sz="1200" smtClean="0"/>
            </a:lvl1pPr>
          </a:lstStyle>
          <a:p>
            <a:pPr>
              <a:defRPr/>
            </a:pPr>
            <a:fld id="{839A0435-BD83-45CF-9A57-EC9D953F5E99}" type="slidenum">
              <a:rPr lang="en-US"/>
              <a:pPr>
                <a:defRPr/>
              </a:pPr>
              <a:t>‹#›</a:t>
            </a:fld>
            <a:endParaRPr lang="en-US"/>
          </a:p>
        </p:txBody>
      </p:sp>
    </p:spTree>
    <p:extLst>
      <p:ext uri="{BB962C8B-B14F-4D97-AF65-F5344CB8AC3E}">
        <p14:creationId xmlns:p14="http://schemas.microsoft.com/office/powerpoint/2010/main" val="39251918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40202750-CCEC-48B2-BB01-499FE98F8996}" type="slidenum">
              <a:rPr lang="en-US"/>
              <a:pPr/>
              <a:t>1</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295400" y="822325"/>
            <a:ext cx="7162800" cy="1143000"/>
          </a:xfrm>
        </p:spPr>
        <p:txBody>
          <a:bodyPr/>
          <a:lstStyle>
            <a:lvl1pPr>
              <a:lnSpc>
                <a:spcPct val="90000"/>
              </a:lnSpc>
              <a:defRPr sz="4800">
                <a:solidFill>
                  <a:schemeClr val="bg1"/>
                </a:solidFill>
              </a:defRPr>
            </a:lvl1pPr>
          </a:lstStyle>
          <a:p>
            <a:endParaRPr lang="en-US"/>
          </a:p>
        </p:txBody>
      </p:sp>
      <p:sp>
        <p:nvSpPr>
          <p:cNvPr id="5123" name="Rectangle 3"/>
          <p:cNvSpPr>
            <a:spLocks noGrp="1" noChangeArrowheads="1"/>
          </p:cNvSpPr>
          <p:nvPr>
            <p:ph type="subTitle" idx="1"/>
          </p:nvPr>
        </p:nvSpPr>
        <p:spPr>
          <a:xfrm>
            <a:off x="1185863" y="3962400"/>
            <a:ext cx="3919537" cy="1752600"/>
          </a:xfrm>
        </p:spPr>
        <p:txBody>
          <a:bodyPr/>
          <a:lstStyle>
            <a:lvl1pPr marL="0" indent="0">
              <a:lnSpc>
                <a:spcPct val="90000"/>
              </a:lnSpc>
              <a:buFont typeface="Wingdings" pitchFamily="2" charset="2"/>
              <a:buNone/>
              <a:defRPr sz="2200" b="1">
                <a:solidFill>
                  <a:schemeClr val="tx2"/>
                </a:solidFill>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6995" r:id="rId1"/>
    <p:sldLayoutId id="2147486983" r:id="rId2"/>
    <p:sldLayoutId id="2147486984" r:id="rId3"/>
    <p:sldLayoutId id="2147486985" r:id="rId4"/>
    <p:sldLayoutId id="2147486986" r:id="rId5"/>
    <p:sldLayoutId id="2147486987" r:id="rId6"/>
    <p:sldLayoutId id="2147486988" r:id="rId7"/>
    <p:sldLayoutId id="2147486989" r:id="rId8"/>
    <p:sldLayoutId id="2147486990" r:id="rId9"/>
    <p:sldLayoutId id="2147486991" r:id="rId10"/>
    <p:sldLayoutId id="2147486992" r:id="rId11"/>
    <p:sldLayoutId id="2147486993" r:id="rId12"/>
    <p:sldLayoutId id="2147486994" r:id="rId13"/>
  </p:sldLayoutIdLst>
  <p:timing>
    <p:tnLst>
      <p:par>
        <p:cTn id="1" dur="indefinite" restart="never" nodeType="tmRoot"/>
      </p:par>
    </p:tnLst>
  </p:timing>
  <p:hf hdr="0" ftr="0" dt="0"/>
  <p:txStyles>
    <p:titleStyle>
      <a:lvl1pPr algn="l" rtl="0" eaLnBrk="0" fontAlgn="base" hangingPunct="0">
        <a:spcBef>
          <a:spcPct val="0"/>
        </a:spcBef>
        <a:spcAft>
          <a:spcPct val="0"/>
        </a:spcAft>
        <a:defRPr sz="3600" b="1">
          <a:solidFill>
            <a:schemeClr val="tx2"/>
          </a:solidFill>
          <a:latin typeface="+mj-lt"/>
          <a:ea typeface="ＭＳ Ｐゴシック" pitchFamily="34" charset="-128"/>
          <a:cs typeface="ＭＳ Ｐゴシック"/>
        </a:defRPr>
      </a:lvl1pPr>
      <a:lvl2pPr algn="l" rtl="0" eaLnBrk="0" fontAlgn="base" hangingPunct="0">
        <a:spcBef>
          <a:spcPct val="0"/>
        </a:spcBef>
        <a:spcAft>
          <a:spcPct val="0"/>
        </a:spcAft>
        <a:defRPr sz="3600" b="1">
          <a:solidFill>
            <a:schemeClr val="tx2"/>
          </a:solidFill>
          <a:latin typeface="Arial" charset="0"/>
          <a:ea typeface="ＭＳ Ｐゴシック" pitchFamily="34" charset="-128"/>
          <a:cs typeface="ＭＳ Ｐゴシック"/>
        </a:defRPr>
      </a:lvl2pPr>
      <a:lvl3pPr algn="l" rtl="0" eaLnBrk="0" fontAlgn="base" hangingPunct="0">
        <a:spcBef>
          <a:spcPct val="0"/>
        </a:spcBef>
        <a:spcAft>
          <a:spcPct val="0"/>
        </a:spcAft>
        <a:defRPr sz="3600" b="1">
          <a:solidFill>
            <a:schemeClr val="tx2"/>
          </a:solidFill>
          <a:latin typeface="Arial" charset="0"/>
          <a:ea typeface="ＭＳ Ｐゴシック" pitchFamily="34" charset="-128"/>
          <a:cs typeface="ＭＳ Ｐゴシック"/>
        </a:defRPr>
      </a:lvl3pPr>
      <a:lvl4pPr algn="l" rtl="0" eaLnBrk="0" fontAlgn="base" hangingPunct="0">
        <a:spcBef>
          <a:spcPct val="0"/>
        </a:spcBef>
        <a:spcAft>
          <a:spcPct val="0"/>
        </a:spcAft>
        <a:defRPr sz="3600" b="1">
          <a:solidFill>
            <a:schemeClr val="tx2"/>
          </a:solidFill>
          <a:latin typeface="Arial" charset="0"/>
          <a:ea typeface="ＭＳ Ｐゴシック" pitchFamily="34" charset="-128"/>
          <a:cs typeface="ＭＳ Ｐゴシック"/>
        </a:defRPr>
      </a:lvl4pPr>
      <a:lvl5pPr algn="l" rtl="0" eaLnBrk="0" fontAlgn="base" hangingPunct="0">
        <a:spcBef>
          <a:spcPct val="0"/>
        </a:spcBef>
        <a:spcAft>
          <a:spcPct val="0"/>
        </a:spcAft>
        <a:defRPr sz="3600" b="1">
          <a:solidFill>
            <a:schemeClr val="tx2"/>
          </a:solidFill>
          <a:latin typeface="Arial" charset="0"/>
          <a:ea typeface="ＭＳ Ｐゴシック" pitchFamily="34" charset="-128"/>
          <a:cs typeface="ＭＳ Ｐゴシック"/>
        </a:defRPr>
      </a:lvl5pPr>
      <a:lvl6pPr marL="457200" algn="l" rtl="0" fontAlgn="base">
        <a:spcBef>
          <a:spcPct val="0"/>
        </a:spcBef>
        <a:spcAft>
          <a:spcPct val="0"/>
        </a:spcAft>
        <a:defRPr sz="3600" b="1">
          <a:solidFill>
            <a:schemeClr val="tx2"/>
          </a:solidFill>
          <a:latin typeface="Arial" charset="0"/>
          <a:ea typeface="MS PGothic" pitchFamily="34" charset="-128"/>
        </a:defRPr>
      </a:lvl6pPr>
      <a:lvl7pPr marL="914400" algn="l" rtl="0" fontAlgn="base">
        <a:spcBef>
          <a:spcPct val="0"/>
        </a:spcBef>
        <a:spcAft>
          <a:spcPct val="0"/>
        </a:spcAft>
        <a:defRPr sz="3600" b="1">
          <a:solidFill>
            <a:schemeClr val="tx2"/>
          </a:solidFill>
          <a:latin typeface="Arial" charset="0"/>
          <a:ea typeface="MS PGothic" pitchFamily="34" charset="-128"/>
        </a:defRPr>
      </a:lvl7pPr>
      <a:lvl8pPr marL="1371600" algn="l" rtl="0" fontAlgn="base">
        <a:spcBef>
          <a:spcPct val="0"/>
        </a:spcBef>
        <a:spcAft>
          <a:spcPct val="0"/>
        </a:spcAft>
        <a:defRPr sz="3600" b="1">
          <a:solidFill>
            <a:schemeClr val="tx2"/>
          </a:solidFill>
          <a:latin typeface="Arial" charset="0"/>
          <a:ea typeface="MS PGothic" pitchFamily="34" charset="-128"/>
        </a:defRPr>
      </a:lvl8pPr>
      <a:lvl9pPr marL="1828800" algn="l" rtl="0" fontAlgn="base">
        <a:spcBef>
          <a:spcPct val="0"/>
        </a:spcBef>
        <a:spcAft>
          <a:spcPct val="0"/>
        </a:spcAft>
        <a:defRPr sz="3600" b="1">
          <a:solidFill>
            <a:schemeClr val="tx2"/>
          </a:solidFill>
          <a:latin typeface="Arial" charset="0"/>
          <a:ea typeface="MS PGothic" pitchFamily="34" charset="-128"/>
        </a:defRPr>
      </a:lvl9pPr>
    </p:titleStyle>
    <p:bodyStyle>
      <a:lvl1pPr marL="342900" indent="-342900" algn="l" rtl="0" eaLnBrk="0" fontAlgn="base" hangingPunct="0">
        <a:spcBef>
          <a:spcPct val="20000"/>
        </a:spcBef>
        <a:spcAft>
          <a:spcPct val="0"/>
        </a:spcAft>
        <a:buClr>
          <a:schemeClr val="bg2"/>
        </a:buClr>
        <a:buSzPct val="80000"/>
        <a:buFont typeface="Wingdings" pitchFamily="2" charset="2"/>
        <a:buBlip>
          <a:blip r:embed="rId16"/>
        </a:buBlip>
        <a:defRPr sz="2800">
          <a:solidFill>
            <a:schemeClr val="tx1"/>
          </a:solidFill>
          <a:latin typeface="+mn-lt"/>
          <a:ea typeface="ＭＳ Ｐゴシック" pitchFamily="34" charset="-128"/>
          <a:cs typeface="ＭＳ Ｐゴシック"/>
        </a:defRPr>
      </a:lvl1pPr>
      <a:lvl2pPr marL="742950" indent="-285750" algn="l" rtl="0" eaLnBrk="0" fontAlgn="base" hangingPunct="0">
        <a:spcBef>
          <a:spcPct val="20000"/>
        </a:spcBef>
        <a:spcAft>
          <a:spcPct val="0"/>
        </a:spcAft>
        <a:buClr>
          <a:schemeClr val="bg2"/>
        </a:buClr>
        <a:buChar char="–"/>
        <a:defRPr sz="2600">
          <a:solidFill>
            <a:schemeClr val="tx1"/>
          </a:solidFill>
          <a:latin typeface="+mn-lt"/>
          <a:ea typeface="ＭＳ Ｐゴシック" pitchFamily="34" charset="-128"/>
          <a:cs typeface="ＭＳ Ｐゴシック"/>
        </a:defRPr>
      </a:lvl2pPr>
      <a:lvl3pPr marL="1143000" indent="-228600" algn="l" rtl="0" eaLnBrk="0" fontAlgn="base" hangingPunct="0">
        <a:spcBef>
          <a:spcPct val="20000"/>
        </a:spcBef>
        <a:spcAft>
          <a:spcPct val="0"/>
        </a:spcAft>
        <a:buClr>
          <a:schemeClr val="bg2"/>
        </a:buClr>
        <a:buFont typeface="Wingdings" pitchFamily="2" charset="2"/>
        <a:buChar char="§"/>
        <a:defRPr sz="2200">
          <a:solidFill>
            <a:schemeClr val="tx1"/>
          </a:solidFill>
          <a:latin typeface="+mn-lt"/>
          <a:ea typeface="ＭＳ Ｐゴシック" pitchFamily="34" charset="-128"/>
          <a:cs typeface="ＭＳ Ｐゴシック"/>
        </a:defRPr>
      </a:lvl3pPr>
      <a:lvl4pPr marL="1600200" indent="-228600" algn="l" rtl="0" eaLnBrk="0" fontAlgn="base" hangingPunct="0">
        <a:spcBef>
          <a:spcPct val="20000"/>
        </a:spcBef>
        <a:spcAft>
          <a:spcPct val="0"/>
        </a:spcAft>
        <a:buClr>
          <a:schemeClr val="bg2"/>
        </a:buClr>
        <a:buChar char="–"/>
        <a:defRPr sz="2000">
          <a:solidFill>
            <a:schemeClr val="tx1"/>
          </a:solidFill>
          <a:latin typeface="+mn-lt"/>
          <a:ea typeface="ＭＳ Ｐゴシック" pitchFamily="34" charset="-128"/>
          <a:cs typeface="ＭＳ Ｐゴシック"/>
        </a:defRPr>
      </a:lvl4pPr>
      <a:lvl5pPr marL="2057400" indent="-228600" algn="l" rtl="0" eaLnBrk="0" fontAlgn="base" hangingPunct="0">
        <a:spcBef>
          <a:spcPct val="20000"/>
        </a:spcBef>
        <a:spcAft>
          <a:spcPct val="0"/>
        </a:spcAft>
        <a:buClr>
          <a:schemeClr val="bg2"/>
        </a:buClr>
        <a:buFont typeface="Wingdings" pitchFamily="2" charset="2"/>
        <a:buChar char="§"/>
        <a:defRPr>
          <a:solidFill>
            <a:schemeClr val="tx1"/>
          </a:solidFill>
          <a:latin typeface="+mn-lt"/>
          <a:ea typeface="ＭＳ Ｐゴシック" pitchFamily="34" charset="-128"/>
          <a:cs typeface="ＭＳ Ｐゴシック"/>
        </a:defRPr>
      </a:lvl5pPr>
      <a:lvl6pPr marL="2514600" indent="-228600" algn="l" rtl="0" fontAlgn="base">
        <a:spcBef>
          <a:spcPct val="20000"/>
        </a:spcBef>
        <a:spcAft>
          <a:spcPct val="0"/>
        </a:spcAft>
        <a:buClr>
          <a:schemeClr val="bg2"/>
        </a:buClr>
        <a:buFont typeface="Wingdings" pitchFamily="2" charset="2"/>
        <a:buChar char="§"/>
        <a:defRPr>
          <a:solidFill>
            <a:schemeClr val="tx1"/>
          </a:solidFill>
          <a:latin typeface="+mn-lt"/>
          <a:ea typeface="+mn-ea"/>
        </a:defRPr>
      </a:lvl6pPr>
      <a:lvl7pPr marL="2971800" indent="-228600" algn="l" rtl="0" fontAlgn="base">
        <a:spcBef>
          <a:spcPct val="20000"/>
        </a:spcBef>
        <a:spcAft>
          <a:spcPct val="0"/>
        </a:spcAft>
        <a:buClr>
          <a:schemeClr val="bg2"/>
        </a:buClr>
        <a:buFont typeface="Wingdings" pitchFamily="2" charset="2"/>
        <a:buChar char="§"/>
        <a:defRPr>
          <a:solidFill>
            <a:schemeClr val="tx1"/>
          </a:solidFill>
          <a:latin typeface="+mn-lt"/>
          <a:ea typeface="+mn-ea"/>
        </a:defRPr>
      </a:lvl7pPr>
      <a:lvl8pPr marL="3429000" indent="-228600" algn="l" rtl="0" fontAlgn="base">
        <a:spcBef>
          <a:spcPct val="20000"/>
        </a:spcBef>
        <a:spcAft>
          <a:spcPct val="0"/>
        </a:spcAft>
        <a:buClr>
          <a:schemeClr val="bg2"/>
        </a:buClr>
        <a:buFont typeface="Wingdings" pitchFamily="2" charset="2"/>
        <a:buChar char="§"/>
        <a:defRPr>
          <a:solidFill>
            <a:schemeClr val="tx1"/>
          </a:solidFill>
          <a:latin typeface="+mn-lt"/>
          <a:ea typeface="+mn-ea"/>
        </a:defRPr>
      </a:lvl8pPr>
      <a:lvl9pPr marL="3886200" indent="-228600" algn="l" rtl="0" fontAlgn="base">
        <a:spcBef>
          <a:spcPct val="20000"/>
        </a:spcBef>
        <a:spcAft>
          <a:spcPct val="0"/>
        </a:spcAft>
        <a:buClr>
          <a:schemeClr val="bg2"/>
        </a:buClr>
        <a:buFont typeface="Wingdings" pitchFamily="2" charset="2"/>
        <a:buChar char="§"/>
        <a:defRPr>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www.ieee.org/loyalty"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ites.ieee.org/vtools/files/2014/05/eNotice-Published.pdf" TargetMode="External"/><Relationship Id="rId2" Type="http://schemas.openxmlformats.org/officeDocument/2006/relationships/hyperlink" Target="http://sites.ieee.org/vtools/conference-enotice-submission/" TargetMode="Externa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8" Type="http://schemas.openxmlformats.org/officeDocument/2006/relationships/hyperlink" Target="http://bmsmail2.ieee.org/ctd/lu?RID=1-2SOZCAA&amp;CON=1-27B-2948&amp;PRO=&amp;AID=&amp;OID=1-OQN2ML&amp;CID=1-2SMAPJO&amp;COID=1-2SMCA9X&amp;T=http://www.ieee.org/about/help/my_account/web_account.html&amp;Z=87b5a034fd4b41502183a198804d1070&amp;TN=2&amp;RT=Clicked+On+URL" TargetMode="External"/><Relationship Id="rId3" Type="http://schemas.openxmlformats.org/officeDocument/2006/relationships/hyperlink" Target="https://analytics.ieee.org/analytics/saw.dll?dashboard&amp;PortalPath=/shared/SAMIeee/_portal/Member%20Activity%20Update" TargetMode="External"/><Relationship Id="rId7" Type="http://schemas.openxmlformats.org/officeDocument/2006/relationships/hyperlink" Target="http://bmsmail2.ieee.org/ctd/lu?RID=1-2SOZCAA&amp;CON=1-27B-2948&amp;PRO=&amp;AID=&amp;OID=1-OQN2ML&amp;CID=1-2SMAPJO&amp;COID=1-2SMCA9X&amp;T=http://www.ieee.org/about/contact_center/index.html&amp;Z=ba901934bd05fb4f3335d69db413054&amp;TN=Join&amp;RT=Clicked+On+URL" TargetMode="External"/><Relationship Id="rId2" Type="http://schemas.openxmlformats.org/officeDocument/2006/relationships/hyperlink" Target="http://www.ieee.org/start" TargetMode="External"/><Relationship Id="rId1" Type="http://schemas.openxmlformats.org/officeDocument/2006/relationships/slideLayout" Target="../slideLayouts/slideLayout2.xml"/><Relationship Id="rId6" Type="http://schemas.openxmlformats.org/officeDocument/2006/relationships/hyperlink" Target="mailto:a.hahn@ieee.org" TargetMode="External"/><Relationship Id="rId5" Type="http://schemas.openxmlformats.org/officeDocument/2006/relationships/hyperlink" Target="http://bmsmail2.ieee.org/ctd/lu?RID=1-2SOZCAA&amp;CON=1-27B-2948&amp;PRO=&amp;AID=&amp;OID=1-OQN2ML&amp;CID=1-2SMAPJO&amp;COID=1-2SMCA9X&amp;T=http://www.ieee.org/about/volunteers/membership_development/index.html&amp;Z=bb4842badece15be25819df8ec8fe4&amp;TN=5&amp;RT=Clicked+On+URL" TargetMode="External"/><Relationship Id="rId4" Type="http://schemas.openxmlformats.org/officeDocument/2006/relationships/hyperlink" Target="http://www.ieee.org/vitalitydb"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na05.mypinpointe.com/link.php?M=43816622&amp;N=39007&amp;L=62962&amp;F=H" TargetMode="External"/><Relationship Id="rId2" Type="http://schemas.openxmlformats.org/officeDocument/2006/relationships/hyperlink" Target="http://www.ieee.org/start" TargetMode="External"/><Relationship Id="rId1" Type="http://schemas.openxmlformats.org/officeDocument/2006/relationships/slideLayout" Target="../slideLayouts/slideLayout2.xml"/><Relationship Id="rId6" Type="http://schemas.openxmlformats.org/officeDocument/2006/relationships/hyperlink" Target="http://na05.mypinpointe.com/link.php?M=43816622&amp;N=39007&amp;L=7231&amp;F=H" TargetMode="External"/><Relationship Id="rId5" Type="http://schemas.openxmlformats.org/officeDocument/2006/relationships/hyperlink" Target="http://na05.mypinpointe.com/link.php?M=43816622&amp;N=39007&amp;L=79176&amp;F=H" TargetMode="External"/><Relationship Id="rId4" Type="http://schemas.openxmlformats.org/officeDocument/2006/relationships/hyperlink" Target="http://na05.mypinpointe.com/link.php?M=43816622&amp;N=39007&amp;L=113531&amp;F=H"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www.ieee.org/myieee" TargetMode="External"/><Relationship Id="rId2" Type="http://schemas.openxmlformats.org/officeDocument/2006/relationships/hyperlink" Target="http://www.ieee.org/start" TargetMode="External"/><Relationship Id="rId1" Type="http://schemas.openxmlformats.org/officeDocument/2006/relationships/slideLayout" Target="../slideLayouts/slideLayout2.xml"/><Relationship Id="rId6" Type="http://schemas.openxmlformats.org/officeDocument/2006/relationships/hyperlink" Target="https://ieeetv.ieee.org/" TargetMode="External"/><Relationship Id="rId5" Type="http://schemas.openxmlformats.org/officeDocument/2006/relationships/hyperlink" Target="https://twitter.com/IEEEorg" TargetMode="External"/><Relationship Id="rId4" Type="http://schemas.openxmlformats.org/officeDocument/2006/relationships/hyperlink" Target="http://www.facebook.com/ieee"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ieeexplore.ieee.org/Xplore/home.jsp" TargetMode="External"/><Relationship Id="rId2" Type="http://schemas.openxmlformats.org/officeDocument/2006/relationships/hyperlink" Target="http://careers.ieee.org/" TargetMode="External"/><Relationship Id="rId1" Type="http://schemas.openxmlformats.org/officeDocument/2006/relationships/slideLayout" Target="../slideLayouts/slideLayout2.xml"/><Relationship Id="rId5" Type="http://schemas.openxmlformats.org/officeDocument/2006/relationships/hyperlink" Target="http://www.ieeefoundation.org/" TargetMode="External"/><Relationship Id="rId4" Type="http://schemas.openxmlformats.org/officeDocument/2006/relationships/hyperlink" Target="https://ieee-collabratec.ieee.org/"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ieee.org/membership_services/membership/welcome.html"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ieee.org/about/volunteers/membership_development/secure/outreach_renewal_recoveryperiod.doc" TargetMode="External"/><Relationship Id="rId7" Type="http://schemas.openxmlformats.org/officeDocument/2006/relationships/hyperlink" Target="http://www.ieee.org/about/volunteers/membership_development/secure/region_mdchair_members.doc" TargetMode="External"/><Relationship Id="rId2" Type="http://schemas.openxmlformats.org/officeDocument/2006/relationships/hyperlink" Target="http://www.ieee.org/about/volunteers/membership_development/secure/outreach_newmember.doc" TargetMode="External"/><Relationship Id="rId1" Type="http://schemas.openxmlformats.org/officeDocument/2006/relationships/slideLayout" Target="../slideLayouts/slideLayout2.xml"/><Relationship Id="rId6" Type="http://schemas.openxmlformats.org/officeDocument/2006/relationships/hyperlink" Target="http://www.ieee.org/about/volunteers/membership_development/secure/regdirector_arrearsltr_regvolunteers.doc" TargetMode="External"/><Relationship Id="rId5" Type="http://schemas.openxmlformats.org/officeDocument/2006/relationships/hyperlink" Target="http://www.ieee.org/about/volunteers/membership_development/secure/outreach_reinstate_arrears" TargetMode="External"/><Relationship Id="rId4" Type="http://schemas.openxmlformats.org/officeDocument/2006/relationships/hyperlink" Target="http://www.ieee.org/about/volunteers/membership_development/secure/section_member_arrears.doc"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381000" y="533400"/>
            <a:ext cx="8382000" cy="1524000"/>
          </a:xfrm>
        </p:spPr>
        <p:txBody>
          <a:bodyPr/>
          <a:lstStyle/>
          <a:p>
            <a:pPr eaLnBrk="1" hangingPunct="1"/>
            <a:r>
              <a:rPr lang="en-US" sz="3200" u="sng" dirty="0" smtClean="0">
                <a:solidFill>
                  <a:srgbClr val="DDDDDD"/>
                </a:solidFill>
              </a:rPr>
              <a:t/>
            </a:r>
            <a:br>
              <a:rPr lang="en-US" sz="3200" u="sng" dirty="0" smtClean="0">
                <a:solidFill>
                  <a:srgbClr val="DDDDDD"/>
                </a:solidFill>
              </a:rPr>
            </a:br>
            <a:r>
              <a:rPr lang="en-US" sz="4400" dirty="0" smtClean="0"/>
              <a:t>VOLUNTEER</a:t>
            </a:r>
            <a:r>
              <a:rPr lang="en-US" sz="4400" dirty="0" smtClean="0">
                <a:solidFill>
                  <a:srgbClr val="DDDDDD"/>
                </a:solidFill>
              </a:rPr>
              <a:t> </a:t>
            </a:r>
            <a:r>
              <a:rPr lang="en-US" sz="4400" dirty="0" smtClean="0"/>
              <a:t>TOOLKIT: </a:t>
            </a:r>
            <a:br>
              <a:rPr lang="en-US" sz="4400" dirty="0" smtClean="0"/>
            </a:br>
            <a:r>
              <a:rPr lang="en-US" sz="4400" dirty="0" smtClean="0"/>
              <a:t>Managing the First Year </a:t>
            </a:r>
            <a:r>
              <a:rPr lang="en-US" sz="4400" dirty="0"/>
              <a:t>M</a:t>
            </a:r>
            <a:r>
              <a:rPr lang="en-US" sz="4400" dirty="0" smtClean="0"/>
              <a:t>ember Experience</a:t>
            </a:r>
            <a:r>
              <a:rPr lang="en-US" sz="3200" dirty="0" smtClean="0"/>
              <a:t/>
            </a:r>
            <a:br>
              <a:rPr lang="en-US" sz="3200" dirty="0" smtClean="0"/>
            </a:br>
            <a:endParaRPr lang="en-US" sz="3200" b="0" dirty="0" smtClean="0">
              <a:solidFill>
                <a:srgbClr val="C0C0C0"/>
              </a:solidFill>
            </a:endParaRPr>
          </a:p>
        </p:txBody>
      </p:sp>
      <p:sp>
        <p:nvSpPr>
          <p:cNvPr id="5123" name="Rectangle 3"/>
          <p:cNvSpPr>
            <a:spLocks noGrp="1" noChangeArrowheads="1"/>
          </p:cNvSpPr>
          <p:nvPr>
            <p:ph type="subTitle" idx="1"/>
          </p:nvPr>
        </p:nvSpPr>
        <p:spPr>
          <a:xfrm>
            <a:off x="1066800" y="4038600"/>
            <a:ext cx="1981200" cy="1447800"/>
          </a:xfrm>
        </p:spPr>
        <p:txBody>
          <a:bodyPr/>
          <a:lstStyle/>
          <a:p>
            <a:pPr marL="381000" indent="-381000" eaLnBrk="1" hangingPunct="1">
              <a:buFontTx/>
              <a:buNone/>
            </a:pPr>
            <a:r>
              <a:rPr lang="en-US" sz="1800" b="0" dirty="0" smtClean="0">
                <a:solidFill>
                  <a:srgbClr val="000066"/>
                </a:solidFill>
              </a:rPr>
              <a:t>Prepared By:</a:t>
            </a:r>
          </a:p>
          <a:p>
            <a:pPr marL="381000" indent="-381000" eaLnBrk="1" hangingPunct="1">
              <a:buFontTx/>
              <a:buNone/>
            </a:pPr>
            <a:r>
              <a:rPr lang="en-US" sz="1800" b="0" dirty="0" smtClean="0">
                <a:solidFill>
                  <a:srgbClr val="000066"/>
                </a:solidFill>
              </a:rPr>
              <a:t>Denise Maestri</a:t>
            </a:r>
          </a:p>
          <a:p>
            <a:pPr marL="381000" indent="-381000" eaLnBrk="1" hangingPunct="1">
              <a:buFontTx/>
              <a:buNone/>
            </a:pPr>
            <a:r>
              <a:rPr lang="en-US" sz="1600" dirty="0" smtClean="0">
                <a:solidFill>
                  <a:srgbClr val="000066"/>
                </a:solidFill>
              </a:rPr>
              <a:t>2016</a:t>
            </a:r>
          </a:p>
          <a:p>
            <a:pPr marL="381000" indent="-381000" eaLnBrk="1" hangingPunct="1">
              <a:buFontTx/>
              <a:buNone/>
            </a:pPr>
            <a:endParaRPr lang="en-US" sz="1600" b="0" dirty="0" smtClean="0">
              <a:solidFill>
                <a:srgbClr val="000066"/>
              </a:solidFill>
            </a:endParaRPr>
          </a:p>
          <a:p>
            <a:pPr marL="381000" indent="-381000" eaLnBrk="1" hangingPunct="1">
              <a:buFontTx/>
              <a:buNone/>
            </a:pPr>
            <a:endParaRPr lang="en-US" sz="1800" b="0" dirty="0" smtClean="0">
              <a:solidFill>
                <a:srgbClr val="000066"/>
              </a:solidFill>
            </a:endParaRPr>
          </a:p>
        </p:txBody>
      </p:sp>
      <p:sp>
        <p:nvSpPr>
          <p:cNvPr id="5124" name="Rounded Rectangle 9"/>
          <p:cNvSpPr>
            <a:spLocks noChangeArrowheads="1"/>
          </p:cNvSpPr>
          <p:nvPr/>
        </p:nvSpPr>
        <p:spPr bwMode="auto">
          <a:xfrm>
            <a:off x="9296400" y="2514600"/>
            <a:ext cx="914400" cy="914400"/>
          </a:xfrm>
          <a:prstGeom prst="roundRect">
            <a:avLst>
              <a:gd name="adj" fmla="val 16667"/>
            </a:avLst>
          </a:prstGeom>
          <a:noFill/>
          <a:ln w="9525" algn="ctr">
            <a:noFill/>
            <a:round/>
            <a:headEnd/>
            <a:tailEnd/>
          </a:ln>
        </p:spPr>
        <p:txBody>
          <a:bodyPr/>
          <a:lstStyle/>
          <a:p>
            <a:pPr marL="609600" indent="-609600">
              <a:lnSpc>
                <a:spcPct val="90000"/>
              </a:lnSpc>
              <a:spcBef>
                <a:spcPct val="20000"/>
              </a:spcBef>
              <a:buClr>
                <a:schemeClr val="bg2"/>
              </a:buClr>
              <a:buSzPct val="80000"/>
              <a:buFontTx/>
              <a:buAutoNum type="arabicPeriod"/>
            </a:pPr>
            <a:endParaRPr lang="en-US"/>
          </a:p>
        </p:txBody>
      </p:sp>
      <p:sp>
        <p:nvSpPr>
          <p:cNvPr id="5125" name="Rectangle 9"/>
          <p:cNvSpPr>
            <a:spLocks noChangeArrowheads="1"/>
          </p:cNvSpPr>
          <p:nvPr/>
        </p:nvSpPr>
        <p:spPr bwMode="auto">
          <a:xfrm>
            <a:off x="1143000" y="6096000"/>
            <a:ext cx="1676400" cy="533400"/>
          </a:xfrm>
          <a:prstGeom prst="rect">
            <a:avLst/>
          </a:prstGeom>
          <a:solidFill>
            <a:schemeClr val="bg1"/>
          </a:solidFill>
          <a:ln w="9525" algn="ctr">
            <a:noFill/>
            <a:round/>
            <a:headEnd/>
            <a:tailEnd/>
          </a:ln>
        </p:spPr>
        <p:txBody>
          <a:bodyPr/>
          <a:lstStyle/>
          <a:p>
            <a:pPr marL="609600" indent="-609600">
              <a:lnSpc>
                <a:spcPct val="90000"/>
              </a:lnSpc>
              <a:spcBef>
                <a:spcPct val="20000"/>
              </a:spcBef>
              <a:buClr>
                <a:schemeClr val="bg2"/>
              </a:buClr>
              <a:buSzPct val="80000"/>
              <a:buFontTx/>
              <a:buAutoNum type="arabicPeriod"/>
            </a:pPr>
            <a:endParaRPr lang="en-US"/>
          </a:p>
        </p:txBody>
      </p:sp>
      <p:pic>
        <p:nvPicPr>
          <p:cNvPr id="5126" name="Picture 6" descr="IEEE_TAG_BLUE.png"/>
          <p:cNvPicPr>
            <a:picLocks noChangeAspect="1"/>
          </p:cNvPicPr>
          <p:nvPr/>
        </p:nvPicPr>
        <p:blipFill>
          <a:blip r:embed="rId3" cstate="print"/>
          <a:srcRect/>
          <a:stretch>
            <a:fillRect/>
          </a:stretch>
        </p:blipFill>
        <p:spPr bwMode="auto">
          <a:xfrm>
            <a:off x="7162800" y="5956300"/>
            <a:ext cx="1447800" cy="812800"/>
          </a:xfrm>
          <a:prstGeom prst="rect">
            <a:avLst/>
          </a:prstGeom>
          <a:noFill/>
          <a:ln w="9525">
            <a:noFill/>
            <a:miter lim="800000"/>
            <a:headEnd/>
            <a:tailEnd/>
          </a:ln>
        </p:spPr>
      </p:pic>
      <p:pic>
        <p:nvPicPr>
          <p:cNvPr id="1026" name="Picture 2" descr="Z:\BUSINESS STRATEGY\Membership Development\IEEE Day 2015\IEEE Day 2015 WizeHive Contest Reports and Files\Rejected Submissions\Rejected Photos\DSCN7362.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5200" y="3886200"/>
            <a:ext cx="2946400" cy="2209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0"/>
            <a:ext cx="7772400" cy="1143000"/>
          </a:xfrm>
        </p:spPr>
        <p:txBody>
          <a:bodyPr/>
          <a:lstStyle/>
          <a:p>
            <a:pPr algn="ctr"/>
            <a:r>
              <a:rPr lang="en-US" dirty="0" smtClean="0"/>
              <a:t>IEEE Volunteer Driven </a:t>
            </a:r>
            <a:br>
              <a:rPr lang="en-US" dirty="0" smtClean="0"/>
            </a:br>
            <a:r>
              <a:rPr lang="en-US" dirty="0" smtClean="0"/>
              <a:t>Communication(s) </a:t>
            </a:r>
            <a:endParaRPr lang="en-US" dirty="0"/>
          </a:p>
        </p:txBody>
      </p:sp>
    </p:spTree>
    <p:extLst>
      <p:ext uri="{BB962C8B-B14F-4D97-AF65-F5344CB8AC3E}">
        <p14:creationId xmlns:p14="http://schemas.microsoft.com/office/powerpoint/2010/main" val="2829910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077200" cy="1143000"/>
          </a:xfrm>
        </p:spPr>
        <p:txBody>
          <a:bodyPr/>
          <a:lstStyle/>
          <a:p>
            <a:r>
              <a:rPr lang="en-US" dirty="0" smtClean="0"/>
              <a:t>New Member Engagement Checklist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2461196"/>
              </p:ext>
            </p:extLst>
          </p:nvPr>
        </p:nvGraphicFramePr>
        <p:xfrm>
          <a:off x="685800" y="1981199"/>
          <a:ext cx="7772400" cy="3912281"/>
        </p:xfrm>
        <a:graphic>
          <a:graphicData uri="http://schemas.openxmlformats.org/drawingml/2006/table">
            <a:tbl>
              <a:tblPr/>
              <a:tblGrid>
                <a:gridCol w="7772400">
                  <a:extLst>
                    <a:ext uri="{9D8B030D-6E8A-4147-A177-3AD203B41FA5}">
                      <a16:colId xmlns:a16="http://schemas.microsoft.com/office/drawing/2014/main" val="20000"/>
                    </a:ext>
                  </a:extLst>
                </a:gridCol>
              </a:tblGrid>
              <a:tr h="200320">
                <a:tc>
                  <a:txBody>
                    <a:bodyPr/>
                    <a:lstStyle/>
                    <a:p>
                      <a:pPr algn="ctr"/>
                      <a:r>
                        <a:rPr lang="en-US" sz="1400" i="1" dirty="0">
                          <a:effectLst/>
                          <a:latin typeface="Arial"/>
                        </a:rPr>
                        <a:t>Communications</a:t>
                      </a:r>
                      <a:endParaRPr lang="en-US" sz="1400" dirty="0">
                        <a:effectLst/>
                        <a:latin typeface="arial"/>
                      </a:endParaRPr>
                    </a:p>
                  </a:txBody>
                  <a:tcPr marL="68580" marR="68580"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EEECE1"/>
                    </a:solidFill>
                  </a:tcPr>
                </a:tc>
                <a:extLst>
                  <a:ext uri="{0D108BD9-81ED-4DB2-BD59-A6C34878D82A}">
                    <a16:rowId xmlns:a16="http://schemas.microsoft.com/office/drawing/2014/main" val="10000"/>
                  </a:ext>
                </a:extLst>
              </a:tr>
              <a:tr h="1002432">
                <a:tc>
                  <a:txBody>
                    <a:bodyPr/>
                    <a:lstStyle/>
                    <a:p>
                      <a:pPr marL="228600" algn="l"/>
                      <a:r>
                        <a:rPr lang="en-US" sz="1000" dirty="0">
                          <a:effectLst/>
                          <a:latin typeface="Arial"/>
                        </a:rPr>
                        <a:t>•</a:t>
                      </a:r>
                      <a:r>
                        <a:rPr lang="en-US" sz="700" dirty="0">
                          <a:effectLst/>
                          <a:latin typeface="Times New Roman"/>
                        </a:rPr>
                        <a:t>      </a:t>
                      </a:r>
                      <a:r>
                        <a:rPr lang="en-US" sz="1200" dirty="0">
                          <a:effectLst/>
                          <a:latin typeface="Times New Roman"/>
                        </a:rPr>
                        <a:t> </a:t>
                      </a:r>
                      <a:r>
                        <a:rPr lang="en-US" sz="1200" dirty="0" smtClean="0">
                          <a:effectLst/>
                          <a:latin typeface="+mn-lt"/>
                        </a:rPr>
                        <a:t>R</a:t>
                      </a:r>
                      <a:r>
                        <a:rPr lang="en-US" sz="1200" dirty="0" smtClean="0">
                          <a:effectLst/>
                          <a:latin typeface="Arial"/>
                        </a:rPr>
                        <a:t>eview </a:t>
                      </a:r>
                      <a:r>
                        <a:rPr lang="en-US" sz="1200" dirty="0">
                          <a:effectLst/>
                          <a:latin typeface="Arial"/>
                        </a:rPr>
                        <a:t>data from new member e-mail alerts / SAMIEEE</a:t>
                      </a:r>
                      <a:endParaRPr lang="en-US" sz="1200" dirty="0">
                        <a:effectLst/>
                        <a:latin typeface="arial"/>
                      </a:endParaRPr>
                    </a:p>
                    <a:p>
                      <a:pPr marL="457200" indent="-228600" algn="l"/>
                      <a:r>
                        <a:rPr lang="en-US" sz="1200" dirty="0">
                          <a:effectLst/>
                          <a:latin typeface="Arial"/>
                        </a:rPr>
                        <a:t>•</a:t>
                      </a:r>
                      <a:r>
                        <a:rPr lang="en-US" sz="1200" dirty="0">
                          <a:effectLst/>
                          <a:latin typeface="Times New Roman"/>
                        </a:rPr>
                        <a:t>    </a:t>
                      </a:r>
                      <a:r>
                        <a:rPr lang="en-US" sz="1200" dirty="0" smtClean="0">
                          <a:effectLst/>
                          <a:latin typeface="Times New Roman"/>
                        </a:rPr>
                        <a:t> </a:t>
                      </a:r>
                      <a:r>
                        <a:rPr lang="en-US" sz="1200" dirty="0" smtClean="0">
                          <a:effectLst/>
                          <a:latin typeface="Arial"/>
                        </a:rPr>
                        <a:t>Initiate </a:t>
                      </a:r>
                      <a:r>
                        <a:rPr lang="en-US" sz="1200" dirty="0">
                          <a:effectLst/>
                          <a:latin typeface="Arial"/>
                        </a:rPr>
                        <a:t>communications to new members welcoming them to the Section/Chapter (e-mail, note cards, phone </a:t>
                      </a:r>
                      <a:r>
                        <a:rPr lang="en-US" sz="1200" dirty="0" smtClean="0">
                          <a:effectLst/>
                          <a:latin typeface="Arial"/>
                        </a:rPr>
                        <a:t>call</a:t>
                      </a:r>
                      <a:r>
                        <a:rPr lang="en-US" sz="1200" dirty="0">
                          <a:effectLst/>
                          <a:latin typeface="Arial"/>
                        </a:rPr>
                        <a:t>)</a:t>
                      </a:r>
                      <a:endParaRPr lang="en-US" sz="1200" dirty="0">
                        <a:effectLst/>
                        <a:latin typeface="arial"/>
                      </a:endParaRPr>
                    </a:p>
                    <a:p>
                      <a:pPr marL="228600" algn="l"/>
                      <a:r>
                        <a:rPr lang="en-US" sz="1200" dirty="0">
                          <a:effectLst/>
                          <a:latin typeface="Arial"/>
                        </a:rPr>
                        <a:t>•</a:t>
                      </a:r>
                      <a:r>
                        <a:rPr lang="en-US" sz="1200" dirty="0">
                          <a:effectLst/>
                          <a:latin typeface="Times New Roman"/>
                        </a:rPr>
                        <a:t>     </a:t>
                      </a:r>
                      <a:r>
                        <a:rPr lang="en-US" sz="1200" dirty="0" smtClean="0">
                          <a:effectLst/>
                          <a:latin typeface="Arial"/>
                        </a:rPr>
                        <a:t>Consider </a:t>
                      </a:r>
                      <a:r>
                        <a:rPr lang="en-US" sz="1200" dirty="0">
                          <a:effectLst/>
                          <a:latin typeface="Arial"/>
                        </a:rPr>
                        <a:t>designating a Volunteer as a new member </a:t>
                      </a:r>
                      <a:r>
                        <a:rPr lang="en-US" sz="1200" dirty="0" smtClean="0">
                          <a:effectLst/>
                          <a:latin typeface="Arial"/>
                        </a:rPr>
                        <a:t>Ambassador</a:t>
                      </a:r>
                      <a:endParaRPr lang="en-US" sz="1200" dirty="0">
                        <a:effectLst/>
                        <a:latin typeface="arial"/>
                      </a:endParaRPr>
                    </a:p>
                  </a:txBody>
                  <a:tcPr marL="68580" marR="68580"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225360">
                <a:tc>
                  <a:txBody>
                    <a:bodyPr/>
                    <a:lstStyle/>
                    <a:p>
                      <a:pPr algn="ctr"/>
                      <a:r>
                        <a:rPr lang="en-US" sz="1400" i="1" dirty="0">
                          <a:effectLst/>
                          <a:latin typeface="Arial"/>
                        </a:rPr>
                        <a:t>Recognition</a:t>
                      </a:r>
                      <a:endParaRPr lang="en-US" sz="1400" dirty="0">
                        <a:effectLst/>
                        <a:latin typeface="arial"/>
                      </a:endParaRPr>
                    </a:p>
                  </a:txBody>
                  <a:tcPr marL="68580" marR="68580"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EEECE1"/>
                    </a:solidFill>
                  </a:tcPr>
                </a:tc>
                <a:extLst>
                  <a:ext uri="{0D108BD9-81ED-4DB2-BD59-A6C34878D82A}">
                    <a16:rowId xmlns:a16="http://schemas.microsoft.com/office/drawing/2014/main" val="10002"/>
                  </a:ext>
                </a:extLst>
              </a:tr>
              <a:tr h="540028">
                <a:tc>
                  <a:txBody>
                    <a:bodyPr/>
                    <a:lstStyle/>
                    <a:p>
                      <a:pPr marL="228600" algn="l"/>
                      <a:r>
                        <a:rPr lang="en-US" sz="1000" dirty="0">
                          <a:effectLst/>
                          <a:latin typeface="Arial"/>
                        </a:rPr>
                        <a:t>•</a:t>
                      </a:r>
                      <a:r>
                        <a:rPr lang="en-US" sz="700" dirty="0">
                          <a:effectLst/>
                          <a:latin typeface="Times New Roman"/>
                        </a:rPr>
                        <a:t>      </a:t>
                      </a:r>
                      <a:r>
                        <a:rPr lang="en-US" sz="700" dirty="0" smtClean="0">
                          <a:effectLst/>
                          <a:latin typeface="Times New Roman"/>
                        </a:rPr>
                        <a:t> </a:t>
                      </a:r>
                      <a:r>
                        <a:rPr lang="en-US" sz="1200" dirty="0" smtClean="0">
                          <a:effectLst/>
                          <a:latin typeface="Arial"/>
                        </a:rPr>
                        <a:t>Highlight your new </a:t>
                      </a:r>
                      <a:r>
                        <a:rPr lang="en-US" sz="1200" dirty="0">
                          <a:effectLst/>
                          <a:latin typeface="Arial"/>
                        </a:rPr>
                        <a:t>members in </a:t>
                      </a:r>
                      <a:r>
                        <a:rPr lang="en-US" sz="1200" dirty="0" smtClean="0">
                          <a:effectLst/>
                          <a:latin typeface="Arial"/>
                        </a:rPr>
                        <a:t>your Section</a:t>
                      </a:r>
                      <a:r>
                        <a:rPr lang="en-US" sz="1200" dirty="0">
                          <a:effectLst/>
                          <a:latin typeface="Arial"/>
                        </a:rPr>
                        <a:t>  / Chapter </a:t>
                      </a:r>
                      <a:r>
                        <a:rPr lang="en-US" sz="1200" dirty="0" smtClean="0">
                          <a:effectLst/>
                          <a:latin typeface="Arial"/>
                        </a:rPr>
                        <a:t> </a:t>
                      </a:r>
                      <a:r>
                        <a:rPr lang="en-US" sz="1200" dirty="0">
                          <a:effectLst/>
                          <a:latin typeface="Arial"/>
                        </a:rPr>
                        <a:t>/  </a:t>
                      </a:r>
                      <a:r>
                        <a:rPr lang="en-US" sz="1200" dirty="0" smtClean="0">
                          <a:effectLst/>
                          <a:latin typeface="Arial"/>
                        </a:rPr>
                        <a:t>newsletters communications</a:t>
                      </a:r>
                      <a:endParaRPr lang="en-US" sz="1200" dirty="0">
                        <a:effectLst/>
                        <a:latin typeface="arial"/>
                      </a:endParaRPr>
                    </a:p>
                    <a:p>
                      <a:pPr marL="228600" algn="l"/>
                      <a:r>
                        <a:rPr lang="en-US" sz="1200" dirty="0">
                          <a:effectLst/>
                          <a:latin typeface="Arial"/>
                        </a:rPr>
                        <a:t>•</a:t>
                      </a:r>
                      <a:r>
                        <a:rPr lang="en-US" sz="1200" dirty="0">
                          <a:effectLst/>
                          <a:latin typeface="Times New Roman"/>
                        </a:rPr>
                        <a:t>    </a:t>
                      </a:r>
                      <a:r>
                        <a:rPr lang="en-US" sz="1200" dirty="0" smtClean="0">
                          <a:effectLst/>
                          <a:latin typeface="Arial"/>
                        </a:rPr>
                        <a:t>Introduce </a:t>
                      </a:r>
                      <a:r>
                        <a:rPr lang="en-US" sz="1200" dirty="0">
                          <a:effectLst/>
                          <a:latin typeface="Arial"/>
                        </a:rPr>
                        <a:t>new members at </a:t>
                      </a:r>
                      <a:r>
                        <a:rPr lang="en-US" sz="1200" dirty="0" smtClean="0">
                          <a:effectLst/>
                          <a:latin typeface="Arial"/>
                        </a:rPr>
                        <a:t>your event</a:t>
                      </a:r>
                      <a:r>
                        <a:rPr lang="en-US" sz="1200" baseline="0" dirty="0">
                          <a:effectLst/>
                          <a:latin typeface="Arial"/>
                        </a:rPr>
                        <a:t> </a:t>
                      </a:r>
                      <a:r>
                        <a:rPr lang="en-US" sz="1200" baseline="0" dirty="0" smtClean="0">
                          <a:effectLst/>
                          <a:latin typeface="Arial"/>
                        </a:rPr>
                        <a:t>i.e.</a:t>
                      </a:r>
                      <a:r>
                        <a:rPr lang="en-US" sz="1200" dirty="0" smtClean="0">
                          <a:effectLst/>
                          <a:latin typeface="Arial"/>
                        </a:rPr>
                        <a:t> Section meeting</a:t>
                      </a:r>
                      <a:endParaRPr lang="en-US" sz="1200" dirty="0">
                        <a:effectLst/>
                        <a:latin typeface="arial"/>
                      </a:endParaRPr>
                    </a:p>
                  </a:txBody>
                  <a:tcPr marL="68580" marR="68580"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200320">
                <a:tc>
                  <a:txBody>
                    <a:bodyPr/>
                    <a:lstStyle/>
                    <a:p>
                      <a:pPr algn="ctr"/>
                      <a:r>
                        <a:rPr lang="en-US" sz="1400" i="1" dirty="0">
                          <a:effectLst/>
                          <a:latin typeface="Arial"/>
                        </a:rPr>
                        <a:t>Participation</a:t>
                      </a:r>
                      <a:endParaRPr lang="en-US" sz="1400" dirty="0">
                        <a:effectLst/>
                        <a:latin typeface="arial"/>
                      </a:endParaRPr>
                    </a:p>
                  </a:txBody>
                  <a:tcPr marL="68580" marR="68580"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EEECE1"/>
                    </a:solidFill>
                  </a:tcPr>
                </a:tc>
                <a:extLst>
                  <a:ext uri="{0D108BD9-81ED-4DB2-BD59-A6C34878D82A}">
                    <a16:rowId xmlns:a16="http://schemas.microsoft.com/office/drawing/2014/main" val="10004"/>
                  </a:ext>
                </a:extLst>
              </a:tr>
              <a:tr h="891422">
                <a:tc>
                  <a:txBody>
                    <a:bodyPr/>
                    <a:lstStyle/>
                    <a:p>
                      <a:pPr marL="228600" algn="l"/>
                      <a:r>
                        <a:rPr lang="en-US" sz="1000" dirty="0">
                          <a:effectLst/>
                          <a:latin typeface="Arial"/>
                        </a:rPr>
                        <a:t> </a:t>
                      </a:r>
                      <a:endParaRPr lang="en-US" dirty="0">
                        <a:effectLst/>
                        <a:latin typeface="arial"/>
                      </a:endParaRPr>
                    </a:p>
                    <a:p>
                      <a:pPr marL="228600" algn="l"/>
                      <a:r>
                        <a:rPr lang="en-US" sz="1000" dirty="0">
                          <a:effectLst/>
                          <a:latin typeface="Arial"/>
                        </a:rPr>
                        <a:t>•</a:t>
                      </a:r>
                      <a:r>
                        <a:rPr lang="en-US" sz="700" dirty="0">
                          <a:effectLst/>
                          <a:latin typeface="Times New Roman"/>
                        </a:rPr>
                        <a:t>       </a:t>
                      </a:r>
                      <a:r>
                        <a:rPr lang="en-US" sz="1200" dirty="0">
                          <a:effectLst/>
                          <a:latin typeface="Arial"/>
                        </a:rPr>
                        <a:t>Hold special event for new </a:t>
                      </a:r>
                      <a:r>
                        <a:rPr lang="en-US" sz="1200" dirty="0" smtClean="0">
                          <a:effectLst/>
                          <a:latin typeface="Arial"/>
                        </a:rPr>
                        <a:t>members, i.e. quarterly new member welcome social</a:t>
                      </a:r>
                      <a:endParaRPr lang="en-US" sz="1200" dirty="0">
                        <a:effectLst/>
                        <a:latin typeface="arial"/>
                      </a:endParaRPr>
                    </a:p>
                    <a:p>
                      <a:pPr marL="228600" algn="l"/>
                      <a:r>
                        <a:rPr lang="en-US" sz="1200" dirty="0">
                          <a:effectLst/>
                          <a:latin typeface="Arial"/>
                        </a:rPr>
                        <a:t>•</a:t>
                      </a:r>
                      <a:r>
                        <a:rPr lang="en-US" sz="1200" dirty="0">
                          <a:effectLst/>
                          <a:latin typeface="Times New Roman"/>
                        </a:rPr>
                        <a:t>    </a:t>
                      </a:r>
                      <a:r>
                        <a:rPr lang="en-US" sz="1200" dirty="0" smtClean="0">
                          <a:effectLst/>
                          <a:latin typeface="Arial"/>
                        </a:rPr>
                        <a:t>Solicit </a:t>
                      </a:r>
                      <a:r>
                        <a:rPr lang="en-US" sz="1200" dirty="0">
                          <a:effectLst/>
                          <a:latin typeface="Arial"/>
                        </a:rPr>
                        <a:t>new members for open Volunteer </a:t>
                      </a:r>
                      <a:r>
                        <a:rPr lang="en-US" sz="1200" dirty="0" smtClean="0">
                          <a:effectLst/>
                          <a:latin typeface="Arial"/>
                        </a:rPr>
                        <a:t>positions, i.e. Greeter</a:t>
                      </a:r>
                      <a:r>
                        <a:rPr lang="en-US" sz="1200" baseline="0" dirty="0" smtClean="0">
                          <a:effectLst/>
                          <a:latin typeface="Arial"/>
                        </a:rPr>
                        <a:t> at Section meeting</a:t>
                      </a:r>
                      <a:endParaRPr lang="en-US" sz="1200" dirty="0">
                        <a:effectLst/>
                        <a:latin typeface="arial"/>
                      </a:endParaRPr>
                    </a:p>
                    <a:p>
                      <a:pPr marL="228600" algn="l"/>
                      <a:r>
                        <a:rPr lang="en-US" sz="1200" dirty="0">
                          <a:effectLst/>
                          <a:latin typeface="Arial"/>
                        </a:rPr>
                        <a:t>•</a:t>
                      </a:r>
                      <a:r>
                        <a:rPr lang="en-US" sz="1200" dirty="0">
                          <a:effectLst/>
                          <a:latin typeface="Times New Roman"/>
                        </a:rPr>
                        <a:t>   </a:t>
                      </a:r>
                      <a:r>
                        <a:rPr lang="en-US" sz="1200" dirty="0">
                          <a:effectLst/>
                          <a:latin typeface="+mn-lt"/>
                        </a:rPr>
                        <a:t> </a:t>
                      </a:r>
                      <a:r>
                        <a:rPr lang="en-US" sz="1200" dirty="0" smtClean="0">
                          <a:effectLst/>
                          <a:latin typeface="+mn-lt"/>
                        </a:rPr>
                        <a:t>Identify the interests of your new members, i.e. survey, part</a:t>
                      </a:r>
                      <a:r>
                        <a:rPr lang="en-US" sz="1200" baseline="0" dirty="0" smtClean="0">
                          <a:effectLst/>
                          <a:latin typeface="+mn-lt"/>
                        </a:rPr>
                        <a:t> of welcome communication (phone</a:t>
                      </a:r>
                      <a:r>
                        <a:rPr lang="en-US" sz="1200" baseline="0" dirty="0" smtClean="0">
                          <a:effectLst/>
                          <a:latin typeface="Times New Roman"/>
                        </a:rPr>
                        <a:t>)</a:t>
                      </a:r>
                      <a:endParaRPr lang="en-US" sz="1200" dirty="0">
                        <a:effectLst/>
                        <a:latin typeface="arial"/>
                      </a:endParaRPr>
                    </a:p>
                  </a:txBody>
                  <a:tcPr marL="68580" marR="68580"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225360">
                <a:tc>
                  <a:txBody>
                    <a:bodyPr/>
                    <a:lstStyle/>
                    <a:p>
                      <a:pPr algn="ctr"/>
                      <a:r>
                        <a:rPr lang="en-US" sz="1400" i="1" dirty="0">
                          <a:effectLst/>
                          <a:latin typeface="Arial"/>
                        </a:rPr>
                        <a:t>Evaluation</a:t>
                      </a:r>
                      <a:endParaRPr lang="en-US" sz="1400" dirty="0">
                        <a:effectLst/>
                        <a:latin typeface="arial"/>
                      </a:endParaRPr>
                    </a:p>
                  </a:txBody>
                  <a:tcPr marL="68580" marR="68580"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EEECE1"/>
                    </a:solidFill>
                  </a:tcPr>
                </a:tc>
                <a:extLst>
                  <a:ext uri="{0D108BD9-81ED-4DB2-BD59-A6C34878D82A}">
                    <a16:rowId xmlns:a16="http://schemas.microsoft.com/office/drawing/2014/main" val="10006"/>
                  </a:ext>
                </a:extLst>
              </a:tr>
              <a:tr h="600959">
                <a:tc>
                  <a:txBody>
                    <a:bodyPr/>
                    <a:lstStyle/>
                    <a:p>
                      <a:pPr algn="l"/>
                      <a:r>
                        <a:rPr lang="en-US" sz="1000" dirty="0">
                          <a:effectLst/>
                          <a:latin typeface="Arial"/>
                        </a:rPr>
                        <a:t> </a:t>
                      </a:r>
                      <a:endParaRPr lang="en-US" dirty="0">
                        <a:effectLst/>
                        <a:latin typeface="arial"/>
                      </a:endParaRPr>
                    </a:p>
                    <a:p>
                      <a:pPr marL="228600" algn="l"/>
                      <a:r>
                        <a:rPr lang="en-US" sz="1000" dirty="0">
                          <a:effectLst/>
                          <a:latin typeface="Arial"/>
                        </a:rPr>
                        <a:t>•</a:t>
                      </a:r>
                      <a:r>
                        <a:rPr lang="en-US" sz="700" dirty="0">
                          <a:effectLst/>
                          <a:latin typeface="Times New Roman"/>
                        </a:rPr>
                        <a:t>       </a:t>
                      </a:r>
                      <a:r>
                        <a:rPr lang="en-US" sz="1200" dirty="0" smtClean="0">
                          <a:effectLst/>
                          <a:latin typeface="+mn-lt"/>
                        </a:rPr>
                        <a:t>Identify</a:t>
                      </a:r>
                      <a:r>
                        <a:rPr lang="en-US" sz="1200" baseline="0" dirty="0" smtClean="0">
                          <a:effectLst/>
                          <a:latin typeface="+mn-lt"/>
                        </a:rPr>
                        <a:t> and track </a:t>
                      </a:r>
                      <a:r>
                        <a:rPr lang="en-US" sz="1200" dirty="0" smtClean="0">
                          <a:effectLst/>
                          <a:latin typeface="Arial"/>
                        </a:rPr>
                        <a:t>new </a:t>
                      </a:r>
                      <a:r>
                        <a:rPr lang="en-US" sz="1200" dirty="0">
                          <a:effectLst/>
                          <a:latin typeface="Arial"/>
                        </a:rPr>
                        <a:t>member participation in Section / Chapter </a:t>
                      </a:r>
                      <a:r>
                        <a:rPr lang="en-US" sz="1200" dirty="0" smtClean="0">
                          <a:effectLst/>
                          <a:latin typeface="Arial"/>
                        </a:rPr>
                        <a:t>events</a:t>
                      </a:r>
                      <a:endParaRPr lang="en-US" sz="1200" dirty="0">
                        <a:effectLst/>
                        <a:latin typeface="arial"/>
                      </a:endParaRPr>
                    </a:p>
                    <a:p>
                      <a:pPr marL="228600" algn="l"/>
                      <a:r>
                        <a:rPr lang="en-US" sz="1200" dirty="0">
                          <a:effectLst/>
                          <a:latin typeface="Arial"/>
                        </a:rPr>
                        <a:t>•</a:t>
                      </a:r>
                      <a:r>
                        <a:rPr lang="en-US" sz="1200" dirty="0">
                          <a:effectLst/>
                          <a:latin typeface="Times New Roman"/>
                        </a:rPr>
                        <a:t>    </a:t>
                      </a:r>
                      <a:r>
                        <a:rPr lang="en-US" sz="1200" dirty="0">
                          <a:effectLst/>
                          <a:latin typeface="Arial"/>
                        </a:rPr>
                        <a:t>Review first-year member retention rate for Section, with year-over-year comparisons</a:t>
                      </a:r>
                      <a:endParaRPr lang="en-US" sz="1200" dirty="0">
                        <a:effectLst/>
                        <a:latin typeface="arial"/>
                      </a:endParaRPr>
                    </a:p>
                  </a:txBody>
                  <a:tcPr marL="68580" marR="68580" marT="0" marB="0" anchor="ctr">
                    <a:lnL w="12700" cap="flat" cmpd="sng" algn="ctr">
                      <a:solidFill>
                        <a:srgbClr val="C4BC96"/>
                      </a:solidFill>
                      <a:prstDash val="solid"/>
                      <a:round/>
                      <a:headEnd type="none" w="med" len="med"/>
                      <a:tailEnd type="none" w="med" len="med"/>
                    </a:lnL>
                    <a:lnR w="12700" cap="flat" cmpd="sng" algn="ctr">
                      <a:solidFill>
                        <a:srgbClr val="C4BC96"/>
                      </a:solidFill>
                      <a:prstDash val="solid"/>
                      <a:round/>
                      <a:headEnd type="none" w="med" len="med"/>
                      <a:tailEnd type="none" w="med" len="med"/>
                    </a:lnR>
                    <a:lnT w="12700" cap="flat" cmpd="sng" algn="ctr">
                      <a:solidFill>
                        <a:srgbClr val="C4BC96"/>
                      </a:solidFill>
                      <a:prstDash val="solid"/>
                      <a:round/>
                      <a:headEnd type="none" w="med" len="med"/>
                      <a:tailEnd type="none" w="med" len="med"/>
                    </a:lnT>
                    <a:lnB w="12700" cap="flat" cmpd="sng" algn="ctr">
                      <a:solidFill>
                        <a:srgbClr val="C4BC96"/>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5877355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Volunteer Opportunity</a:t>
            </a:r>
            <a:endParaRPr lang="en-US" dirty="0"/>
          </a:p>
        </p:txBody>
      </p:sp>
      <p:sp>
        <p:nvSpPr>
          <p:cNvPr id="3" name="Content Placeholder 2"/>
          <p:cNvSpPr>
            <a:spLocks noGrp="1"/>
          </p:cNvSpPr>
          <p:nvPr>
            <p:ph idx="1"/>
          </p:nvPr>
        </p:nvSpPr>
        <p:spPr/>
        <p:txBody>
          <a:bodyPr/>
          <a:lstStyle/>
          <a:p>
            <a:r>
              <a:rPr lang="en-US" dirty="0" smtClean="0"/>
              <a:t>Identify a first year champion who</a:t>
            </a:r>
          </a:p>
          <a:p>
            <a:pPr lvl="1"/>
            <a:r>
              <a:rPr lang="en-US" dirty="0" smtClean="0"/>
              <a:t>Has demonstrated a passion for IEEE</a:t>
            </a:r>
          </a:p>
          <a:p>
            <a:pPr lvl="1"/>
            <a:r>
              <a:rPr lang="en-US" dirty="0" smtClean="0"/>
              <a:t>Can help new members navigate the IEEE organization</a:t>
            </a:r>
          </a:p>
          <a:p>
            <a:pPr lvl="1"/>
            <a:r>
              <a:rPr lang="en-US" dirty="0" smtClean="0"/>
              <a:t>Have a desire to network with new members</a:t>
            </a:r>
          </a:p>
          <a:p>
            <a:pPr lvl="1"/>
            <a:r>
              <a:rPr lang="en-US" dirty="0" smtClean="0"/>
              <a:t>Are passionate about supporting and growing the organization</a:t>
            </a:r>
          </a:p>
          <a:p>
            <a:pPr lvl="1"/>
            <a:endParaRPr lang="en-US" dirty="0" smtClean="0"/>
          </a:p>
          <a:p>
            <a:pPr lvl="1"/>
            <a:endParaRPr lang="en-US" dirty="0"/>
          </a:p>
        </p:txBody>
      </p:sp>
    </p:spTree>
    <p:extLst>
      <p:ext uri="{BB962C8B-B14F-4D97-AF65-F5344CB8AC3E}">
        <p14:creationId xmlns:p14="http://schemas.microsoft.com/office/powerpoint/2010/main" val="992528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Communication Plan</a:t>
            </a:r>
            <a:endParaRPr lang="en-US" dirty="0"/>
          </a:p>
        </p:txBody>
      </p:sp>
      <p:sp>
        <p:nvSpPr>
          <p:cNvPr id="3" name="Content Placeholder 2"/>
          <p:cNvSpPr>
            <a:spLocks noGrp="1"/>
          </p:cNvSpPr>
          <p:nvPr>
            <p:ph idx="1"/>
          </p:nvPr>
        </p:nvSpPr>
        <p:spPr>
          <a:xfrm>
            <a:off x="685800" y="1981200"/>
            <a:ext cx="7772400" cy="3733800"/>
          </a:xfrm>
        </p:spPr>
        <p:txBody>
          <a:bodyPr/>
          <a:lstStyle/>
          <a:p>
            <a:pPr>
              <a:buFont typeface="Wingdings" pitchFamily="2" charset="2"/>
              <a:buChar char="ü"/>
            </a:pPr>
            <a:r>
              <a:rPr lang="en-US" dirty="0" smtClean="0"/>
              <a:t>Pull List </a:t>
            </a:r>
            <a:r>
              <a:rPr lang="en-US" dirty="0"/>
              <a:t>of New Members in Your </a:t>
            </a:r>
            <a:r>
              <a:rPr lang="en-US" dirty="0" smtClean="0"/>
              <a:t>Section</a:t>
            </a:r>
          </a:p>
          <a:p>
            <a:pPr lvl="1">
              <a:buFont typeface="Wingdings" pitchFamily="2" charset="2"/>
              <a:buChar char="ü"/>
            </a:pPr>
            <a:r>
              <a:rPr lang="en-US" sz="2200" dirty="0" smtClean="0"/>
              <a:t>Email sent to volunteers third Thursday of the month </a:t>
            </a:r>
          </a:p>
          <a:p>
            <a:pPr marL="342900" lvl="1">
              <a:buFont typeface="Wingdings" pitchFamily="2" charset="2"/>
              <a:buChar char="ü"/>
            </a:pPr>
            <a:r>
              <a:rPr lang="en-US" dirty="0" smtClean="0"/>
              <a:t> Section Welcome Message</a:t>
            </a:r>
          </a:p>
          <a:p>
            <a:pPr marL="742950" lvl="2">
              <a:buFont typeface="Wingdings" pitchFamily="2" charset="2"/>
              <a:buChar char="ü"/>
            </a:pPr>
            <a:r>
              <a:rPr lang="en-US" dirty="0" smtClean="0"/>
              <a:t>Introduce yourself, include contact information </a:t>
            </a:r>
          </a:p>
          <a:p>
            <a:pPr marL="742950" lvl="2">
              <a:buFont typeface="Wingdings" pitchFamily="2" charset="2"/>
              <a:buChar char="ü"/>
            </a:pPr>
            <a:r>
              <a:rPr lang="en-US" dirty="0"/>
              <a:t>I</a:t>
            </a:r>
            <a:r>
              <a:rPr lang="en-US" dirty="0" smtClean="0"/>
              <a:t>nclude brief list of upcoming section activities</a:t>
            </a:r>
          </a:p>
          <a:p>
            <a:pPr marL="742950" lvl="2">
              <a:buFont typeface="Wingdings" pitchFamily="2" charset="2"/>
              <a:buChar char="ü"/>
            </a:pPr>
            <a:r>
              <a:rPr lang="en-US" dirty="0" smtClean="0"/>
              <a:t>Include a reference to the New Member Orientation and a link to register</a:t>
            </a:r>
          </a:p>
          <a:p>
            <a:pPr marL="742950" lvl="2">
              <a:buFont typeface="Wingdings" pitchFamily="2" charset="2"/>
              <a:buChar char="ü"/>
            </a:pPr>
            <a:r>
              <a:rPr lang="en-US" dirty="0" smtClean="0"/>
              <a:t>Send email to new members in your Section</a:t>
            </a:r>
          </a:p>
          <a:p>
            <a:pPr lvl="1">
              <a:buFont typeface="Wingdings" pitchFamily="2" charset="2"/>
              <a:buChar char="ü"/>
            </a:pPr>
            <a:r>
              <a:rPr lang="en-US" sz="2200" dirty="0" smtClean="0"/>
              <a:t>Suggest fourth Thursday of the month</a:t>
            </a:r>
            <a:endParaRPr lang="en-US" sz="2200" dirty="0"/>
          </a:p>
        </p:txBody>
      </p:sp>
    </p:spTree>
    <p:extLst>
      <p:ext uri="{BB962C8B-B14F-4D97-AF65-F5344CB8AC3E}">
        <p14:creationId xmlns:p14="http://schemas.microsoft.com/office/powerpoint/2010/main" val="2611877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686800" cy="533400"/>
          </a:xfrm>
        </p:spPr>
        <p:txBody>
          <a:bodyPr/>
          <a:lstStyle/>
          <a:p>
            <a:r>
              <a:rPr lang="en-US" sz="3200" dirty="0" smtClean="0"/>
              <a:t>Welcome New Section Members Report</a:t>
            </a:r>
            <a:endParaRPr lang="en-US" sz="3200" dirty="0"/>
          </a:p>
        </p:txBody>
      </p:sp>
      <p:sp>
        <p:nvSpPr>
          <p:cNvPr id="3" name="Content Placeholder 2"/>
          <p:cNvSpPr>
            <a:spLocks noGrp="1"/>
          </p:cNvSpPr>
          <p:nvPr>
            <p:ph idx="1"/>
          </p:nvPr>
        </p:nvSpPr>
        <p:spPr>
          <a:xfrm>
            <a:off x="304800" y="1143000"/>
            <a:ext cx="8305800" cy="5029200"/>
          </a:xfrm>
        </p:spPr>
        <p:txBody>
          <a:bodyPr/>
          <a:lstStyle/>
          <a:p>
            <a:pPr marL="0" indent="0">
              <a:buNone/>
            </a:pPr>
            <a:endParaRPr lang="en-US" sz="1800" dirty="0" smtClean="0"/>
          </a:p>
          <a:p>
            <a:pPr marL="0" indent="0">
              <a:buNone/>
            </a:pPr>
            <a:r>
              <a:rPr lang="en-US" sz="1800" dirty="0" smtClean="0"/>
              <a:t>How and When to </a:t>
            </a:r>
            <a:r>
              <a:rPr lang="en-US" sz="1800" dirty="0"/>
              <a:t>Use</a:t>
            </a:r>
            <a:r>
              <a:rPr lang="en-US" sz="1800" dirty="0" smtClean="0"/>
              <a:t>:</a:t>
            </a:r>
          </a:p>
          <a:p>
            <a:pPr marL="0" indent="0">
              <a:buNone/>
            </a:pPr>
            <a:endParaRPr lang="en-US" sz="1100" dirty="0"/>
          </a:p>
          <a:p>
            <a:pPr marL="0" indent="0">
              <a:buNone/>
            </a:pPr>
            <a:r>
              <a:rPr lang="en-US" sz="1800" dirty="0" smtClean="0"/>
              <a:t>Run a report from the Section Vitality </a:t>
            </a:r>
          </a:p>
          <a:p>
            <a:pPr marL="0" indent="0">
              <a:buNone/>
            </a:pPr>
            <a:r>
              <a:rPr lang="en-US" sz="1800" dirty="0" smtClean="0"/>
              <a:t>dashboard with the </a:t>
            </a:r>
            <a:r>
              <a:rPr lang="en-US" sz="1800" dirty="0"/>
              <a:t>List of New Members </a:t>
            </a:r>
            <a:endParaRPr lang="en-US" sz="1800" dirty="0" smtClean="0"/>
          </a:p>
          <a:p>
            <a:pPr marL="0" indent="0">
              <a:buNone/>
            </a:pPr>
            <a:r>
              <a:rPr lang="en-US" sz="1800" dirty="0" smtClean="0"/>
              <a:t>in your Section.  Section </a:t>
            </a:r>
            <a:r>
              <a:rPr lang="en-US" sz="1800" dirty="0"/>
              <a:t>Chair </a:t>
            </a:r>
            <a:r>
              <a:rPr lang="en-US" sz="1800" dirty="0" smtClean="0"/>
              <a:t>to send </a:t>
            </a:r>
          </a:p>
          <a:p>
            <a:pPr marL="0" indent="0">
              <a:buNone/>
            </a:pPr>
            <a:r>
              <a:rPr lang="en-US" sz="1800" dirty="0" smtClean="0"/>
              <a:t>out </a:t>
            </a:r>
            <a:r>
              <a:rPr lang="en-US" sz="1800" dirty="0"/>
              <a:t>an email </a:t>
            </a:r>
            <a:r>
              <a:rPr lang="en-US" sz="1800" dirty="0" smtClean="0"/>
              <a:t>welcoming them (template </a:t>
            </a:r>
          </a:p>
          <a:p>
            <a:pPr marL="0" indent="0">
              <a:buNone/>
            </a:pPr>
            <a:r>
              <a:rPr lang="en-US" sz="1800" dirty="0" smtClean="0"/>
              <a:t>in appendix on slide 26).</a:t>
            </a:r>
            <a:r>
              <a:rPr lang="en-US" sz="1800" dirty="0"/>
              <a:t>  </a:t>
            </a:r>
            <a:endParaRPr lang="en-US" sz="1800" dirty="0" smtClean="0"/>
          </a:p>
          <a:p>
            <a:pPr marL="0" indent="0">
              <a:buNone/>
            </a:pPr>
            <a:endParaRPr lang="en-US" sz="1800" dirty="0"/>
          </a:p>
          <a:p>
            <a:pPr marL="0" indent="0">
              <a:buNone/>
            </a:pPr>
            <a:endParaRPr lang="en-US" sz="1800" dirty="0" smtClean="0"/>
          </a:p>
          <a:p>
            <a:pPr marL="0" indent="0">
              <a:buNone/>
            </a:pPr>
            <a:endParaRPr lang="en-US" sz="1800" dirty="0" smtClean="0"/>
          </a:p>
          <a:p>
            <a:pPr marL="0" indent="0">
              <a:buNone/>
            </a:pPr>
            <a:endParaRPr lang="en-US" sz="1800" dirty="0" smtClean="0"/>
          </a:p>
          <a:p>
            <a:pPr marL="0" indent="0">
              <a:buNone/>
            </a:pPr>
            <a:endParaRPr lang="en-US" sz="1800" dirty="0"/>
          </a:p>
          <a:p>
            <a:pPr marL="0" indent="0">
              <a:buNone/>
            </a:pPr>
            <a:r>
              <a:rPr lang="en-US" sz="1800" dirty="0" smtClean="0"/>
              <a:t>NOTE: Save this list for future member communications</a:t>
            </a:r>
            <a:endParaRPr lang="en-US" sz="1800" dirty="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r>
              <a:rPr lang="en-US" sz="1200" dirty="0"/>
              <a:t>  </a:t>
            </a:r>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1436" t="7084" r="22107" b="13958"/>
          <a:stretch/>
        </p:blipFill>
        <p:spPr bwMode="auto">
          <a:xfrm>
            <a:off x="4724399" y="1905000"/>
            <a:ext cx="4263983" cy="3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183454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1143000"/>
          </a:xfrm>
        </p:spPr>
        <p:txBody>
          <a:bodyPr/>
          <a:lstStyle/>
          <a:p>
            <a:r>
              <a:rPr lang="en-US" dirty="0" smtClean="0"/>
              <a:t>1</a:t>
            </a:r>
            <a:r>
              <a:rPr lang="en-US" baseline="30000" dirty="0" smtClean="0"/>
              <a:t>st</a:t>
            </a:r>
            <a:r>
              <a:rPr lang="en-US" dirty="0" smtClean="0"/>
              <a:t> year Anniversary Thank You Note</a:t>
            </a:r>
            <a:endParaRPr lang="en-US" dirty="0"/>
          </a:p>
        </p:txBody>
      </p:sp>
      <p:sp>
        <p:nvSpPr>
          <p:cNvPr id="3" name="Content Placeholder 2"/>
          <p:cNvSpPr>
            <a:spLocks noGrp="1"/>
          </p:cNvSpPr>
          <p:nvPr>
            <p:ph idx="1"/>
          </p:nvPr>
        </p:nvSpPr>
        <p:spPr>
          <a:xfrm>
            <a:off x="685800" y="2133600"/>
            <a:ext cx="7772400" cy="2514600"/>
          </a:xfrm>
        </p:spPr>
        <p:txBody>
          <a:bodyPr/>
          <a:lstStyle/>
          <a:p>
            <a:pPr marL="457200" lvl="1" indent="0">
              <a:buNone/>
            </a:pPr>
            <a:r>
              <a:rPr lang="en-US" dirty="0" smtClean="0"/>
              <a:t>Send thank you note to 1</a:t>
            </a:r>
            <a:r>
              <a:rPr lang="en-US" baseline="30000" dirty="0" smtClean="0"/>
              <a:t>st</a:t>
            </a:r>
            <a:r>
              <a:rPr lang="en-US" dirty="0" smtClean="0"/>
              <a:t> year members thanking them for being part of the IEEE community and </a:t>
            </a:r>
            <a:r>
              <a:rPr lang="en-US" b="1" dirty="0" smtClean="0"/>
              <a:t>YOUR</a:t>
            </a:r>
            <a:r>
              <a:rPr lang="en-US" dirty="0" smtClean="0"/>
              <a:t> section !</a:t>
            </a:r>
          </a:p>
          <a:p>
            <a:pPr lvl="1">
              <a:buFont typeface="Wingdings" pitchFamily="2" charset="2"/>
              <a:buChar char="Ø"/>
            </a:pPr>
            <a:r>
              <a:rPr lang="en-US" dirty="0"/>
              <a:t>	</a:t>
            </a:r>
            <a:r>
              <a:rPr lang="en-US" dirty="0" smtClean="0"/>
              <a:t>Highlight past and future Section activities</a:t>
            </a:r>
          </a:p>
        </p:txBody>
      </p:sp>
      <p:pic>
        <p:nvPicPr>
          <p:cNvPr id="1034" name="Picture 10" descr="C:\Users\dmaestri\AppData\Local\Microsoft\Windows\Temporary Internet Files\Content.IE5\GU2HJN87\cebufinest_thankyou_cebuprovince444[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0600" y="4876800"/>
            <a:ext cx="3108960" cy="1143000"/>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C:\Users\dmaestri\AppData\Local\Microsoft\Windows\Temporary Internet Files\Content.IE5\SRWMVDH8\thank-you-kids[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4648200"/>
            <a:ext cx="1785938" cy="11990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79558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 Loyalty</a:t>
            </a:r>
            <a:endParaRPr lang="en-US" dirty="0"/>
          </a:p>
        </p:txBody>
      </p:sp>
      <p:sp>
        <p:nvSpPr>
          <p:cNvPr id="3" name="Content Placeholder 2"/>
          <p:cNvSpPr>
            <a:spLocks noGrp="1"/>
          </p:cNvSpPr>
          <p:nvPr>
            <p:ph idx="1"/>
          </p:nvPr>
        </p:nvSpPr>
        <p:spPr>
          <a:xfrm>
            <a:off x="685800" y="1219200"/>
            <a:ext cx="7772400" cy="4876800"/>
          </a:xfrm>
        </p:spPr>
        <p:txBody>
          <a:bodyPr/>
          <a:lstStyle/>
          <a:p>
            <a:r>
              <a:rPr lang="en-US" dirty="0" smtClean="0"/>
              <a:t>Show your appreciation for members that renewed by providing them with a 2 year pin and certificate.</a:t>
            </a:r>
          </a:p>
          <a:p>
            <a:r>
              <a:rPr lang="en-US" dirty="0"/>
              <a:t>The one-inch round lapel pins recognize members at two, five, ten, 20, 25, 30, 40, and 50 years of service as an IEEE member</a:t>
            </a:r>
            <a:r>
              <a:rPr lang="en-US" dirty="0" smtClean="0"/>
              <a:t>.</a:t>
            </a:r>
          </a:p>
          <a:p>
            <a:pPr marL="0" indent="0">
              <a:buNone/>
            </a:pPr>
            <a:endParaRPr lang="en-US" dirty="0" smtClean="0"/>
          </a:p>
          <a:p>
            <a:r>
              <a:rPr lang="en-US" dirty="0" smtClean="0"/>
              <a:t>Member Loyalty Program</a:t>
            </a:r>
          </a:p>
          <a:p>
            <a:pPr lvl="1"/>
            <a:r>
              <a:rPr lang="en-US" sz="1400" dirty="0" smtClean="0">
                <a:hlinkClick r:id="rId2"/>
              </a:rPr>
              <a:t>www.ieee.org/loyalty</a:t>
            </a:r>
            <a:endParaRPr lang="en-US" sz="1400" dirty="0" smtClean="0"/>
          </a:p>
          <a:p>
            <a:pPr lvl="1"/>
            <a:endParaRPr lang="en-US" sz="1400" dirty="0"/>
          </a:p>
          <a:p>
            <a:pPr lvl="1"/>
            <a:endParaRPr lang="en-US" sz="14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199" y="4062412"/>
            <a:ext cx="1304925" cy="218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00681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153400" cy="609600"/>
          </a:xfrm>
        </p:spPr>
        <p:txBody>
          <a:bodyPr/>
          <a:lstStyle/>
          <a:p>
            <a:r>
              <a:rPr lang="en-US" sz="3200" dirty="0" smtClean="0"/>
              <a:t>Contact New Members – Express </a:t>
            </a:r>
            <a:r>
              <a:rPr lang="en-US" sz="3200" dirty="0" err="1" smtClean="0"/>
              <a:t>eNotice</a:t>
            </a:r>
            <a:r>
              <a:rPr lang="en-US" sz="3200" dirty="0" smtClean="0"/>
              <a:t/>
            </a:r>
            <a:br>
              <a:rPr lang="en-US" sz="3200" dirty="0" smtClean="0"/>
            </a:br>
            <a:endParaRPr lang="en-US" sz="2800" dirty="0">
              <a:solidFill>
                <a:srgbClr val="FF0000"/>
              </a:solidFill>
            </a:endParaRPr>
          </a:p>
        </p:txBody>
      </p:sp>
      <p:sp>
        <p:nvSpPr>
          <p:cNvPr id="3" name="Content Placeholder 2"/>
          <p:cNvSpPr>
            <a:spLocks noGrp="1"/>
          </p:cNvSpPr>
          <p:nvPr>
            <p:ph idx="1"/>
          </p:nvPr>
        </p:nvSpPr>
        <p:spPr>
          <a:xfrm>
            <a:off x="609600" y="1143000"/>
            <a:ext cx="7772400" cy="5257800"/>
          </a:xfrm>
        </p:spPr>
        <p:txBody>
          <a:bodyPr/>
          <a:lstStyle/>
          <a:p>
            <a:r>
              <a:rPr lang="en-US" sz="1050" dirty="0" smtClean="0"/>
              <a:t>IEEE </a:t>
            </a:r>
            <a:r>
              <a:rPr lang="en-US" sz="1050" dirty="0" err="1"/>
              <a:t>eNotice</a:t>
            </a:r>
            <a:r>
              <a:rPr lang="en-US" sz="1050" dirty="0"/>
              <a:t> is an electronic newsletter subscription service that has been developed for IEEE organizational units to facilitate email distribution of newsletters, meeting notices and IEEE conference materials. </a:t>
            </a:r>
          </a:p>
          <a:p>
            <a:r>
              <a:rPr lang="en-US" sz="1050" dirty="0"/>
              <a:t>The source of email addresses for </a:t>
            </a:r>
            <a:r>
              <a:rPr lang="en-US" sz="1050" dirty="0" err="1"/>
              <a:t>eNotice</a:t>
            </a:r>
            <a:r>
              <a:rPr lang="en-US" sz="1050" dirty="0"/>
              <a:t> is the IEEE Membership Database, new members are automatically added, members who move to a new Section are automatically moved, and past members are excluded by default. </a:t>
            </a:r>
          </a:p>
          <a:p>
            <a:r>
              <a:rPr lang="en-US" sz="1050" dirty="0"/>
              <a:t>Each message gives the member an opportunity to opt-out of future </a:t>
            </a:r>
            <a:r>
              <a:rPr lang="en-US" sz="1050" dirty="0" err="1"/>
              <a:t>eNotices</a:t>
            </a:r>
            <a:r>
              <a:rPr lang="en-US" sz="1050" dirty="0"/>
              <a:t>. </a:t>
            </a:r>
          </a:p>
          <a:p>
            <a:r>
              <a:rPr lang="en-US" sz="1050" dirty="0"/>
              <a:t>When an IEEE officer requests an </a:t>
            </a:r>
            <a:r>
              <a:rPr lang="en-US" sz="1050" dirty="0" err="1"/>
              <a:t>eNotice</a:t>
            </a:r>
            <a:r>
              <a:rPr lang="en-US" sz="1050" dirty="0"/>
              <a:t>, it is sent to the organizational unit (OU) to which that officer belongs (e.g., when IEEE Boston PES Chapter Chair requests an </a:t>
            </a:r>
            <a:r>
              <a:rPr lang="en-US" sz="1050" dirty="0" err="1"/>
              <a:t>eNotice</a:t>
            </a:r>
            <a:r>
              <a:rPr lang="en-US" sz="1050" dirty="0"/>
              <a:t>, it is sent to IEEE Boston PES Chapter members only). </a:t>
            </a:r>
          </a:p>
          <a:p>
            <a:r>
              <a:rPr lang="en-US" sz="1050" dirty="0"/>
              <a:t> </a:t>
            </a:r>
          </a:p>
          <a:p>
            <a:pPr lvl="3"/>
            <a:r>
              <a:rPr lang="en-US" sz="1050" dirty="0"/>
              <a:t>Express </a:t>
            </a:r>
            <a:r>
              <a:rPr lang="en-US" sz="1050" dirty="0" err="1"/>
              <a:t>eNotice</a:t>
            </a:r>
            <a:r>
              <a:rPr lang="en-US" sz="1050" dirty="0"/>
              <a:t> </a:t>
            </a:r>
            <a:br>
              <a:rPr lang="en-US" sz="1050" dirty="0"/>
            </a:br>
            <a:r>
              <a:rPr lang="en-US" sz="1050" dirty="0"/>
              <a:t>Self Service</a:t>
            </a:r>
          </a:p>
          <a:p>
            <a:pPr lvl="3"/>
            <a:r>
              <a:rPr lang="en-US" sz="1050" dirty="0"/>
              <a:t>Available for standard geo unit </a:t>
            </a:r>
            <a:r>
              <a:rPr lang="en-US" sz="1050" dirty="0" err="1" smtClean="0"/>
              <a:t>eNotices</a:t>
            </a:r>
            <a:endParaRPr lang="en-US" sz="1050" dirty="0"/>
          </a:p>
          <a:p>
            <a:pPr lvl="3"/>
            <a:r>
              <a:rPr lang="en-US" sz="1050" dirty="0"/>
              <a:t>Exceptions will be processed by staff </a:t>
            </a:r>
          </a:p>
          <a:p>
            <a:pPr lvl="4"/>
            <a:r>
              <a:rPr lang="en-US" sz="1050" dirty="0"/>
              <a:t>Special requests</a:t>
            </a:r>
          </a:p>
          <a:p>
            <a:pPr lvl="4"/>
            <a:r>
              <a:rPr lang="en-US" sz="1050" dirty="0"/>
              <a:t>Automatic reminders</a:t>
            </a:r>
          </a:p>
          <a:p>
            <a:pPr lvl="4"/>
            <a:r>
              <a:rPr lang="en-US" sz="1050" dirty="0"/>
              <a:t>Included attachments</a:t>
            </a:r>
            <a:r>
              <a:rPr lang="en-US" sz="1050" b="1" dirty="0"/>
              <a:t>*</a:t>
            </a:r>
            <a:endParaRPr lang="en-US" sz="1050" dirty="0"/>
          </a:p>
          <a:p>
            <a:pPr marL="0" indent="0">
              <a:buNone/>
            </a:pPr>
            <a:r>
              <a:rPr lang="en-US" sz="1050" dirty="0"/>
              <a:t/>
            </a:r>
            <a:br>
              <a:rPr lang="en-US" sz="1050" dirty="0"/>
            </a:br>
            <a:r>
              <a:rPr lang="en-US" sz="1050" dirty="0"/>
              <a:t>Volunteers with automatic access to </a:t>
            </a:r>
            <a:r>
              <a:rPr lang="en-US" sz="1050" dirty="0" err="1"/>
              <a:t>eNotice</a:t>
            </a:r>
            <a:r>
              <a:rPr lang="en-US" sz="1050" dirty="0"/>
              <a:t> include: Region </a:t>
            </a:r>
            <a:r>
              <a:rPr lang="en-US" sz="1050" dirty="0" err="1" smtClean="0"/>
              <a:t>Directors,Section</a:t>
            </a:r>
            <a:r>
              <a:rPr lang="en-US" sz="1050" dirty="0" smtClean="0"/>
              <a:t> </a:t>
            </a:r>
            <a:r>
              <a:rPr lang="en-US" sz="1050" dirty="0"/>
              <a:t>Executive Committee Members, Newsletter Editors, </a:t>
            </a:r>
            <a:r>
              <a:rPr lang="en-US" sz="1050" dirty="0" smtClean="0"/>
              <a:t>Webmasters, Chapter </a:t>
            </a:r>
            <a:r>
              <a:rPr lang="en-US" sz="1050" dirty="0"/>
              <a:t>Chairs and </a:t>
            </a:r>
            <a:r>
              <a:rPr lang="en-US" sz="1050" dirty="0" err="1"/>
              <a:t>eNotice</a:t>
            </a:r>
            <a:r>
              <a:rPr lang="en-US" sz="1050" dirty="0"/>
              <a:t> Coordinators</a:t>
            </a:r>
          </a:p>
          <a:p>
            <a:r>
              <a:rPr lang="en-US" sz="1050" dirty="0"/>
              <a:t>Staff processed </a:t>
            </a:r>
            <a:r>
              <a:rPr lang="en-US" sz="1050" dirty="0" err="1"/>
              <a:t>eNotices</a:t>
            </a:r>
            <a:r>
              <a:rPr lang="en-US" sz="1050" dirty="0"/>
              <a:t> may take up to </a:t>
            </a:r>
            <a:r>
              <a:rPr lang="en-US" sz="1050" b="1" dirty="0"/>
              <a:t>5 business days</a:t>
            </a:r>
            <a:r>
              <a:rPr lang="en-US" sz="1050" dirty="0"/>
              <a:t> due to the volume of requests received daily.</a:t>
            </a:r>
          </a:p>
          <a:p>
            <a:r>
              <a:rPr lang="en-US" sz="1050" dirty="0"/>
              <a:t>For </a:t>
            </a:r>
            <a:r>
              <a:rPr lang="en-US" sz="1050" b="1" dirty="0"/>
              <a:t>critical </a:t>
            </a:r>
            <a:r>
              <a:rPr lang="en-US" sz="1050" b="1" dirty="0" err="1"/>
              <a:t>eNotice</a:t>
            </a:r>
            <a:r>
              <a:rPr lang="en-US" sz="1050" b="1" dirty="0"/>
              <a:t> requests</a:t>
            </a:r>
            <a:r>
              <a:rPr lang="en-US" sz="1050" dirty="0"/>
              <a:t> (e.g., </a:t>
            </a:r>
            <a:r>
              <a:rPr lang="en-US" sz="1050" b="1" dirty="0"/>
              <a:t>cancellations</a:t>
            </a:r>
            <a:r>
              <a:rPr lang="en-US" sz="1050" dirty="0"/>
              <a:t>), that do not qualify for </a:t>
            </a:r>
            <a:r>
              <a:rPr lang="en-US" sz="1050" dirty="0" err="1"/>
              <a:t>eNotice</a:t>
            </a:r>
            <a:r>
              <a:rPr lang="en-US" sz="1050" dirty="0"/>
              <a:t> Express, please set the Priority to "Critical". Every attempt will be made to accommodate critical requests during normal business hours.</a:t>
            </a:r>
          </a:p>
          <a:p>
            <a:r>
              <a:rPr lang="en-US" sz="1050" dirty="0"/>
              <a:t>IEEE organizational units using this service are strongly encouraged to limit </a:t>
            </a:r>
            <a:r>
              <a:rPr lang="en-US" sz="1050" dirty="0" err="1"/>
              <a:t>emailings</a:t>
            </a:r>
            <a:r>
              <a:rPr lang="en-US" sz="1050" dirty="0"/>
              <a:t> to </a:t>
            </a:r>
            <a:r>
              <a:rPr lang="en-US" sz="1050" b="1" dirty="0"/>
              <a:t>one per week</a:t>
            </a:r>
            <a:r>
              <a:rPr lang="en-US" sz="1050" dirty="0"/>
              <a:t>.</a:t>
            </a:r>
          </a:p>
          <a:p>
            <a:r>
              <a:rPr lang="en-US" sz="1050" b="1" dirty="0"/>
              <a:t>Is this </a:t>
            </a:r>
            <a:r>
              <a:rPr lang="en-US" sz="1050" b="1" dirty="0" err="1"/>
              <a:t>eNotice</a:t>
            </a:r>
            <a:r>
              <a:rPr lang="en-US" sz="1050" b="1" dirty="0"/>
              <a:t> for an IEEE sponsored</a:t>
            </a:r>
            <a:r>
              <a:rPr lang="en-US" sz="1050" dirty="0"/>
              <a:t> conference? </a:t>
            </a:r>
            <a:br>
              <a:rPr lang="en-US" sz="1050" dirty="0"/>
            </a:br>
            <a:r>
              <a:rPr lang="en-US" sz="1050" dirty="0"/>
              <a:t>Please use </a:t>
            </a:r>
            <a:r>
              <a:rPr lang="en-US" sz="1050" dirty="0">
                <a:hlinkClick r:id="rId2"/>
              </a:rPr>
              <a:t>the IEEE conference </a:t>
            </a:r>
            <a:r>
              <a:rPr lang="en-US" sz="1050" dirty="0" err="1">
                <a:hlinkClick r:id="rId2"/>
              </a:rPr>
              <a:t>eNotice</a:t>
            </a:r>
            <a:r>
              <a:rPr lang="en-US" sz="1050" dirty="0">
                <a:hlinkClick r:id="rId2"/>
              </a:rPr>
              <a:t> form</a:t>
            </a:r>
            <a:r>
              <a:rPr lang="en-US" sz="1050" dirty="0"/>
              <a:t>. </a:t>
            </a:r>
          </a:p>
          <a:p>
            <a:r>
              <a:rPr lang="en-US" sz="1050" dirty="0"/>
              <a:t>If you need help please </a:t>
            </a:r>
            <a:r>
              <a:rPr lang="en-US" sz="1050" dirty="0">
                <a:hlinkClick r:id="rId3"/>
              </a:rPr>
              <a:t>click here</a:t>
            </a:r>
            <a:r>
              <a:rPr lang="en-US" sz="1050" dirty="0"/>
              <a:t> to view a tutorial. </a:t>
            </a:r>
          </a:p>
          <a:p>
            <a:r>
              <a:rPr lang="en-US" sz="1050" b="1" dirty="0"/>
              <a:t>*</a:t>
            </a:r>
            <a:r>
              <a:rPr lang="en-US" sz="1050" dirty="0"/>
              <a:t> Attachments can be posted on a web page and the URL included in the </a:t>
            </a:r>
            <a:r>
              <a:rPr lang="en-US" sz="1050" dirty="0" err="1"/>
              <a:t>eNotice</a:t>
            </a:r>
            <a:r>
              <a:rPr lang="en-US" sz="1050" dirty="0"/>
              <a:t> text.</a:t>
            </a:r>
          </a:p>
          <a:p>
            <a:pPr marL="0" indent="0">
              <a:buNone/>
            </a:pPr>
            <a:endParaRPr lang="en-US" sz="1000" dirty="0"/>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2667000"/>
            <a:ext cx="957989"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884631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514600"/>
            <a:ext cx="7772400" cy="1143000"/>
          </a:xfrm>
        </p:spPr>
        <p:txBody>
          <a:bodyPr/>
          <a:lstStyle/>
          <a:p>
            <a:pPr algn="ctr"/>
            <a:r>
              <a:rPr lang="en-US" dirty="0" smtClean="0"/>
              <a:t>APPENDIX</a:t>
            </a:r>
            <a:endParaRPr lang="en-US" dirty="0"/>
          </a:p>
        </p:txBody>
      </p:sp>
    </p:spTree>
    <p:extLst>
      <p:ext uri="{BB962C8B-B14F-4D97-AF65-F5344CB8AC3E}">
        <p14:creationId xmlns:p14="http://schemas.microsoft.com/office/powerpoint/2010/main" val="20484606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610600" cy="685800"/>
          </a:xfrm>
        </p:spPr>
        <p:txBody>
          <a:bodyPr/>
          <a:lstStyle/>
          <a:p>
            <a:r>
              <a:rPr lang="en-US" sz="3200" dirty="0" smtClean="0"/>
              <a:t>IEEE: List </a:t>
            </a:r>
            <a:r>
              <a:rPr lang="en-US" sz="3200" dirty="0"/>
              <a:t>of New Members in Your </a:t>
            </a:r>
            <a:r>
              <a:rPr lang="en-US" sz="3200" dirty="0" smtClean="0"/>
              <a:t>Section</a:t>
            </a:r>
            <a:r>
              <a:rPr lang="en-US" dirty="0"/>
              <a:t/>
            </a:r>
            <a:br>
              <a:rPr lang="en-US" dirty="0"/>
            </a:br>
            <a:endParaRPr lang="en-US" dirty="0"/>
          </a:p>
        </p:txBody>
      </p:sp>
      <p:sp>
        <p:nvSpPr>
          <p:cNvPr id="3" name="Content Placeholder 2"/>
          <p:cNvSpPr>
            <a:spLocks noGrp="1"/>
          </p:cNvSpPr>
          <p:nvPr>
            <p:ph idx="1"/>
          </p:nvPr>
        </p:nvSpPr>
        <p:spPr>
          <a:xfrm>
            <a:off x="609600" y="914400"/>
            <a:ext cx="7772400" cy="5029200"/>
          </a:xfrm>
        </p:spPr>
        <p:txBody>
          <a:bodyPr/>
          <a:lstStyle/>
          <a:p>
            <a:pPr marL="0" indent="0">
              <a:buNone/>
            </a:pPr>
            <a:r>
              <a:rPr lang="en-US" sz="1000" dirty="0"/>
              <a:t>Dear </a:t>
            </a:r>
            <a:r>
              <a:rPr lang="en-US" sz="1000" dirty="0" smtClean="0"/>
              <a:t>&lt;&lt;Name&gt;&gt;,</a:t>
            </a:r>
            <a:r>
              <a:rPr lang="en-US" sz="1000" dirty="0"/>
              <a:t/>
            </a:r>
            <a:br>
              <a:rPr lang="en-US" sz="1000" dirty="0"/>
            </a:br>
            <a:r>
              <a:rPr lang="en-US" sz="1000" dirty="0"/>
              <a:t/>
            </a:r>
            <a:br>
              <a:rPr lang="en-US" sz="1000" dirty="0"/>
            </a:br>
            <a:r>
              <a:rPr lang="en-US" sz="1000" dirty="0"/>
              <a:t>As part of IEEE’s regular communication, an email is sent to your new members, directing them to the </a:t>
            </a:r>
            <a:r>
              <a:rPr lang="en-US" sz="1000" b="1" u="sng" dirty="0">
                <a:hlinkClick r:id="rId2"/>
              </a:rPr>
              <a:t>IEEE Welcome page</a:t>
            </a:r>
            <a:r>
              <a:rPr lang="en-US" sz="1000" dirty="0"/>
              <a:t>. This page has links to register for one of the monthly New Member Orientation live webinars as well as links to useful resources available to new members.  </a:t>
            </a:r>
          </a:p>
          <a:p>
            <a:pPr marL="0" indent="0">
              <a:buNone/>
            </a:pPr>
            <a:r>
              <a:rPr lang="en-US" sz="1000" dirty="0"/>
              <a:t>One of the most underutilized resources is the monthly</a:t>
            </a:r>
            <a:r>
              <a:rPr lang="en-US" sz="1000" b="1" dirty="0"/>
              <a:t> New Member Orientation.</a:t>
            </a:r>
            <a:r>
              <a:rPr lang="en-US" sz="1000" dirty="0"/>
              <a:t>  This 30 minute presentation gives an overview about membership and what key things they should do to get started with their membership and/or get involved in IEEE.  There is also time at the end for Q&amp;A.  It is strongly suggested that you, as a volunteer, attend one of these sessions – Visit the </a:t>
            </a:r>
            <a:r>
              <a:rPr lang="en-US" sz="1000" b="1" u="sng" dirty="0">
                <a:hlinkClick r:id="rId2"/>
              </a:rPr>
              <a:t>Welcome page</a:t>
            </a:r>
            <a:r>
              <a:rPr lang="en-US" sz="1000" dirty="0"/>
              <a:t> to register. </a:t>
            </a:r>
          </a:p>
          <a:p>
            <a:pPr marL="0" indent="0">
              <a:buNone/>
            </a:pPr>
            <a:r>
              <a:rPr lang="en-US" sz="1000" b="1" dirty="0"/>
              <a:t>Don’t let the momentum stop there – new members need to hear from you too!</a:t>
            </a:r>
            <a:endParaRPr lang="en-US" sz="1000" dirty="0"/>
          </a:p>
          <a:p>
            <a:pPr marL="0" indent="0">
              <a:buNone/>
            </a:pPr>
            <a:r>
              <a:rPr lang="en-US" sz="1000" dirty="0"/>
              <a:t>A new member list is automatically created for each Section, on a monthly basis.  To access the list, simply click on </a:t>
            </a:r>
            <a:r>
              <a:rPr lang="en-US" sz="1000" b="1" u="sng" dirty="0">
                <a:hlinkClick r:id="rId3"/>
              </a:rPr>
              <a:t>new member list</a:t>
            </a:r>
            <a:r>
              <a:rPr lang="en-US" sz="1000" dirty="0"/>
              <a:t> and log in using your SAMIEE credentials.   This roster includes the following information: name, mailing address, email address, phone number, type of membership, grade and the reasons for joining IEEE.       </a:t>
            </a:r>
          </a:p>
          <a:p>
            <a:pPr marL="0" indent="0">
              <a:buNone/>
            </a:pPr>
            <a:r>
              <a:rPr lang="en-US" sz="1000" dirty="0"/>
              <a:t>Here are a few actions we recommend your Section does on a regular basis:</a:t>
            </a:r>
          </a:p>
          <a:p>
            <a:pPr marL="0" lvl="0" indent="0">
              <a:buNone/>
            </a:pPr>
            <a:r>
              <a:rPr lang="en-US" sz="1000" dirty="0"/>
              <a:t>Using the new member list, reach out to new members (within a month of their joining) with a simple welcome message.  It will make the new member feel valued and educate them about the IEEE community at the local level.  </a:t>
            </a:r>
          </a:p>
          <a:p>
            <a:pPr marL="0" lvl="0" indent="0">
              <a:buNone/>
            </a:pPr>
            <a:r>
              <a:rPr lang="en-US" sz="1000" dirty="0"/>
              <a:t>Use the new member's reason for joining to customize your outreach.</a:t>
            </a:r>
          </a:p>
          <a:p>
            <a:pPr marL="0" lvl="0" indent="0">
              <a:buNone/>
            </a:pPr>
            <a:r>
              <a:rPr lang="en-US" sz="1000" dirty="0"/>
              <a:t>Include information about upcoming events and invite them to attend.</a:t>
            </a:r>
          </a:p>
          <a:p>
            <a:pPr marL="0" lvl="0" indent="0">
              <a:buNone/>
            </a:pPr>
            <a:r>
              <a:rPr lang="en-US" sz="1000" dirty="0"/>
              <a:t>Provide your Section’s contact information.</a:t>
            </a:r>
          </a:p>
          <a:p>
            <a:pPr marL="0" lvl="0" indent="0">
              <a:buNone/>
            </a:pPr>
            <a:r>
              <a:rPr lang="en-US" sz="1000" dirty="0"/>
              <a:t>If possible, enlist a few volunteers to help with outreach!</a:t>
            </a:r>
          </a:p>
          <a:p>
            <a:pPr marL="0" indent="0">
              <a:buNone/>
            </a:pPr>
            <a:r>
              <a:rPr lang="en-US" sz="1000" dirty="0"/>
              <a:t> </a:t>
            </a:r>
          </a:p>
          <a:p>
            <a:pPr marL="0" indent="0">
              <a:buNone/>
            </a:pPr>
            <a:r>
              <a:rPr lang="en-US" sz="1000" b="1" dirty="0"/>
              <a:t>Remember, you can also go to the </a:t>
            </a:r>
            <a:r>
              <a:rPr lang="en-US" sz="1000" b="1" u="sng" dirty="0">
                <a:hlinkClick r:id="rId4"/>
              </a:rPr>
              <a:t>Vitality dashboard</a:t>
            </a:r>
            <a:r>
              <a:rPr lang="en-US" sz="1000" b="1" dirty="0"/>
              <a:t> to get real time date about your Section at any time.</a:t>
            </a:r>
            <a:endParaRPr lang="en-US" sz="1000" dirty="0"/>
          </a:p>
          <a:p>
            <a:pPr marL="0" indent="0">
              <a:buNone/>
            </a:pPr>
            <a:r>
              <a:rPr lang="en-US" sz="1000" dirty="0"/>
              <a:t> </a:t>
            </a:r>
          </a:p>
          <a:p>
            <a:pPr marL="0" indent="0">
              <a:buNone/>
            </a:pPr>
            <a:r>
              <a:rPr lang="en-US" sz="1000" dirty="0"/>
              <a:t>We are here to help you - should you have any questions, please feel free to contact me by e-mail or learn about the many resources available on the </a:t>
            </a:r>
            <a:r>
              <a:rPr lang="en-US" sz="1000" u="sng" dirty="0">
                <a:hlinkClick r:id="rId5"/>
              </a:rPr>
              <a:t>membership development portal</a:t>
            </a:r>
            <a:r>
              <a:rPr lang="en-US" sz="1000" dirty="0"/>
              <a:t>.</a:t>
            </a:r>
            <a:br>
              <a:rPr lang="en-US" sz="1000" dirty="0"/>
            </a:br>
            <a:r>
              <a:rPr lang="en-US" sz="1000" dirty="0"/>
              <a:t/>
            </a:r>
            <a:br>
              <a:rPr lang="en-US" sz="1000" dirty="0"/>
            </a:br>
            <a:r>
              <a:rPr lang="en-US" sz="1000" dirty="0"/>
              <a:t>Regards,</a:t>
            </a:r>
            <a:br>
              <a:rPr lang="en-US" sz="1000" dirty="0"/>
            </a:br>
            <a:r>
              <a:rPr lang="en-US" sz="1000" dirty="0"/>
              <a:t>Adrienne Hahn</a:t>
            </a:r>
            <a:br>
              <a:rPr lang="en-US" sz="1000" dirty="0"/>
            </a:br>
            <a:r>
              <a:rPr lang="en-US" sz="1000" dirty="0" err="1"/>
              <a:t>E-mail:</a:t>
            </a:r>
            <a:r>
              <a:rPr lang="en-US" sz="1000" u="sng" dirty="0" err="1">
                <a:hlinkClick r:id="rId6"/>
              </a:rPr>
              <a:t>a.hahn@ieee.org</a:t>
            </a:r>
            <a:r>
              <a:rPr lang="en-US" sz="1000" dirty="0"/>
              <a:t/>
            </a:r>
            <a:br>
              <a:rPr lang="en-US" sz="1000" dirty="0"/>
            </a:br>
            <a:r>
              <a:rPr lang="en-US" sz="1000" dirty="0"/>
              <a:t>IEEE Membership Marketing &amp; Sales Specialist</a:t>
            </a:r>
            <a:br>
              <a:rPr lang="en-US" sz="1000" dirty="0"/>
            </a:br>
            <a:r>
              <a:rPr lang="en-US" sz="1000" dirty="0"/>
              <a:t/>
            </a:r>
            <a:br>
              <a:rPr lang="en-US" sz="1000" dirty="0"/>
            </a:br>
            <a:r>
              <a:rPr lang="en-US" sz="1000" dirty="0"/>
              <a:t>Replies to this message do not reach IEEE. If you have questions about this mailing, or need assistance, please direct your inquiries to the </a:t>
            </a:r>
            <a:r>
              <a:rPr lang="en-US" sz="1000" u="sng" dirty="0">
                <a:hlinkClick r:id="rId7"/>
              </a:rPr>
              <a:t>IEEE Contact Center</a:t>
            </a:r>
            <a:r>
              <a:rPr lang="en-US" sz="1000" dirty="0"/>
              <a:t>. </a:t>
            </a:r>
            <a:r>
              <a:rPr lang="en-US" sz="1000" dirty="0" smtClean="0"/>
              <a:t>  </a:t>
            </a:r>
            <a:r>
              <a:rPr lang="en-US" sz="1000" i="1" dirty="0" smtClean="0"/>
              <a:t>*</a:t>
            </a:r>
            <a:r>
              <a:rPr lang="en-US" sz="1000" i="1" dirty="0"/>
              <a:t>If need assistance with your </a:t>
            </a:r>
            <a:r>
              <a:rPr lang="en-US" sz="1000" i="1" u="sng" dirty="0">
                <a:hlinkClick r:id="rId8"/>
              </a:rPr>
              <a:t>IEEE Account</a:t>
            </a:r>
            <a:r>
              <a:rPr lang="en-US" sz="1000" i="1" dirty="0"/>
              <a:t>, you may get help at any time.</a:t>
            </a:r>
            <a:endParaRPr lang="en-US" sz="1000" dirty="0"/>
          </a:p>
        </p:txBody>
      </p:sp>
    </p:spTree>
    <p:extLst>
      <p:ext uri="{BB962C8B-B14F-4D97-AF65-F5344CB8AC3E}">
        <p14:creationId xmlns:p14="http://schemas.microsoft.com/office/powerpoint/2010/main" val="23728021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dirty="0" smtClean="0">
                <a:ea typeface="ＭＳ Ｐゴシック" pitchFamily="34" charset="-128"/>
              </a:rPr>
              <a:t>How </a:t>
            </a:r>
            <a:r>
              <a:rPr lang="en-US" dirty="0" smtClean="0"/>
              <a:t>Do We Communicate With Our New Members?</a:t>
            </a:r>
            <a:endParaRPr lang="en-US" dirty="0" smtClean="0">
              <a:ea typeface="ＭＳ Ｐゴシック" pitchFamily="34" charset="-128"/>
            </a:endParaRPr>
          </a:p>
        </p:txBody>
      </p:sp>
      <p:graphicFrame>
        <p:nvGraphicFramePr>
          <p:cNvPr id="6" name="Diagram 5"/>
          <p:cNvGraphicFramePr/>
          <p:nvPr>
            <p:extLst>
              <p:ext uri="{D42A27DB-BD31-4B8C-83A1-F6EECF244321}">
                <p14:modId xmlns:p14="http://schemas.microsoft.com/office/powerpoint/2010/main" val="3886321792"/>
              </p:ext>
            </p:extLst>
          </p:nvPr>
        </p:nvGraphicFramePr>
        <p:xfrm>
          <a:off x="533400" y="1905000"/>
          <a:ext cx="81534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Left Brace 1"/>
          <p:cNvSpPr/>
          <p:nvPr/>
        </p:nvSpPr>
        <p:spPr bwMode="auto">
          <a:xfrm rot="5400000">
            <a:off x="1676400" y="914400"/>
            <a:ext cx="1066800" cy="914400"/>
          </a:xfrm>
          <a:prstGeom prst="leftBrace">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609600" marR="0" indent="-609600" algn="l" defTabSz="914400" rtl="0" eaLnBrk="1" fontAlgn="base" latinLnBrk="0" hangingPunct="1">
              <a:lnSpc>
                <a:spcPct val="90000"/>
              </a:lnSpc>
              <a:spcBef>
                <a:spcPct val="20000"/>
              </a:spcBef>
              <a:spcAft>
                <a:spcPct val="0"/>
              </a:spcAft>
              <a:buClr>
                <a:schemeClr val="bg2"/>
              </a:buClr>
              <a:buSzPct val="80000"/>
              <a:buFontTx/>
              <a:buAutoNum type="arabicPeriod"/>
              <a:tabLst/>
            </a:pPr>
            <a:endParaRPr kumimoji="0" lang="en-US" sz="2800" b="0" i="0" u="none" strike="noStrike" cap="none" normalizeH="0" baseline="0" smtClean="0">
              <a:ln>
                <a:noFill/>
              </a:ln>
              <a:solidFill>
                <a:schemeClr val="tx1"/>
              </a:solidFill>
              <a:effectLst/>
              <a:latin typeface="Arial" charset="0"/>
              <a:ea typeface="MS PGothic" pitchFamily="34" charset="-128"/>
            </a:endParaRPr>
          </a:p>
        </p:txBody>
      </p:sp>
      <p:sp>
        <p:nvSpPr>
          <p:cNvPr id="3" name="Right Brace 2"/>
          <p:cNvSpPr/>
          <p:nvPr/>
        </p:nvSpPr>
        <p:spPr bwMode="auto">
          <a:xfrm>
            <a:off x="6248400" y="1371600"/>
            <a:ext cx="1600200" cy="457200"/>
          </a:xfrm>
          <a:prstGeom prst="rightBrace">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609600" marR="0" indent="-609600" algn="l" defTabSz="914400" rtl="0" eaLnBrk="1" fontAlgn="base" latinLnBrk="0" hangingPunct="1">
              <a:lnSpc>
                <a:spcPct val="90000"/>
              </a:lnSpc>
              <a:spcBef>
                <a:spcPct val="20000"/>
              </a:spcBef>
              <a:spcAft>
                <a:spcPct val="0"/>
              </a:spcAft>
              <a:buClr>
                <a:schemeClr val="bg2"/>
              </a:buClr>
              <a:buSzPct val="80000"/>
              <a:buFontTx/>
              <a:buAutoNum type="arabicPeriod"/>
              <a:tabLst/>
            </a:pPr>
            <a:endParaRPr kumimoji="0" lang="en-US" sz="2800" b="0" i="0" u="none" strike="noStrike" cap="none" normalizeH="0" baseline="0" smtClean="0">
              <a:ln>
                <a:noFill/>
              </a:ln>
              <a:solidFill>
                <a:schemeClr val="tx1"/>
              </a:solidFill>
              <a:effectLst/>
              <a:latin typeface="Arial" charset="0"/>
              <a:ea typeface="MS PGothic" pitchFamily="34" charset="-128"/>
            </a:endParaRPr>
          </a:p>
        </p:txBody>
      </p:sp>
      <p:sp>
        <p:nvSpPr>
          <p:cNvPr id="4" name="TextBox 3"/>
          <p:cNvSpPr txBox="1"/>
          <p:nvPr/>
        </p:nvSpPr>
        <p:spPr>
          <a:xfrm>
            <a:off x="685800" y="6172200"/>
            <a:ext cx="4648200" cy="230832"/>
          </a:xfrm>
          <a:prstGeom prst="rect">
            <a:avLst/>
          </a:prstGeom>
          <a:noFill/>
        </p:spPr>
        <p:txBody>
          <a:bodyPr wrap="square" rtlCol="0">
            <a:spAutoFit/>
          </a:bodyPr>
          <a:lstStyle/>
          <a:p>
            <a:r>
              <a:rPr lang="en-US" sz="900" dirty="0" smtClean="0"/>
              <a:t>*CC – IEEE Contact Center</a:t>
            </a:r>
            <a:endParaRPr lang="en-US" sz="900" dirty="0"/>
          </a:p>
        </p:txBody>
      </p:sp>
    </p:spTree>
    <p:extLst>
      <p:ext uri="{BB962C8B-B14F-4D97-AF65-F5344CB8AC3E}">
        <p14:creationId xmlns:p14="http://schemas.microsoft.com/office/powerpoint/2010/main" val="21251553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New Member Orientation</a:t>
            </a:r>
            <a:endParaRPr lang="en-US" dirty="0"/>
          </a:p>
        </p:txBody>
      </p:sp>
      <p:sp>
        <p:nvSpPr>
          <p:cNvPr id="3" name="Content Placeholder 2"/>
          <p:cNvSpPr>
            <a:spLocks noGrp="1"/>
          </p:cNvSpPr>
          <p:nvPr>
            <p:ph idx="1"/>
          </p:nvPr>
        </p:nvSpPr>
        <p:spPr>
          <a:xfrm>
            <a:off x="685800" y="1295400"/>
            <a:ext cx="7772400" cy="4114800"/>
          </a:xfrm>
        </p:spPr>
        <p:txBody>
          <a:bodyPr/>
          <a:lstStyle/>
          <a:p>
            <a:r>
              <a:rPr lang="en-US" sz="2400" dirty="0" smtClean="0"/>
              <a:t>New Member Orientation (NMO) campaigns sent  1</a:t>
            </a:r>
            <a:r>
              <a:rPr lang="en-US" sz="2400" baseline="30000" dirty="0" smtClean="0"/>
              <a:t>st</a:t>
            </a:r>
            <a:r>
              <a:rPr lang="en-US" sz="2400" dirty="0" smtClean="0"/>
              <a:t> Thursday of every month.</a:t>
            </a:r>
          </a:p>
          <a:p>
            <a:pPr lvl="1"/>
            <a:r>
              <a:rPr lang="en-US" sz="2400" dirty="0" smtClean="0"/>
              <a:t>New Member Orientation* live webinars are typically conducted on the 4</a:t>
            </a:r>
            <a:r>
              <a:rPr lang="en-US" sz="2400" baseline="30000" dirty="0" smtClean="0"/>
              <a:t>th</a:t>
            </a:r>
            <a:r>
              <a:rPr lang="en-US" sz="2400" dirty="0" smtClean="0"/>
              <a:t> Thursday of every month, 9 AM &amp; 3 PM (Eastern time zone)</a:t>
            </a:r>
          </a:p>
          <a:p>
            <a:r>
              <a:rPr lang="en-US" sz="2400" dirty="0" smtClean="0"/>
              <a:t>NMO reminder campaigns are sent the third Thursday of every month.</a:t>
            </a:r>
          </a:p>
          <a:p>
            <a:r>
              <a:rPr lang="en-US" sz="2400" dirty="0" smtClean="0"/>
              <a:t>Reminders sent 24 hours and 1 hour prior to start of webinar (thru webinar service provider)</a:t>
            </a:r>
          </a:p>
          <a:p>
            <a:r>
              <a:rPr lang="en-US" sz="2400" dirty="0" smtClean="0"/>
              <a:t>Gift sent to members that register for and attend the NMO</a:t>
            </a:r>
          </a:p>
          <a:p>
            <a:endParaRPr lang="en-US" dirty="0"/>
          </a:p>
        </p:txBody>
      </p:sp>
      <p:sp>
        <p:nvSpPr>
          <p:cNvPr id="4" name="TextBox 3"/>
          <p:cNvSpPr txBox="1"/>
          <p:nvPr/>
        </p:nvSpPr>
        <p:spPr>
          <a:xfrm>
            <a:off x="457200" y="6172200"/>
            <a:ext cx="6019800" cy="230832"/>
          </a:xfrm>
          <a:prstGeom prst="rect">
            <a:avLst/>
          </a:prstGeom>
          <a:noFill/>
        </p:spPr>
        <p:txBody>
          <a:bodyPr wrap="square" rtlCol="0">
            <a:spAutoFit/>
          </a:bodyPr>
          <a:lstStyle/>
          <a:p>
            <a:r>
              <a:rPr lang="en-US" sz="900" dirty="0" smtClean="0"/>
              <a:t>* pre-recorded session and PowerPoint presentation is available: http://www.ieee.org/start</a:t>
            </a:r>
            <a:endParaRPr lang="en-US" sz="900" dirty="0"/>
          </a:p>
        </p:txBody>
      </p:sp>
    </p:spTree>
    <p:extLst>
      <p:ext uri="{BB962C8B-B14F-4D97-AF65-F5344CB8AC3E}">
        <p14:creationId xmlns:p14="http://schemas.microsoft.com/office/powerpoint/2010/main" val="27380578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010400" cy="762000"/>
          </a:xfrm>
        </p:spPr>
        <p:txBody>
          <a:bodyPr/>
          <a:lstStyle/>
          <a:p>
            <a:r>
              <a:rPr lang="en-US" dirty="0" smtClean="0"/>
              <a:t>IEEE: Campaign Message #1 </a:t>
            </a:r>
            <a:endParaRPr lang="en-US" dirty="0"/>
          </a:p>
        </p:txBody>
      </p:sp>
      <p:sp>
        <p:nvSpPr>
          <p:cNvPr id="3" name="Content Placeholder 2"/>
          <p:cNvSpPr>
            <a:spLocks noGrp="1"/>
          </p:cNvSpPr>
          <p:nvPr>
            <p:ph idx="1"/>
          </p:nvPr>
        </p:nvSpPr>
        <p:spPr>
          <a:xfrm>
            <a:off x="685800" y="1447800"/>
            <a:ext cx="7772400" cy="4572000"/>
          </a:xfrm>
        </p:spPr>
        <p:txBody>
          <a:bodyPr/>
          <a:lstStyle/>
          <a:p>
            <a:pPr marL="0" indent="0">
              <a:buNone/>
            </a:pPr>
            <a:r>
              <a:rPr lang="en-US" sz="1100" dirty="0" smtClean="0"/>
              <a:t>Subject Line: Thank You for Joining IEEE</a:t>
            </a:r>
            <a:endParaRPr lang="en-US" sz="1100" dirty="0"/>
          </a:p>
          <a:p>
            <a:pPr marL="0" indent="0">
              <a:buNone/>
            </a:pPr>
            <a:endParaRPr lang="en-US" sz="1100" dirty="0" smtClean="0"/>
          </a:p>
          <a:p>
            <a:pPr marL="0" indent="0">
              <a:buNone/>
            </a:pPr>
            <a:r>
              <a:rPr lang="en-US" sz="1100" dirty="0" smtClean="0"/>
              <a:t>Greetings</a:t>
            </a:r>
            <a:r>
              <a:rPr lang="en-US" sz="1100" dirty="0"/>
              <a:t> </a:t>
            </a:r>
            <a:r>
              <a:rPr lang="en-US" sz="1100" dirty="0" smtClean="0"/>
              <a:t>[</a:t>
            </a:r>
            <a:r>
              <a:rPr lang="en-US" sz="1100" dirty="0"/>
              <a:t>First name, Last name]</a:t>
            </a:r>
          </a:p>
          <a:p>
            <a:pPr marL="0" indent="0">
              <a:buNone/>
            </a:pPr>
            <a:endParaRPr lang="en-US" sz="1100" dirty="0"/>
          </a:p>
          <a:p>
            <a:pPr marL="0" indent="0">
              <a:buNone/>
            </a:pPr>
            <a:r>
              <a:rPr lang="en-US" sz="1100" dirty="0"/>
              <a:t>I would like to personally thank you for </a:t>
            </a:r>
            <a:r>
              <a:rPr lang="en-US" sz="1100" dirty="0" smtClean="0"/>
              <a:t>joining IEEE and hope you had the opportunity to attend one of this months </a:t>
            </a:r>
            <a:r>
              <a:rPr lang="en-US" sz="1100" dirty="0" smtClean="0">
                <a:hlinkClick r:id="rId2"/>
              </a:rPr>
              <a:t>IEEE </a:t>
            </a:r>
            <a:r>
              <a:rPr lang="en-US" sz="1100" dirty="0">
                <a:hlinkClick r:id="rId2"/>
              </a:rPr>
              <a:t>New Member </a:t>
            </a:r>
            <a:r>
              <a:rPr lang="en-US" sz="1100" dirty="0" smtClean="0">
                <a:hlinkClick r:id="rId2"/>
              </a:rPr>
              <a:t>Orientation </a:t>
            </a:r>
            <a:r>
              <a:rPr lang="en-US" sz="1100" dirty="0" smtClean="0"/>
              <a:t>information sessions. </a:t>
            </a:r>
            <a:r>
              <a:rPr lang="en-US" sz="1100" dirty="0"/>
              <a:t> </a:t>
            </a:r>
            <a:endParaRPr lang="en-US" sz="1100" dirty="0" smtClean="0"/>
          </a:p>
          <a:p>
            <a:pPr marL="0" indent="0">
              <a:buNone/>
            </a:pPr>
            <a:endParaRPr lang="en-US" sz="1100" dirty="0" smtClean="0"/>
          </a:p>
          <a:p>
            <a:pPr marL="0" indent="0">
              <a:buNone/>
            </a:pPr>
            <a:r>
              <a:rPr lang="en-US" sz="1100" dirty="0" smtClean="0"/>
              <a:t>To get the most out of your membership it will be key to network</a:t>
            </a:r>
            <a:r>
              <a:rPr lang="en-US" sz="1100" dirty="0"/>
              <a:t>, get involved in IEEE activities and stay connected. </a:t>
            </a:r>
            <a:endParaRPr lang="en-US" sz="1100" dirty="0" smtClean="0"/>
          </a:p>
          <a:p>
            <a:pPr marL="0" indent="0">
              <a:buNone/>
            </a:pPr>
            <a:endParaRPr lang="en-US" sz="1100" dirty="0"/>
          </a:p>
          <a:p>
            <a:pPr marL="0" indent="0">
              <a:buNone/>
            </a:pPr>
            <a:r>
              <a:rPr lang="en-US" sz="1100" dirty="0" smtClean="0"/>
              <a:t>You might have already received an email with some ideas in getting started.  In case you missed the message they are listed below for your convenience.  How many of the items below can you check off your list of to do items? </a:t>
            </a:r>
          </a:p>
          <a:p>
            <a:pPr marL="0" indent="0">
              <a:buNone/>
            </a:pPr>
            <a:endParaRPr lang="en-US" sz="1100" dirty="0" smtClean="0"/>
          </a:p>
          <a:p>
            <a:pPr marL="0" indent="0">
              <a:buNone/>
            </a:pPr>
            <a:r>
              <a:rPr lang="en-US" sz="1100" dirty="0" smtClean="0"/>
              <a:t>Reach </a:t>
            </a:r>
            <a:r>
              <a:rPr lang="en-US" sz="1100" dirty="0"/>
              <a:t>out to your </a:t>
            </a:r>
            <a:r>
              <a:rPr lang="en-US" sz="1100" dirty="0" smtClean="0"/>
              <a:t>&lt;&lt;Section&gt;&gt;</a:t>
            </a:r>
            <a:r>
              <a:rPr lang="en-US" sz="1100" dirty="0"/>
              <a:t> volunteers to connect </a:t>
            </a:r>
            <a:r>
              <a:rPr lang="en-US" sz="1100" dirty="0" smtClean="0"/>
              <a:t>locally		</a:t>
            </a:r>
            <a:endParaRPr lang="en-US" sz="1100" dirty="0"/>
          </a:p>
          <a:p>
            <a:pPr marL="0" indent="0">
              <a:buNone/>
            </a:pPr>
            <a:r>
              <a:rPr lang="en-US" sz="1100" dirty="0" smtClean="0"/>
              <a:t>Sign </a:t>
            </a:r>
            <a:r>
              <a:rPr lang="en-US" sz="1100" dirty="0"/>
              <a:t>into </a:t>
            </a:r>
            <a:r>
              <a:rPr lang="en-US" sz="1100" dirty="0" err="1">
                <a:hlinkClick r:id="rId3"/>
              </a:rPr>
              <a:t>myIEEE</a:t>
            </a:r>
            <a:r>
              <a:rPr lang="en-US" sz="1100" dirty="0"/>
              <a:t> and update your Technical Interest Profile</a:t>
            </a:r>
          </a:p>
          <a:p>
            <a:pPr marL="0" indent="0">
              <a:buNone/>
            </a:pPr>
            <a:r>
              <a:rPr lang="en-US" sz="1100" dirty="0"/>
              <a:t>Join the </a:t>
            </a:r>
            <a:r>
              <a:rPr lang="en-US" sz="1100" dirty="0">
                <a:hlinkClick r:id="rId4"/>
              </a:rPr>
              <a:t>IEEE </a:t>
            </a:r>
            <a:r>
              <a:rPr lang="en-US" sz="1100" dirty="0" err="1">
                <a:hlinkClick r:id="rId4"/>
              </a:rPr>
              <a:t>Collabratec</a:t>
            </a:r>
            <a:r>
              <a:rPr lang="en-US" sz="1100" baseline="30000" dirty="0" err="1">
                <a:hlinkClick r:id="rId4"/>
              </a:rPr>
              <a:t>TM</a:t>
            </a:r>
            <a:r>
              <a:rPr lang="en-US" sz="1100" dirty="0"/>
              <a:t> Membership </a:t>
            </a:r>
            <a:r>
              <a:rPr lang="en-US" sz="1100" dirty="0" smtClean="0"/>
              <a:t>Forum and post a question or feedback</a:t>
            </a:r>
            <a:endParaRPr lang="en-US" sz="1100" dirty="0"/>
          </a:p>
          <a:p>
            <a:pPr marL="0" indent="0">
              <a:buNone/>
            </a:pPr>
            <a:r>
              <a:rPr lang="en-US" sz="1100" dirty="0"/>
              <a:t>Use the </a:t>
            </a:r>
            <a:r>
              <a:rPr lang="en-US" sz="1100" dirty="0">
                <a:hlinkClick r:id="rId5"/>
              </a:rPr>
              <a:t>IEEE Global Benefits Finder</a:t>
            </a:r>
            <a:r>
              <a:rPr lang="en-US" sz="1100" dirty="0"/>
              <a:t> to learn more about what your membership can do for </a:t>
            </a:r>
            <a:r>
              <a:rPr lang="en-US" sz="1100" dirty="0" smtClean="0"/>
              <a:t>you</a:t>
            </a:r>
          </a:p>
          <a:p>
            <a:pPr marL="0" indent="0">
              <a:buNone/>
            </a:pPr>
            <a:endParaRPr lang="en-US" sz="1100" dirty="0"/>
          </a:p>
          <a:p>
            <a:pPr marL="0" indent="0">
              <a:buNone/>
            </a:pPr>
            <a:r>
              <a:rPr lang="en-US" sz="1100" dirty="0" smtClean="0"/>
              <a:t>Need a little help, we are here for you…simply </a:t>
            </a:r>
            <a:r>
              <a:rPr lang="en-US" sz="1100" dirty="0"/>
              <a:t>reach out to the </a:t>
            </a:r>
            <a:r>
              <a:rPr lang="en-US" sz="1100" dirty="0">
                <a:hlinkClick r:id="rId6"/>
              </a:rPr>
              <a:t>IEEE Support </a:t>
            </a:r>
            <a:r>
              <a:rPr lang="en-US" sz="1100" dirty="0" smtClean="0">
                <a:hlinkClick r:id="rId6"/>
              </a:rPr>
              <a:t>Center</a:t>
            </a:r>
            <a:endParaRPr lang="en-US" sz="1100" dirty="0" smtClean="0"/>
          </a:p>
          <a:p>
            <a:pPr marL="0" indent="0">
              <a:buNone/>
            </a:pPr>
            <a:endParaRPr lang="en-US" sz="1100" dirty="0"/>
          </a:p>
          <a:p>
            <a:pPr marL="0" indent="0">
              <a:buNone/>
            </a:pPr>
            <a:r>
              <a:rPr lang="en-US" sz="1100" dirty="0"/>
              <a:t>Thank you again for your membership and for what you do for the benefit of humanity! </a:t>
            </a:r>
            <a:br>
              <a:rPr lang="en-US" sz="1100" dirty="0"/>
            </a:br>
            <a:r>
              <a:rPr lang="en-US" sz="1100" dirty="0"/>
              <a:t/>
            </a:r>
            <a:br>
              <a:rPr lang="en-US" sz="1100" dirty="0"/>
            </a:br>
            <a:r>
              <a:rPr lang="en-US" sz="1100" dirty="0"/>
              <a:t>Respectfully,</a:t>
            </a:r>
            <a:br>
              <a:rPr lang="en-US" sz="1100" dirty="0"/>
            </a:br>
            <a:r>
              <a:rPr lang="en-US" sz="1100" dirty="0" smtClean="0"/>
              <a:t>Denise </a:t>
            </a:r>
            <a:r>
              <a:rPr lang="en-US" sz="1100" dirty="0"/>
              <a:t>Maestri</a:t>
            </a:r>
          </a:p>
          <a:p>
            <a:endParaRPr lang="en-US" sz="1100" dirty="0"/>
          </a:p>
        </p:txBody>
      </p:sp>
    </p:spTree>
    <p:extLst>
      <p:ext uri="{BB962C8B-B14F-4D97-AF65-F5344CB8AC3E}">
        <p14:creationId xmlns:p14="http://schemas.microsoft.com/office/powerpoint/2010/main" val="1341512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p:spPr>
        <p:txBody>
          <a:bodyPr/>
          <a:lstStyle/>
          <a:p>
            <a:r>
              <a:rPr lang="en-US" dirty="0"/>
              <a:t>IEEE: Campaign Message </a:t>
            </a:r>
            <a:r>
              <a:rPr lang="en-US" dirty="0" smtClean="0"/>
              <a:t>#</a:t>
            </a:r>
            <a:r>
              <a:rPr lang="en-US" dirty="0"/>
              <a:t>2</a:t>
            </a:r>
            <a:r>
              <a:rPr lang="en-US" dirty="0" smtClean="0"/>
              <a:t/>
            </a:r>
            <a:br>
              <a:rPr lang="en-US" dirty="0" smtClean="0"/>
            </a:br>
            <a:r>
              <a:rPr lang="en-US" dirty="0"/>
              <a:t>	</a:t>
            </a:r>
          </a:p>
        </p:txBody>
      </p:sp>
      <p:sp>
        <p:nvSpPr>
          <p:cNvPr id="3" name="Content Placeholder 2"/>
          <p:cNvSpPr>
            <a:spLocks noGrp="1"/>
          </p:cNvSpPr>
          <p:nvPr>
            <p:ph idx="1"/>
          </p:nvPr>
        </p:nvSpPr>
        <p:spPr>
          <a:xfrm>
            <a:off x="609600" y="1066800"/>
            <a:ext cx="7772400" cy="5181600"/>
          </a:xfrm>
        </p:spPr>
        <p:txBody>
          <a:bodyPr/>
          <a:lstStyle/>
          <a:p>
            <a:pPr marL="0" indent="0">
              <a:buNone/>
            </a:pPr>
            <a:r>
              <a:rPr lang="en-US" sz="1400" dirty="0" smtClean="0"/>
              <a:t>Subject Line – Check Out These IEEE Benefits</a:t>
            </a:r>
          </a:p>
          <a:p>
            <a:pPr marL="0" indent="0">
              <a:buNone/>
            </a:pPr>
            <a:endParaRPr lang="en-US" sz="1200" dirty="0" smtClean="0"/>
          </a:p>
          <a:p>
            <a:pPr marL="0" indent="0">
              <a:buNone/>
            </a:pPr>
            <a:r>
              <a:rPr lang="en-US" sz="1200" dirty="0" smtClean="0"/>
              <a:t>Dear [First name, Last name]</a:t>
            </a:r>
          </a:p>
          <a:p>
            <a:pPr marL="0" indent="0">
              <a:buNone/>
            </a:pPr>
            <a:r>
              <a:rPr lang="en-US" sz="1200" dirty="0" smtClean="0"/>
              <a:t>Your knowledge, dedication, experience and passion in support of the IEEE mission continues to make IEEE the premier association it is today and will continue to be in the future.  </a:t>
            </a:r>
          </a:p>
          <a:p>
            <a:pPr marL="0" indent="0">
              <a:buNone/>
            </a:pPr>
            <a:endParaRPr lang="en-US" sz="1200" dirty="0" smtClean="0"/>
          </a:p>
          <a:p>
            <a:pPr marL="0" indent="0">
              <a:buNone/>
            </a:pPr>
            <a:r>
              <a:rPr lang="en-US" sz="1200" dirty="0" smtClean="0"/>
              <a:t>Now is the perfect time to take advantage of the benefits included in your IEEE Membership.</a:t>
            </a:r>
            <a:r>
              <a:rPr lang="en-US" sz="1200" b="1" dirty="0" smtClean="0"/>
              <a:t> </a:t>
            </a:r>
            <a:r>
              <a:rPr lang="en-US" sz="1200" dirty="0" smtClean="0"/>
              <a:t>They are available to you right now!</a:t>
            </a:r>
          </a:p>
          <a:p>
            <a:pPr marL="0" indent="0">
              <a:buNone/>
            </a:pPr>
            <a:endParaRPr lang="en-US" sz="1200" dirty="0" smtClean="0"/>
          </a:p>
          <a:p>
            <a:r>
              <a:rPr lang="en-US" sz="1200" dirty="0"/>
              <a:t>Don't forget to attend a </a:t>
            </a:r>
            <a:r>
              <a:rPr lang="en-US" sz="1200" dirty="0">
                <a:hlinkClick r:id="rId2"/>
              </a:rPr>
              <a:t>New Member Orientation</a:t>
            </a:r>
            <a:r>
              <a:rPr lang="en-US" sz="1200" dirty="0"/>
              <a:t> </a:t>
            </a:r>
            <a:r>
              <a:rPr lang="en-US" sz="1200" dirty="0" smtClean="0"/>
              <a:t>to learn </a:t>
            </a:r>
            <a:r>
              <a:rPr lang="en-US" sz="1200" dirty="0"/>
              <a:t>about all IEEE has to </a:t>
            </a:r>
            <a:r>
              <a:rPr lang="en-US" sz="1200" dirty="0" smtClean="0"/>
              <a:t>offer.</a:t>
            </a:r>
            <a:endParaRPr lang="en-US" sz="1200" dirty="0"/>
          </a:p>
          <a:p>
            <a:r>
              <a:rPr lang="en-US" sz="1200" dirty="0"/>
              <a:t>Use </a:t>
            </a:r>
            <a:r>
              <a:rPr lang="en-US" sz="1200" dirty="0" err="1" smtClean="0">
                <a:hlinkClick r:id="rId3"/>
              </a:rPr>
              <a:t>myIEEE</a:t>
            </a:r>
            <a:r>
              <a:rPr lang="en-US" sz="1200" dirty="0"/>
              <a:t> to identify your local volunteer leaders. Contact them to:</a:t>
            </a:r>
          </a:p>
          <a:p>
            <a:pPr lvl="1"/>
            <a:r>
              <a:rPr lang="en-US" sz="1200" dirty="0"/>
              <a:t>Learn about local </a:t>
            </a:r>
            <a:r>
              <a:rPr lang="en-US" sz="1200" dirty="0" smtClean="0"/>
              <a:t>Section </a:t>
            </a:r>
            <a:r>
              <a:rPr lang="en-US" sz="1200" dirty="0"/>
              <a:t>meetings and events</a:t>
            </a:r>
          </a:p>
          <a:p>
            <a:pPr lvl="1"/>
            <a:r>
              <a:rPr lang="en-US" sz="1200" dirty="0"/>
              <a:t>Get involved by attending an event and even </a:t>
            </a:r>
            <a:r>
              <a:rPr lang="en-US" sz="1200" dirty="0" smtClean="0"/>
              <a:t>volunteering</a:t>
            </a:r>
            <a:endParaRPr lang="en-US" sz="1200" dirty="0"/>
          </a:p>
          <a:p>
            <a:r>
              <a:rPr lang="en-US" sz="1200" dirty="0"/>
              <a:t>Collaborate with IEEE peers within IEEE </a:t>
            </a:r>
            <a:r>
              <a:rPr lang="en-US" sz="1200" dirty="0" err="1"/>
              <a:t>Collabratec</a:t>
            </a:r>
            <a:r>
              <a:rPr lang="en-US" sz="1200" baseline="30000" dirty="0" err="1"/>
              <a:t>TM</a:t>
            </a:r>
            <a:r>
              <a:rPr lang="en-US" sz="1200" dirty="0"/>
              <a:t> </a:t>
            </a:r>
            <a:r>
              <a:rPr lang="en-US" sz="1200" dirty="0" smtClean="0"/>
              <a:t> communities</a:t>
            </a:r>
            <a:endParaRPr lang="en-US" sz="1200" dirty="0"/>
          </a:p>
          <a:p>
            <a:pPr lvl="1"/>
            <a:r>
              <a:rPr lang="en-US" sz="1200" dirty="0"/>
              <a:t>Get involved in more than 80 </a:t>
            </a:r>
            <a:r>
              <a:rPr lang="en-US" sz="1200" dirty="0" smtClean="0"/>
              <a:t>communities</a:t>
            </a:r>
          </a:p>
          <a:p>
            <a:pPr lvl="1"/>
            <a:r>
              <a:rPr lang="en-US" sz="1200" dirty="0" smtClean="0"/>
              <a:t>Popular </a:t>
            </a:r>
            <a:r>
              <a:rPr lang="en-US" sz="1200" dirty="0"/>
              <a:t>c</a:t>
            </a:r>
            <a:r>
              <a:rPr lang="en-US" sz="1200" dirty="0" smtClean="0"/>
              <a:t>ommunities </a:t>
            </a:r>
            <a:r>
              <a:rPr lang="en-US" sz="1200" dirty="0"/>
              <a:t>are: IEEE Membership Forum, IEEE Entrepreneurship Exchange, </a:t>
            </a:r>
            <a:r>
              <a:rPr lang="en-US" sz="1200" dirty="0" smtClean="0"/>
              <a:t>IEEE </a:t>
            </a:r>
            <a:r>
              <a:rPr lang="en-US" sz="1200" dirty="0"/>
              <a:t>Author Lab</a:t>
            </a:r>
          </a:p>
          <a:p>
            <a:r>
              <a:rPr lang="en-US" sz="1200" dirty="0"/>
              <a:t>Participate </a:t>
            </a:r>
            <a:r>
              <a:rPr lang="en-US" sz="1200" dirty="0" smtClean="0"/>
              <a:t>via </a:t>
            </a:r>
            <a:r>
              <a:rPr lang="en-US" sz="1200" dirty="0"/>
              <a:t>Social </a:t>
            </a:r>
            <a:r>
              <a:rPr lang="en-US" sz="1200" dirty="0" smtClean="0"/>
              <a:t>Media:</a:t>
            </a:r>
            <a:endParaRPr lang="en-US" sz="1200" dirty="0"/>
          </a:p>
          <a:p>
            <a:pPr lvl="1"/>
            <a:r>
              <a:rPr lang="en-US" sz="1200" dirty="0">
                <a:hlinkClick r:id="rId4"/>
              </a:rPr>
              <a:t>http://www.facebook.com/ieee</a:t>
            </a:r>
            <a:endParaRPr lang="en-US" sz="1200" dirty="0"/>
          </a:p>
          <a:p>
            <a:pPr lvl="1"/>
            <a:r>
              <a:rPr lang="en-US" sz="1200" dirty="0">
                <a:hlinkClick r:id="rId5"/>
              </a:rPr>
              <a:t>https://twitter.com/IEEEorg</a:t>
            </a:r>
            <a:endParaRPr lang="en-US" sz="1200" dirty="0"/>
          </a:p>
          <a:p>
            <a:r>
              <a:rPr lang="en-US" sz="1200" dirty="0"/>
              <a:t>Explore </a:t>
            </a:r>
            <a:r>
              <a:rPr lang="en-US" sz="1200" dirty="0">
                <a:hlinkClick r:id="rId6"/>
              </a:rPr>
              <a:t>IEEE.tv</a:t>
            </a:r>
            <a:r>
              <a:rPr lang="en-US" sz="1200" dirty="0"/>
              <a:t> to discover technical content relevant to your needs</a:t>
            </a:r>
          </a:p>
          <a:p>
            <a:pPr lvl="1"/>
            <a:r>
              <a:rPr lang="en-US" sz="1200" dirty="0"/>
              <a:t>View more than 1000 programs</a:t>
            </a:r>
          </a:p>
          <a:p>
            <a:pPr lvl="1"/>
            <a:r>
              <a:rPr lang="en-US" sz="1200" dirty="0"/>
              <a:t>IEEE members can access </a:t>
            </a:r>
            <a:r>
              <a:rPr lang="en-US" sz="1200" dirty="0" smtClean="0"/>
              <a:t>members-only </a:t>
            </a:r>
            <a:r>
              <a:rPr lang="en-US" sz="1200" dirty="0"/>
              <a:t>programs and site features including </a:t>
            </a:r>
            <a:endParaRPr lang="en-US" sz="1200" dirty="0" smtClean="0"/>
          </a:p>
          <a:p>
            <a:pPr marL="457200" lvl="1" indent="0">
              <a:buNone/>
            </a:pPr>
            <a:r>
              <a:rPr lang="en-US" sz="1200" dirty="0"/>
              <a:t> </a:t>
            </a:r>
            <a:r>
              <a:rPr lang="en-US" sz="1200" dirty="0" smtClean="0"/>
              <a:t>     downloads </a:t>
            </a:r>
            <a:r>
              <a:rPr lang="en-US" sz="1200" dirty="0"/>
              <a:t>and transcripts.</a:t>
            </a:r>
          </a:p>
          <a:p>
            <a:pPr marL="0" indent="0">
              <a:buNone/>
            </a:pPr>
            <a:endParaRPr lang="en-US" sz="1200" dirty="0"/>
          </a:p>
        </p:txBody>
      </p:sp>
    </p:spTree>
    <p:extLst>
      <p:ext uri="{BB962C8B-B14F-4D97-AF65-F5344CB8AC3E}">
        <p14:creationId xmlns:p14="http://schemas.microsoft.com/office/powerpoint/2010/main" val="19646167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85800"/>
          </a:xfrm>
        </p:spPr>
        <p:txBody>
          <a:bodyPr/>
          <a:lstStyle/>
          <a:p>
            <a:r>
              <a:rPr lang="en-US" dirty="0"/>
              <a:t>IEEE: Campaign Message </a:t>
            </a:r>
            <a:r>
              <a:rPr lang="en-US" dirty="0" smtClean="0"/>
              <a:t>#3</a:t>
            </a:r>
            <a:endParaRPr lang="en-US" dirty="0"/>
          </a:p>
        </p:txBody>
      </p:sp>
      <p:sp>
        <p:nvSpPr>
          <p:cNvPr id="3" name="Content Placeholder 2"/>
          <p:cNvSpPr>
            <a:spLocks noGrp="1"/>
          </p:cNvSpPr>
          <p:nvPr>
            <p:ph idx="1"/>
          </p:nvPr>
        </p:nvSpPr>
        <p:spPr>
          <a:xfrm>
            <a:off x="685800" y="1447800"/>
            <a:ext cx="7772400" cy="4648200"/>
          </a:xfrm>
        </p:spPr>
        <p:txBody>
          <a:bodyPr/>
          <a:lstStyle/>
          <a:p>
            <a:pPr marL="0" indent="0">
              <a:buNone/>
            </a:pPr>
            <a:r>
              <a:rPr lang="en-US" sz="2000" dirty="0" smtClean="0"/>
              <a:t>Subject: Investigate IEEE</a:t>
            </a:r>
          </a:p>
          <a:p>
            <a:pPr marL="0" indent="0">
              <a:buNone/>
            </a:pPr>
            <a:endParaRPr lang="en-US" sz="2000" dirty="0" smtClean="0"/>
          </a:p>
          <a:p>
            <a:pPr marL="0" indent="0">
              <a:buNone/>
            </a:pPr>
            <a:r>
              <a:rPr lang="en-US" sz="1200" dirty="0" smtClean="0"/>
              <a:t>Greetings &lt;&lt;first name&gt;&gt; &lt;&lt;last name&gt;&gt;</a:t>
            </a:r>
          </a:p>
          <a:p>
            <a:pPr marL="0" indent="0">
              <a:buNone/>
            </a:pPr>
            <a:endParaRPr lang="en-US" sz="1200" dirty="0" smtClean="0"/>
          </a:p>
          <a:p>
            <a:pPr marL="0" indent="0">
              <a:buNone/>
            </a:pPr>
            <a:r>
              <a:rPr lang="en-US" sz="1200" dirty="0"/>
              <a:t> </a:t>
            </a:r>
            <a:r>
              <a:rPr lang="en-US" sz="1200" dirty="0" smtClean="0"/>
              <a:t>Investigate the reasons you joined IEEE:</a:t>
            </a:r>
          </a:p>
          <a:p>
            <a:pPr marL="0" indent="0">
              <a:buNone/>
            </a:pPr>
            <a:endParaRPr lang="en-US" sz="1200" dirty="0" smtClean="0"/>
          </a:p>
          <a:p>
            <a:pPr lvl="1">
              <a:buFont typeface="Arial" pitchFamily="34" charset="0"/>
              <a:buChar char="•"/>
            </a:pPr>
            <a:r>
              <a:rPr lang="en-US" sz="1200" dirty="0"/>
              <a:t>Discover </a:t>
            </a:r>
            <a:r>
              <a:rPr lang="en-US" sz="1200" dirty="0" smtClean="0"/>
              <a:t>career </a:t>
            </a:r>
            <a:r>
              <a:rPr lang="en-US" sz="1200" dirty="0"/>
              <a:t>opportunities and resources </a:t>
            </a:r>
            <a:r>
              <a:rPr lang="en-US" sz="1200" dirty="0" smtClean="0"/>
              <a:t>by </a:t>
            </a:r>
            <a:r>
              <a:rPr lang="en-US" sz="1200" dirty="0"/>
              <a:t>visiting the </a:t>
            </a:r>
            <a:r>
              <a:rPr lang="en-US" sz="1200" dirty="0">
                <a:hlinkClick r:id="rId2"/>
              </a:rPr>
              <a:t>IEEE Job </a:t>
            </a:r>
            <a:r>
              <a:rPr lang="en-US" sz="1200" dirty="0" smtClean="0">
                <a:hlinkClick r:id="rId2"/>
              </a:rPr>
              <a:t>Site</a:t>
            </a:r>
            <a:r>
              <a:rPr lang="en-US" sz="1200" dirty="0" smtClean="0"/>
              <a:t>.</a:t>
            </a:r>
            <a:endParaRPr lang="en-US" sz="1200" dirty="0"/>
          </a:p>
          <a:p>
            <a:pPr lvl="1">
              <a:buFont typeface="Arial" pitchFamily="34" charset="0"/>
              <a:buChar char="•"/>
            </a:pPr>
            <a:r>
              <a:rPr lang="en-US" sz="1200" dirty="0" smtClean="0"/>
              <a:t>Access technical content published by IEEE and its partners through </a:t>
            </a:r>
            <a:r>
              <a:rPr lang="en-US" sz="1200" dirty="0" smtClean="0">
                <a:hlinkClick r:id="rId3"/>
              </a:rPr>
              <a:t>IEEE </a:t>
            </a:r>
            <a:r>
              <a:rPr lang="en-US" sz="1200" dirty="0" err="1">
                <a:hlinkClick r:id="rId3"/>
              </a:rPr>
              <a:t>Xplore</a:t>
            </a:r>
            <a:r>
              <a:rPr lang="en-US" sz="1200" dirty="0">
                <a:hlinkClick r:id="rId3"/>
              </a:rPr>
              <a:t> Digital </a:t>
            </a:r>
            <a:r>
              <a:rPr lang="en-US" sz="1200" dirty="0" smtClean="0">
                <a:hlinkClick r:id="rId3"/>
              </a:rPr>
              <a:t>Library</a:t>
            </a:r>
            <a:r>
              <a:rPr lang="en-US" sz="1200" dirty="0" smtClean="0"/>
              <a:t>.</a:t>
            </a:r>
            <a:endParaRPr lang="en-US" sz="1200" dirty="0"/>
          </a:p>
          <a:p>
            <a:pPr lvl="1">
              <a:buFont typeface="Arial" pitchFamily="34" charset="0"/>
              <a:buChar char="•"/>
            </a:pPr>
            <a:r>
              <a:rPr lang="en-US" sz="1200" dirty="0" smtClean="0"/>
              <a:t>Network with </a:t>
            </a:r>
            <a:r>
              <a:rPr lang="en-US" sz="1200" dirty="0" smtClean="0">
                <a:hlinkClick r:id="rId4"/>
              </a:rPr>
              <a:t>IEEE </a:t>
            </a:r>
            <a:r>
              <a:rPr lang="en-US" sz="1200" dirty="0" err="1" smtClean="0">
                <a:hlinkClick r:id="rId4"/>
              </a:rPr>
              <a:t>Collabratec</a:t>
            </a:r>
            <a:r>
              <a:rPr lang="en-US" sz="1200" dirty="0" smtClean="0">
                <a:hlinkClick r:id="rId4"/>
              </a:rPr>
              <a:t>™</a:t>
            </a:r>
            <a:r>
              <a:rPr lang="en-US" sz="1200" dirty="0" smtClean="0"/>
              <a:t> which </a:t>
            </a:r>
            <a:r>
              <a:rPr lang="en-US" sz="1200" dirty="0"/>
              <a:t>offers professional networking in more than 80 communities and the ability to create private groups for mentoring </a:t>
            </a:r>
            <a:r>
              <a:rPr lang="en-US" sz="1200" dirty="0" smtClean="0"/>
              <a:t>partnerships.</a:t>
            </a:r>
            <a:endParaRPr lang="en-US" sz="1200" dirty="0"/>
          </a:p>
          <a:p>
            <a:pPr lvl="1">
              <a:buFont typeface="Arial" pitchFamily="34" charset="0"/>
              <a:buChar char="•"/>
            </a:pPr>
            <a:r>
              <a:rPr lang="en-US" sz="1200" dirty="0" smtClean="0"/>
              <a:t>Discover the local activities your Section has to offer. </a:t>
            </a:r>
          </a:p>
          <a:p>
            <a:pPr lvl="1">
              <a:buFont typeface="Arial" pitchFamily="34" charset="0"/>
              <a:buChar char="•"/>
            </a:pPr>
            <a:r>
              <a:rPr lang="en-US" sz="1200" dirty="0" smtClean="0"/>
              <a:t>Investigate the Humanitarian Programs offered by the </a:t>
            </a:r>
            <a:r>
              <a:rPr lang="en-US" sz="1200" dirty="0" smtClean="0">
                <a:hlinkClick r:id="rId5"/>
              </a:rPr>
              <a:t>IEEE Foundation</a:t>
            </a:r>
            <a:r>
              <a:rPr lang="en-US" sz="1200" dirty="0" smtClean="0"/>
              <a:t>. </a:t>
            </a:r>
          </a:p>
          <a:p>
            <a:pPr lvl="1">
              <a:buFont typeface="Arial" pitchFamily="34" charset="0"/>
              <a:buChar char="•"/>
            </a:pPr>
            <a:endParaRPr lang="en-US" sz="1200" dirty="0"/>
          </a:p>
          <a:p>
            <a:pPr marL="457200" lvl="1" indent="-457200">
              <a:buNone/>
            </a:pPr>
            <a:r>
              <a:rPr lang="en-US" sz="1200" dirty="0" smtClean="0"/>
              <a:t>Find </a:t>
            </a:r>
            <a:r>
              <a:rPr lang="en-US" sz="1200" dirty="0"/>
              <a:t>your professional home in IEEE</a:t>
            </a:r>
            <a:r>
              <a:rPr lang="en-US" sz="1200" dirty="0" smtClean="0"/>
              <a:t>.</a:t>
            </a:r>
          </a:p>
          <a:p>
            <a:pPr marL="457200" lvl="1" indent="-457200">
              <a:buNone/>
            </a:pPr>
            <a:r>
              <a:rPr lang="en-US" sz="1200" dirty="0" smtClean="0"/>
              <a:t>Regards,</a:t>
            </a:r>
          </a:p>
          <a:p>
            <a:pPr marL="457200" lvl="1" indent="-457200">
              <a:buNone/>
            </a:pPr>
            <a:r>
              <a:rPr lang="en-US" sz="1200" dirty="0" smtClean="0"/>
              <a:t>Denise Maestri</a:t>
            </a:r>
            <a:endParaRPr lang="en-US" sz="1200" dirty="0"/>
          </a:p>
          <a:p>
            <a:pPr lvl="1"/>
            <a:endParaRPr lang="en-US" dirty="0" smtClean="0"/>
          </a:p>
          <a:p>
            <a:pPr lvl="1"/>
            <a:endParaRPr lang="en-US" dirty="0"/>
          </a:p>
          <a:p>
            <a:pPr marL="457200" lvl="1" indent="0">
              <a:buNone/>
            </a:pPr>
            <a:endParaRPr lang="en-US" dirty="0" smtClean="0"/>
          </a:p>
        </p:txBody>
      </p:sp>
    </p:spTree>
    <p:extLst>
      <p:ext uri="{BB962C8B-B14F-4D97-AF65-F5344CB8AC3E}">
        <p14:creationId xmlns:p14="http://schemas.microsoft.com/office/powerpoint/2010/main" val="12184028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IEEE: 6 Month – Communication:</a:t>
            </a:r>
            <a:r>
              <a:rPr lang="en-US" dirty="0"/>
              <a:t/>
            </a:r>
            <a:br>
              <a:rPr lang="en-US" dirty="0"/>
            </a:br>
            <a:r>
              <a:rPr lang="en-US" dirty="0"/>
              <a:t>	</a:t>
            </a:r>
          </a:p>
        </p:txBody>
      </p:sp>
      <p:sp>
        <p:nvSpPr>
          <p:cNvPr id="3" name="Content Placeholder 2"/>
          <p:cNvSpPr>
            <a:spLocks noGrp="1"/>
          </p:cNvSpPr>
          <p:nvPr>
            <p:ph idx="1"/>
          </p:nvPr>
        </p:nvSpPr>
        <p:spPr>
          <a:xfrm>
            <a:off x="609600" y="1143000"/>
            <a:ext cx="8001000" cy="5181600"/>
          </a:xfrm>
        </p:spPr>
        <p:txBody>
          <a:bodyPr/>
          <a:lstStyle/>
          <a:p>
            <a:pPr marL="457200" lvl="1" indent="0">
              <a:buNone/>
            </a:pPr>
            <a:endParaRPr lang="en-US" dirty="0" smtClean="0"/>
          </a:p>
          <a:p>
            <a:pPr marL="457200" lvl="1" indent="0">
              <a:buNone/>
            </a:pPr>
            <a:r>
              <a:rPr lang="en-US" dirty="0" smtClean="0"/>
              <a:t>Subject: Your opinion matters </a:t>
            </a:r>
          </a:p>
          <a:p>
            <a:pPr marL="457200" lvl="1" indent="0">
              <a:buNone/>
            </a:pPr>
            <a:r>
              <a:rPr lang="en-US" dirty="0" smtClean="0"/>
              <a:t>Greetings &lt;&lt;first name&gt;&gt;  &lt;&lt;last name&gt;&gt;</a:t>
            </a:r>
          </a:p>
          <a:p>
            <a:pPr marL="457200" lvl="1" indent="0">
              <a:buNone/>
            </a:pPr>
            <a:r>
              <a:rPr lang="en-US" dirty="0"/>
              <a:t>	</a:t>
            </a:r>
            <a:r>
              <a:rPr lang="en-US" dirty="0" smtClean="0"/>
              <a:t>Have you..</a:t>
            </a:r>
          </a:p>
          <a:p>
            <a:pPr marL="457200" lvl="1" indent="0">
              <a:buNone/>
            </a:pPr>
            <a:r>
              <a:rPr lang="en-US" dirty="0"/>
              <a:t>	</a:t>
            </a:r>
            <a:r>
              <a:rPr lang="en-US" dirty="0" smtClean="0"/>
              <a:t>	</a:t>
            </a:r>
            <a:r>
              <a:rPr lang="en-US" sz="2000" dirty="0" smtClean="0"/>
              <a:t>1) </a:t>
            </a:r>
            <a:r>
              <a:rPr lang="en-US" sz="2000" dirty="0"/>
              <a:t>Attended a New Member Orientation?</a:t>
            </a:r>
          </a:p>
          <a:p>
            <a:pPr marL="457200" lvl="1" indent="0">
              <a:buNone/>
            </a:pPr>
            <a:r>
              <a:rPr lang="en-US" sz="2000" dirty="0" smtClean="0"/>
              <a:t>		2) Attended an IEEE meeting?</a:t>
            </a:r>
          </a:p>
          <a:p>
            <a:pPr marL="457200" lvl="1" indent="0">
              <a:buNone/>
            </a:pPr>
            <a:r>
              <a:rPr lang="en-US" sz="2000" dirty="0"/>
              <a:t>	</a:t>
            </a:r>
            <a:r>
              <a:rPr lang="en-US" sz="2000" dirty="0" smtClean="0"/>
              <a:t>	3) </a:t>
            </a:r>
            <a:r>
              <a:rPr lang="en-US" sz="2000" dirty="0"/>
              <a:t>Signed into </a:t>
            </a:r>
            <a:r>
              <a:rPr lang="en-US" sz="2000" dirty="0" err="1"/>
              <a:t>myIEEE</a:t>
            </a:r>
            <a:r>
              <a:rPr lang="en-US" sz="2000" dirty="0"/>
              <a:t>?</a:t>
            </a:r>
          </a:p>
          <a:p>
            <a:pPr marL="457200" lvl="1" indent="0">
              <a:buNone/>
            </a:pPr>
            <a:r>
              <a:rPr lang="en-US" sz="2000" dirty="0" smtClean="0"/>
              <a:t>		4) Identified your Section volunteers?</a:t>
            </a:r>
          </a:p>
          <a:p>
            <a:pPr marL="457200" lvl="1" indent="0">
              <a:buNone/>
            </a:pPr>
            <a:r>
              <a:rPr lang="en-US" sz="2000" dirty="0"/>
              <a:t>	</a:t>
            </a:r>
            <a:r>
              <a:rPr lang="en-US" sz="2000" dirty="0" smtClean="0"/>
              <a:t>	5) Participated in the Member Get a Member 			    Program?</a:t>
            </a:r>
          </a:p>
          <a:p>
            <a:pPr marL="457200" lvl="1" indent="0">
              <a:buNone/>
            </a:pPr>
            <a:r>
              <a:rPr lang="en-US" sz="2000" dirty="0"/>
              <a:t>	</a:t>
            </a:r>
            <a:r>
              <a:rPr lang="en-US" sz="2000" dirty="0" smtClean="0"/>
              <a:t>	6) Joined and participated in a </a:t>
            </a:r>
            <a:r>
              <a:rPr lang="en-US" sz="2000" dirty="0" err="1" smtClean="0"/>
              <a:t>Collabratec</a:t>
            </a:r>
            <a:r>
              <a:rPr lang="en-US" sz="2000" baseline="30000" dirty="0" err="1" smtClean="0"/>
              <a:t>TM</a:t>
            </a:r>
            <a:r>
              <a:rPr lang="en-US" sz="2000" baseline="30000" dirty="0" smtClean="0"/>
              <a:t> 			      </a:t>
            </a:r>
            <a:r>
              <a:rPr lang="en-US" sz="2000" dirty="0" smtClean="0"/>
              <a:t>community?</a:t>
            </a:r>
            <a:endParaRPr lang="en-US" sz="2000" dirty="0"/>
          </a:p>
          <a:p>
            <a:pPr marL="0" indent="0">
              <a:buNone/>
            </a:pPr>
            <a:endParaRPr lang="en-US" dirty="0"/>
          </a:p>
        </p:txBody>
      </p:sp>
    </p:spTree>
    <p:extLst>
      <p:ext uri="{BB962C8B-B14F-4D97-AF65-F5344CB8AC3E}">
        <p14:creationId xmlns:p14="http://schemas.microsoft.com/office/powerpoint/2010/main" val="20389166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066800"/>
            <a:ext cx="7772400" cy="4953000"/>
          </a:xfrm>
        </p:spPr>
        <p:txBody>
          <a:bodyPr/>
          <a:lstStyle/>
          <a:p>
            <a:pPr marL="0" indent="0">
              <a:buNone/>
            </a:pPr>
            <a:r>
              <a:rPr lang="en-US" sz="1000" dirty="0"/>
              <a:t>Dear &lt;&lt;First Name&gt;&gt;</a:t>
            </a:r>
          </a:p>
          <a:p>
            <a:pPr marL="0" indent="0">
              <a:buNone/>
            </a:pPr>
            <a:r>
              <a:rPr lang="en-US" sz="1000" dirty="0" smtClean="0"/>
              <a:t>Welcome </a:t>
            </a:r>
            <a:r>
              <a:rPr lang="en-US" sz="1000" dirty="0"/>
              <a:t>to the &lt;&lt;Section&gt;&gt;</a:t>
            </a:r>
          </a:p>
          <a:p>
            <a:pPr marL="0" indent="0">
              <a:buNone/>
            </a:pPr>
            <a:r>
              <a:rPr lang="en-US" sz="1000" dirty="0"/>
              <a:t> </a:t>
            </a:r>
          </a:p>
          <a:p>
            <a:pPr marL="0" indent="0">
              <a:buNone/>
            </a:pPr>
            <a:r>
              <a:rPr lang="en-US" sz="1000" dirty="0"/>
              <a:t>I want to formally welcome you to your local IEEE network.  IEEE has over 330 local Sections worldwide to provide a more personalized experience for our members, offering activities and events tailored to the needs of our engineering and technical community.</a:t>
            </a:r>
          </a:p>
          <a:p>
            <a:pPr marL="0" indent="0">
              <a:buNone/>
            </a:pPr>
            <a:r>
              <a:rPr lang="en-US" sz="1000" dirty="0"/>
              <a:t> </a:t>
            </a:r>
          </a:p>
          <a:p>
            <a:pPr marL="0" indent="0">
              <a:buNone/>
            </a:pPr>
            <a:r>
              <a:rPr lang="en-US" sz="1000" dirty="0"/>
              <a:t>The &lt;&lt;Section&gt;&gt; will provide you with numerous opportunities to meet other professionals who share your passion for technology.  I encourage you to join us at one of our upcoming Section/Chapter meetings and/or events.  A schedule can be viewed at &lt;&lt;region website&gt;&gt;.</a:t>
            </a:r>
          </a:p>
          <a:p>
            <a:pPr marL="0" indent="0">
              <a:buNone/>
            </a:pPr>
            <a:r>
              <a:rPr lang="en-US" sz="1000" dirty="0"/>
              <a:t> </a:t>
            </a:r>
          </a:p>
          <a:p>
            <a:pPr marL="0" indent="0">
              <a:buNone/>
            </a:pPr>
            <a:r>
              <a:rPr lang="en-US" sz="1000" dirty="0"/>
              <a:t>If you have not had the time to explore the main IEEE website may I suggest the following link, </a:t>
            </a:r>
          </a:p>
          <a:p>
            <a:pPr marL="0" indent="0">
              <a:buNone/>
            </a:pPr>
            <a:r>
              <a:rPr lang="en-US" sz="1000" dirty="0"/>
              <a:t> </a:t>
            </a:r>
            <a:r>
              <a:rPr lang="en-US" sz="1000" u="sng" dirty="0" smtClean="0">
                <a:hlinkClick r:id="rId2"/>
              </a:rPr>
              <a:t>http</a:t>
            </a:r>
            <a:r>
              <a:rPr lang="en-US" sz="1000" u="sng" dirty="0">
                <a:hlinkClick r:id="rId2"/>
              </a:rPr>
              <a:t>://www.ieee.org/membership_services/membership/welcome.html</a:t>
            </a:r>
            <a:endParaRPr lang="en-US" sz="1000" dirty="0"/>
          </a:p>
          <a:p>
            <a:pPr marL="0" indent="0">
              <a:buNone/>
            </a:pPr>
            <a:r>
              <a:rPr lang="en-US" sz="1000" dirty="0"/>
              <a:t> </a:t>
            </a:r>
          </a:p>
          <a:p>
            <a:pPr marL="0" indent="0">
              <a:buNone/>
            </a:pPr>
            <a:r>
              <a:rPr lang="en-US" sz="1000" dirty="0"/>
              <a:t> A great place to start and I encourage you to register for a 30 minute New Member Orientation webinar. These webinars are typically scheduled on the fourth Thursday of each month, either 9:00 a.m. or 3:00 p.m. ET. The webinar includes an overview of IEEE membership, access instructions for member-only benefits and services, and a question-and-answer session.</a:t>
            </a:r>
          </a:p>
          <a:p>
            <a:pPr marL="0" indent="0">
              <a:buNone/>
            </a:pPr>
            <a:r>
              <a:rPr lang="en-US" sz="1000" dirty="0"/>
              <a:t> </a:t>
            </a:r>
          </a:p>
          <a:p>
            <a:pPr marL="0" indent="0">
              <a:buNone/>
            </a:pPr>
            <a:r>
              <a:rPr lang="en-US" sz="1000" dirty="0"/>
              <a:t>I see that you have joined the &lt;&lt; Society&gt;&gt;, an active Chapter here with the &lt;&lt;Section&gt;&gt;. &lt;&lt;Name&gt;&gt;copied is the &lt;&lt;Volunteer Position&gt;&gt;, who has been cc’d so that he may reach out and welcome you also.  </a:t>
            </a:r>
          </a:p>
          <a:p>
            <a:pPr marL="0" indent="0">
              <a:buNone/>
            </a:pPr>
            <a:r>
              <a:rPr lang="en-US" sz="1000" dirty="0"/>
              <a:t> </a:t>
            </a:r>
          </a:p>
          <a:p>
            <a:pPr marL="0" indent="0">
              <a:buNone/>
            </a:pPr>
            <a:r>
              <a:rPr lang="en-US" sz="1000" dirty="0"/>
              <a:t>It is an honor to be one of the first to congratulate you on joining IEEE, and I look forward to meeting you in person.  Do not hesitate to contact myself or Society Chair if you have any questions about your membership, and how to fully participate in our Section/Chapter initiatives and events.</a:t>
            </a:r>
          </a:p>
          <a:p>
            <a:pPr marL="0" indent="0">
              <a:buNone/>
            </a:pPr>
            <a:r>
              <a:rPr lang="en-US" sz="1000" dirty="0"/>
              <a:t> </a:t>
            </a:r>
          </a:p>
          <a:p>
            <a:pPr marL="0" indent="0">
              <a:buNone/>
            </a:pPr>
            <a:r>
              <a:rPr lang="en-US" sz="1000" dirty="0"/>
              <a:t>Sincerely,</a:t>
            </a:r>
          </a:p>
          <a:p>
            <a:pPr marL="0" indent="0">
              <a:buNone/>
            </a:pPr>
            <a:r>
              <a:rPr lang="en-US" sz="1000" dirty="0"/>
              <a:t>&lt;&lt;Name&gt;&gt;, Chair</a:t>
            </a:r>
          </a:p>
          <a:p>
            <a:pPr marL="0" indent="0">
              <a:buNone/>
            </a:pPr>
            <a:r>
              <a:rPr lang="en-US" sz="1000" dirty="0"/>
              <a:t>&lt;&lt; Section&gt;&gt;</a:t>
            </a:r>
          </a:p>
          <a:p>
            <a:pPr marL="0" indent="0">
              <a:buNone/>
            </a:pPr>
            <a:r>
              <a:rPr lang="en-US" sz="1000" dirty="0"/>
              <a:t>&lt;&lt;Chair email&gt;&gt;</a:t>
            </a:r>
          </a:p>
          <a:p>
            <a:endParaRPr lang="en-US" sz="1200" dirty="0"/>
          </a:p>
        </p:txBody>
      </p:sp>
      <p:sp>
        <p:nvSpPr>
          <p:cNvPr id="4" name="Title 1"/>
          <p:cNvSpPr>
            <a:spLocks noGrp="1"/>
          </p:cNvSpPr>
          <p:nvPr>
            <p:ph type="title"/>
          </p:nvPr>
        </p:nvSpPr>
        <p:spPr>
          <a:xfrm>
            <a:off x="381000" y="304800"/>
            <a:ext cx="8305800" cy="685800"/>
          </a:xfrm>
        </p:spPr>
        <p:txBody>
          <a:bodyPr/>
          <a:lstStyle/>
          <a:p>
            <a:r>
              <a:rPr lang="en-US" sz="3000" dirty="0" smtClean="0"/>
              <a:t>Section “Welcome New Members” Template</a:t>
            </a:r>
            <a:r>
              <a:rPr lang="en-US" dirty="0"/>
              <a:t/>
            </a:r>
            <a:br>
              <a:rPr lang="en-US" dirty="0"/>
            </a:br>
            <a:endParaRPr lang="en-US" dirty="0"/>
          </a:p>
        </p:txBody>
      </p:sp>
    </p:spTree>
    <p:extLst>
      <p:ext uri="{BB962C8B-B14F-4D97-AF65-F5344CB8AC3E}">
        <p14:creationId xmlns:p14="http://schemas.microsoft.com/office/powerpoint/2010/main" val="26491321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Online Communication Templates</a:t>
            </a:r>
            <a:endParaRPr lang="en-US" dirty="0"/>
          </a:p>
        </p:txBody>
      </p:sp>
      <p:sp>
        <p:nvSpPr>
          <p:cNvPr id="3" name="Content Placeholder 2"/>
          <p:cNvSpPr>
            <a:spLocks noGrp="1"/>
          </p:cNvSpPr>
          <p:nvPr>
            <p:ph idx="1"/>
          </p:nvPr>
        </p:nvSpPr>
        <p:spPr>
          <a:xfrm>
            <a:off x="685800" y="1600200"/>
            <a:ext cx="7772400" cy="4114800"/>
          </a:xfrm>
        </p:spPr>
        <p:txBody>
          <a:bodyPr/>
          <a:lstStyle/>
          <a:p>
            <a:endParaRPr lang="en-US" sz="900" b="1" dirty="0"/>
          </a:p>
          <a:p>
            <a:pPr marL="339725" indent="-339725">
              <a:buNone/>
            </a:pPr>
            <a:r>
              <a:rPr lang="en-US" sz="1200" b="1" dirty="0" smtClean="0"/>
              <a:t>Communication </a:t>
            </a:r>
            <a:r>
              <a:rPr lang="en-US" sz="1200" b="1" dirty="0"/>
              <a:t>templates</a:t>
            </a:r>
          </a:p>
          <a:p>
            <a:pPr marL="0" indent="0"/>
            <a:r>
              <a:rPr lang="en-US" sz="1200" dirty="0"/>
              <a:t>This section contains templates to assist volunteers with communications to IEEE members. The templates can be used by Region, Section, or Chapter Membership Development Officers in outreaches to members who have newly joined IEEE, are in arrears, or are past members and could be reinstated. Areas in each letter are highlighted for customization by the IEEE geographic or technical unit. </a:t>
            </a:r>
            <a:br>
              <a:rPr lang="en-US" sz="1200" dirty="0"/>
            </a:br>
            <a:r>
              <a:rPr lang="en-US" sz="1200" dirty="0"/>
              <a:t/>
            </a:r>
            <a:br>
              <a:rPr lang="en-US" sz="1200" dirty="0"/>
            </a:br>
            <a:r>
              <a:rPr lang="en-US" sz="1200" b="1" dirty="0"/>
              <a:t>Sections</a:t>
            </a:r>
            <a:endParaRPr lang="en-US" sz="1200" dirty="0"/>
          </a:p>
          <a:p>
            <a:r>
              <a:rPr lang="en-US" sz="1200" dirty="0">
                <a:hlinkClick r:id="rId2" action="ppaction://hlinkfile"/>
              </a:rPr>
              <a:t>Section outreach to new members</a:t>
            </a:r>
            <a:r>
              <a:rPr lang="en-US" sz="1200" dirty="0"/>
              <a:t> (DOC, 23 KB)</a:t>
            </a:r>
          </a:p>
          <a:p>
            <a:r>
              <a:rPr lang="en-US" sz="1200" dirty="0">
                <a:hlinkClick r:id="rId3" action="ppaction://hlinkfile"/>
              </a:rPr>
              <a:t>Section outreach to members during renewal and recovery</a:t>
            </a:r>
            <a:r>
              <a:rPr lang="en-US" sz="1200" dirty="0"/>
              <a:t> (DOC, 25 KB)</a:t>
            </a:r>
          </a:p>
          <a:p>
            <a:r>
              <a:rPr lang="en-US" sz="1200" dirty="0">
                <a:hlinkClick r:id="rId4" action="ppaction://hlinkfile"/>
              </a:rPr>
              <a:t>Section message to members in arrears</a:t>
            </a:r>
            <a:r>
              <a:rPr lang="en-US" sz="1200" dirty="0"/>
              <a:t> (DOC, 24 KB)</a:t>
            </a:r>
          </a:p>
          <a:p>
            <a:r>
              <a:rPr lang="en-US" sz="1200" dirty="0">
                <a:hlinkClick r:id="rId5" action="ppaction://hlinkfile"/>
              </a:rPr>
              <a:t>Section message to members in arrears with no more services</a:t>
            </a:r>
            <a:r>
              <a:rPr lang="en-US" sz="1200" dirty="0"/>
              <a:t> (DOC, 24 KB)</a:t>
            </a:r>
          </a:p>
          <a:p>
            <a:pPr marL="0" indent="0"/>
            <a:r>
              <a:rPr lang="en-US" sz="1200" dirty="0"/>
              <a:t/>
            </a:r>
            <a:br>
              <a:rPr lang="en-US" sz="1200" dirty="0"/>
            </a:br>
            <a:r>
              <a:rPr lang="en-US" sz="1200" b="1" dirty="0"/>
              <a:t>Regions</a:t>
            </a:r>
            <a:endParaRPr lang="en-US" sz="1200" dirty="0"/>
          </a:p>
          <a:p>
            <a:r>
              <a:rPr lang="en-US" sz="1200" dirty="0">
                <a:hlinkClick r:id="rId6" action="ppaction://hlinkfile"/>
              </a:rPr>
              <a:t>Region Director message to region volunteers</a:t>
            </a:r>
            <a:r>
              <a:rPr lang="en-US" sz="1200" dirty="0"/>
              <a:t> (DOC, 30 KB)</a:t>
            </a:r>
          </a:p>
          <a:p>
            <a:r>
              <a:rPr lang="en-US" sz="1200" dirty="0">
                <a:hlinkClick r:id="rId7" action="ppaction://hlinkfile"/>
              </a:rPr>
              <a:t>Region MD Chair message for recruitment</a:t>
            </a:r>
            <a:r>
              <a:rPr lang="en-US" sz="1200" dirty="0"/>
              <a:t> (DOC, 29 KB</a:t>
            </a:r>
            <a:r>
              <a:rPr lang="en-US" sz="1200" dirty="0" smtClean="0"/>
              <a:t>)</a:t>
            </a:r>
          </a:p>
          <a:p>
            <a:endParaRPr lang="en-US" sz="1200" dirty="0"/>
          </a:p>
          <a:p>
            <a:pPr marL="0" indent="0">
              <a:buNone/>
            </a:pPr>
            <a:endParaRPr lang="en-US" sz="1200" dirty="0" smtClean="0"/>
          </a:p>
          <a:p>
            <a:pPr marL="0" indent="0">
              <a:buNone/>
            </a:pPr>
            <a:r>
              <a:rPr lang="en-US" sz="1200" dirty="0" smtClean="0"/>
              <a:t>Secure site: sign in with your IEEE Account  information:</a:t>
            </a:r>
            <a:endParaRPr lang="en-US" sz="1200" dirty="0"/>
          </a:p>
          <a:p>
            <a:pPr marL="0" indent="0">
              <a:buNone/>
            </a:pPr>
            <a:r>
              <a:rPr lang="en-US" sz="1200" b="1" dirty="0"/>
              <a:t>http://www.ieee.org/about/volunteers/membership_development/index.html</a:t>
            </a:r>
          </a:p>
          <a:p>
            <a:endParaRPr lang="en-US" sz="1200" dirty="0"/>
          </a:p>
        </p:txBody>
      </p:sp>
    </p:spTree>
    <p:extLst>
      <p:ext uri="{BB962C8B-B14F-4D97-AF65-F5344CB8AC3E}">
        <p14:creationId xmlns:p14="http://schemas.microsoft.com/office/powerpoint/2010/main" val="26178039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304800" y="533400"/>
            <a:ext cx="7772400" cy="1143000"/>
          </a:xfrm>
        </p:spPr>
        <p:txBody>
          <a:bodyPr/>
          <a:lstStyle/>
          <a:p>
            <a:r>
              <a:rPr lang="en-US" dirty="0" smtClean="0">
                <a:ea typeface="ＭＳ Ｐゴシック" pitchFamily="34" charset="-128"/>
              </a:rPr>
              <a:t>The Need for </a:t>
            </a:r>
            <a:r>
              <a:rPr lang="en-US" dirty="0" smtClean="0"/>
              <a:t>Focus</a:t>
            </a:r>
            <a:br>
              <a:rPr lang="en-US" dirty="0" smtClean="0"/>
            </a:br>
            <a:endParaRPr lang="en-US" dirty="0" smtClean="0">
              <a:ea typeface="ＭＳ Ｐゴシック" pitchFamily="34" charset="-128"/>
            </a:endParaRPr>
          </a:p>
        </p:txBody>
      </p:sp>
      <p:sp>
        <p:nvSpPr>
          <p:cNvPr id="33795" name="Content Placeholder 2"/>
          <p:cNvSpPr>
            <a:spLocks noGrp="1"/>
          </p:cNvSpPr>
          <p:nvPr>
            <p:ph idx="1"/>
          </p:nvPr>
        </p:nvSpPr>
        <p:spPr>
          <a:xfrm>
            <a:off x="304800" y="1143000"/>
            <a:ext cx="8610600" cy="4800600"/>
          </a:xfrm>
        </p:spPr>
        <p:txBody>
          <a:bodyPr/>
          <a:lstStyle/>
          <a:p>
            <a:r>
              <a:rPr lang="en-US" dirty="0" smtClean="0"/>
              <a:t>First Year Member Retention has historically been low, around 35%</a:t>
            </a:r>
          </a:p>
          <a:p>
            <a:endParaRPr lang="en-US" dirty="0" smtClean="0"/>
          </a:p>
          <a:p>
            <a:endParaRPr lang="en-US" dirty="0"/>
          </a:p>
          <a:p>
            <a:endParaRPr lang="en-US" dirty="0" smtClean="0"/>
          </a:p>
          <a:p>
            <a:endParaRPr lang="en-US" dirty="0"/>
          </a:p>
          <a:p>
            <a:r>
              <a:rPr lang="en-US" dirty="0" smtClean="0"/>
              <a:t>Retention starts the day a new member joins</a:t>
            </a:r>
          </a:p>
          <a:p>
            <a:r>
              <a:rPr lang="en-US" dirty="0" smtClean="0"/>
              <a:t>Need to focus on benefits, engagement and networking</a:t>
            </a:r>
          </a:p>
        </p:txBody>
      </p:sp>
      <p:graphicFrame>
        <p:nvGraphicFramePr>
          <p:cNvPr id="4" name="Table 3"/>
          <p:cNvGraphicFramePr>
            <a:graphicFrameLocks noGrp="1"/>
          </p:cNvGraphicFramePr>
          <p:nvPr>
            <p:extLst>
              <p:ext uri="{D42A27DB-BD31-4B8C-83A1-F6EECF244321}">
                <p14:modId xmlns:p14="http://schemas.microsoft.com/office/powerpoint/2010/main" val="832486972"/>
              </p:ext>
            </p:extLst>
          </p:nvPr>
        </p:nvGraphicFramePr>
        <p:xfrm>
          <a:off x="1981200" y="2362200"/>
          <a:ext cx="4800600" cy="1381760"/>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smtClean="0"/>
                        <a:t>2015</a:t>
                      </a:r>
                      <a:endParaRPr lang="en-US" dirty="0"/>
                    </a:p>
                  </a:txBody>
                  <a:tcPr/>
                </a:tc>
                <a:tc>
                  <a:txBody>
                    <a:bodyPr/>
                    <a:lstStyle/>
                    <a:p>
                      <a:pPr algn="ctr"/>
                      <a:r>
                        <a:rPr lang="en-US" dirty="0" smtClean="0"/>
                        <a:t>2014</a:t>
                      </a:r>
                      <a:endParaRPr lang="en-US" dirty="0"/>
                    </a:p>
                  </a:txBody>
                  <a:tcPr/>
                </a:tc>
                <a:extLst>
                  <a:ext uri="{0D108BD9-81ED-4DB2-BD59-A6C34878D82A}">
                    <a16:rowId xmlns:a16="http://schemas.microsoft.com/office/drawing/2014/main" val="10000"/>
                  </a:ext>
                </a:extLst>
              </a:tr>
              <a:tr h="370840">
                <a:tc>
                  <a:txBody>
                    <a:bodyPr/>
                    <a:lstStyle/>
                    <a:p>
                      <a:pPr algn="ctr"/>
                      <a:r>
                        <a:rPr lang="en-US" dirty="0" smtClean="0"/>
                        <a:t>First Year Members</a:t>
                      </a:r>
                      <a:endParaRPr lang="en-US" dirty="0"/>
                    </a:p>
                  </a:txBody>
                  <a:tcPr/>
                </a:tc>
                <a:tc>
                  <a:txBody>
                    <a:bodyPr/>
                    <a:lstStyle/>
                    <a:p>
                      <a:pPr algn="ctr"/>
                      <a:r>
                        <a:rPr lang="en-US" dirty="0" smtClean="0"/>
                        <a:t>34.2%</a:t>
                      </a:r>
                      <a:endParaRPr lang="en-US" dirty="0"/>
                    </a:p>
                  </a:txBody>
                  <a:tcPr/>
                </a:tc>
                <a:tc>
                  <a:txBody>
                    <a:bodyPr/>
                    <a:lstStyle/>
                    <a:p>
                      <a:pPr algn="ctr"/>
                      <a:r>
                        <a:rPr lang="en-US" dirty="0" smtClean="0"/>
                        <a:t>35.5%</a:t>
                      </a:r>
                      <a:endParaRPr lang="en-US" dirty="0"/>
                    </a:p>
                  </a:txBody>
                  <a:tcPr/>
                </a:tc>
                <a:extLst>
                  <a:ext uri="{0D108BD9-81ED-4DB2-BD59-A6C34878D82A}">
                    <a16:rowId xmlns:a16="http://schemas.microsoft.com/office/drawing/2014/main" val="10001"/>
                  </a:ext>
                </a:extLst>
              </a:tr>
              <a:tr h="370840">
                <a:tc>
                  <a:txBody>
                    <a:bodyPr/>
                    <a:lstStyle/>
                    <a:p>
                      <a:pPr algn="ctr"/>
                      <a:r>
                        <a:rPr lang="en-US" dirty="0" smtClean="0"/>
                        <a:t>IEEE Overall</a:t>
                      </a:r>
                      <a:endParaRPr lang="en-US" dirty="0"/>
                    </a:p>
                  </a:txBody>
                  <a:tcPr/>
                </a:tc>
                <a:tc>
                  <a:txBody>
                    <a:bodyPr/>
                    <a:lstStyle/>
                    <a:p>
                      <a:pPr algn="ctr"/>
                      <a:r>
                        <a:rPr lang="en-US" dirty="0" smtClean="0"/>
                        <a:t>70.4%</a:t>
                      </a:r>
                      <a:endParaRPr lang="en-US" dirty="0"/>
                    </a:p>
                  </a:txBody>
                  <a:tcPr/>
                </a:tc>
                <a:tc>
                  <a:txBody>
                    <a:bodyPr/>
                    <a:lstStyle/>
                    <a:p>
                      <a:pPr algn="ctr"/>
                      <a:r>
                        <a:rPr lang="en-US" dirty="0" smtClean="0"/>
                        <a:t>70.7%</a:t>
                      </a:r>
                      <a:endParaRPr lang="en-US"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9423819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&amp; Objectives </a:t>
            </a:r>
          </a:p>
        </p:txBody>
      </p:sp>
      <p:sp>
        <p:nvSpPr>
          <p:cNvPr id="3" name="Content Placeholder 2"/>
          <p:cNvSpPr>
            <a:spLocks noGrp="1"/>
          </p:cNvSpPr>
          <p:nvPr>
            <p:ph idx="1"/>
          </p:nvPr>
        </p:nvSpPr>
        <p:spPr>
          <a:xfrm>
            <a:off x="685800" y="1981200"/>
            <a:ext cx="8077200" cy="3276600"/>
          </a:xfrm>
        </p:spPr>
        <p:txBody>
          <a:bodyPr/>
          <a:lstStyle/>
          <a:p>
            <a:pPr>
              <a:defRPr/>
            </a:pPr>
            <a:r>
              <a:rPr lang="en-US" dirty="0"/>
              <a:t>Demonstrate the value of IEEE </a:t>
            </a:r>
            <a:r>
              <a:rPr lang="en-US" dirty="0" smtClean="0"/>
              <a:t>membership </a:t>
            </a:r>
          </a:p>
          <a:p>
            <a:pPr lvl="0"/>
            <a:r>
              <a:rPr lang="en-US" dirty="0" smtClean="0"/>
              <a:t>Increase First Year member retention, measured in August</a:t>
            </a:r>
          </a:p>
          <a:p>
            <a:pPr lvl="0"/>
            <a:r>
              <a:rPr lang="en-US" dirty="0" smtClean="0"/>
              <a:t>Educate the member on local Section activities</a:t>
            </a:r>
          </a:p>
          <a:p>
            <a:pPr lvl="0"/>
            <a:r>
              <a:rPr lang="en-US" dirty="0" smtClean="0"/>
              <a:t>Engage the member in the IEEE community</a:t>
            </a:r>
            <a:endParaRPr lang="en-US" dirty="0"/>
          </a:p>
        </p:txBody>
      </p:sp>
    </p:spTree>
    <p:extLst>
      <p:ext uri="{BB962C8B-B14F-4D97-AF65-F5344CB8AC3E}">
        <p14:creationId xmlns:p14="http://schemas.microsoft.com/office/powerpoint/2010/main" val="2877136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Members </a:t>
            </a:r>
            <a:r>
              <a:rPr lang="en-US" dirty="0"/>
              <a:t>a</a:t>
            </a:r>
            <a:r>
              <a:rPr lang="en-US" dirty="0" smtClean="0"/>
              <a:t>re </a:t>
            </a:r>
            <a:r>
              <a:rPr lang="en-US" dirty="0"/>
              <a:t>M</a:t>
            </a:r>
            <a:r>
              <a:rPr lang="en-US" dirty="0" smtClean="0"/>
              <a:t>ore </a:t>
            </a:r>
            <a:r>
              <a:rPr lang="en-US" dirty="0"/>
              <a:t>L</a:t>
            </a:r>
            <a:r>
              <a:rPr lang="en-US" dirty="0" smtClean="0"/>
              <a:t>ikely to Renew If They…</a:t>
            </a:r>
            <a:endParaRPr lang="en-US" dirty="0"/>
          </a:p>
        </p:txBody>
      </p:sp>
      <p:sp>
        <p:nvSpPr>
          <p:cNvPr id="3" name="Content Placeholder 2"/>
          <p:cNvSpPr>
            <a:spLocks noGrp="1"/>
          </p:cNvSpPr>
          <p:nvPr>
            <p:ph idx="1"/>
          </p:nvPr>
        </p:nvSpPr>
        <p:spPr/>
        <p:txBody>
          <a:bodyPr/>
          <a:lstStyle/>
          <a:p>
            <a:r>
              <a:rPr lang="en-US" dirty="0" smtClean="0"/>
              <a:t>Attended an IEEE meeting</a:t>
            </a:r>
          </a:p>
          <a:p>
            <a:r>
              <a:rPr lang="en-US" dirty="0" smtClean="0"/>
              <a:t>Are engaged within the IEEE community</a:t>
            </a:r>
          </a:p>
          <a:p>
            <a:r>
              <a:rPr lang="en-US" dirty="0" smtClean="0"/>
              <a:t>See the value of IEEE benefits </a:t>
            </a:r>
          </a:p>
          <a:p>
            <a:r>
              <a:rPr lang="en-US" dirty="0" smtClean="0"/>
              <a:t>Network with other IEEE members</a:t>
            </a:r>
          </a:p>
          <a:p>
            <a:r>
              <a:rPr lang="en-US" dirty="0" smtClean="0"/>
              <a:t>Feel a part of the bigger IEEE</a:t>
            </a:r>
          </a:p>
          <a:p>
            <a:r>
              <a:rPr lang="en-US" dirty="0" smtClean="0"/>
              <a:t>Volunteer with IEEE</a:t>
            </a:r>
          </a:p>
          <a:p>
            <a:endParaRPr lang="en-US" dirty="0"/>
          </a:p>
        </p:txBody>
      </p:sp>
    </p:spTree>
    <p:extLst>
      <p:ext uri="{BB962C8B-B14F-4D97-AF65-F5344CB8AC3E}">
        <p14:creationId xmlns:p14="http://schemas.microsoft.com/office/powerpoint/2010/main" val="1984708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Outreach Communication to New Members</a:t>
            </a:r>
            <a:endParaRPr lang="en-US" dirty="0"/>
          </a:p>
        </p:txBody>
      </p:sp>
      <p:sp>
        <p:nvSpPr>
          <p:cNvPr id="3" name="Content Placeholder 2"/>
          <p:cNvSpPr>
            <a:spLocks noGrp="1"/>
          </p:cNvSpPr>
          <p:nvPr>
            <p:ph idx="1"/>
          </p:nvPr>
        </p:nvSpPr>
        <p:spPr/>
        <p:txBody>
          <a:bodyPr/>
          <a:lstStyle/>
          <a:p>
            <a:pPr marL="0" indent="0">
              <a:buNone/>
            </a:pPr>
            <a:r>
              <a:rPr lang="en-US" dirty="0" smtClean="0"/>
              <a:t>Information in this document is intended to inform</a:t>
            </a:r>
            <a:r>
              <a:rPr lang="en-US" dirty="0"/>
              <a:t>, </a:t>
            </a:r>
            <a:r>
              <a:rPr lang="en-US" dirty="0" smtClean="0"/>
              <a:t>educate, engage and recognize new members:</a:t>
            </a:r>
            <a:endParaRPr lang="en-US" dirty="0"/>
          </a:p>
          <a:p>
            <a:pPr lvl="1"/>
            <a:r>
              <a:rPr lang="en-US" dirty="0" smtClean="0"/>
              <a:t>IEEE Staff-driven communication</a:t>
            </a:r>
          </a:p>
          <a:p>
            <a:pPr lvl="1"/>
            <a:r>
              <a:rPr lang="en-US" dirty="0" smtClean="0"/>
              <a:t>IEEE Volunteer-led communication</a:t>
            </a:r>
            <a:endParaRPr lang="en-US" dirty="0"/>
          </a:p>
        </p:txBody>
      </p:sp>
    </p:spTree>
    <p:extLst>
      <p:ext uri="{BB962C8B-B14F-4D97-AF65-F5344CB8AC3E}">
        <p14:creationId xmlns:p14="http://schemas.microsoft.com/office/powerpoint/2010/main" val="1044202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0"/>
            <a:ext cx="7772400" cy="1143000"/>
          </a:xfrm>
        </p:spPr>
        <p:txBody>
          <a:bodyPr/>
          <a:lstStyle/>
          <a:p>
            <a:pPr algn="ctr"/>
            <a:r>
              <a:rPr lang="en-US" dirty="0" smtClean="0"/>
              <a:t>IEEE Staff Driven </a:t>
            </a:r>
            <a:br>
              <a:rPr lang="en-US" dirty="0" smtClean="0"/>
            </a:br>
            <a:r>
              <a:rPr lang="en-US" dirty="0" smtClean="0"/>
              <a:t>Communication</a:t>
            </a:r>
            <a:endParaRPr lang="en-US" dirty="0"/>
          </a:p>
        </p:txBody>
      </p:sp>
    </p:spTree>
    <p:extLst>
      <p:ext uri="{BB962C8B-B14F-4D97-AF65-F5344CB8AC3E}">
        <p14:creationId xmlns:p14="http://schemas.microsoft.com/office/powerpoint/2010/main" val="35068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229600" cy="1143000"/>
          </a:xfrm>
        </p:spPr>
        <p:txBody>
          <a:bodyPr/>
          <a:lstStyle/>
          <a:p>
            <a:r>
              <a:rPr lang="en-US" dirty="0" smtClean="0"/>
              <a:t>IEEE: Communication by Month</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37485823"/>
              </p:ext>
            </p:extLst>
          </p:nvPr>
        </p:nvGraphicFramePr>
        <p:xfrm>
          <a:off x="685800" y="1905000"/>
          <a:ext cx="8229600" cy="2895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ight Arrow 5"/>
          <p:cNvSpPr/>
          <p:nvPr/>
        </p:nvSpPr>
        <p:spPr bwMode="auto">
          <a:xfrm>
            <a:off x="685800" y="4724399"/>
            <a:ext cx="7391400" cy="1419999"/>
          </a:xfrm>
          <a:prstGeom prst="rightArrow">
            <a:avLst/>
          </a:prstGeom>
          <a:gradFill>
            <a:gsLst>
              <a:gs pos="0">
                <a:schemeClr val="accent2">
                  <a:lumMod val="20000"/>
                  <a:lumOff val="80000"/>
                </a:schemeClr>
              </a:gs>
              <a:gs pos="50000">
                <a:schemeClr val="accent1">
                  <a:tint val="44500"/>
                  <a:satMod val="160000"/>
                </a:schemeClr>
              </a:gs>
              <a:gs pos="100000">
                <a:schemeClr val="accent1">
                  <a:tint val="23500"/>
                  <a:satMod val="160000"/>
                </a:schemeClr>
              </a:gs>
            </a:gsLst>
            <a:lin ang="5400000" scaled="0"/>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
                <a:schemeClr val="bg2"/>
              </a:buClr>
              <a:buSzPct val="80000"/>
              <a:tabLst/>
            </a:pPr>
            <a:r>
              <a:rPr kumimoji="0" lang="en-US" sz="1200" b="0" i="0" u="none" strike="noStrike" cap="none" normalizeH="0" baseline="0" dirty="0" smtClean="0">
                <a:ln>
                  <a:noFill/>
                </a:ln>
                <a:solidFill>
                  <a:schemeClr val="tx1"/>
                </a:solidFill>
                <a:effectLst/>
                <a:latin typeface="Arial" charset="0"/>
                <a:ea typeface="MS PGothic" pitchFamily="34" charset="-128"/>
              </a:rPr>
              <a:t>Ongoing monthly communication: Benefits Bulletin, What’s New For Students Newsletter, The Institute,</a:t>
            </a:r>
            <a:r>
              <a:rPr kumimoji="0" lang="en-US" sz="1200" b="0" i="0" u="none" strike="noStrike" cap="none" normalizeH="0" dirty="0" smtClean="0">
                <a:ln>
                  <a:noFill/>
                </a:ln>
                <a:solidFill>
                  <a:schemeClr val="tx1"/>
                </a:solidFill>
                <a:effectLst/>
                <a:latin typeface="Arial" charset="0"/>
                <a:ea typeface="MS PGothic" pitchFamily="34" charset="-128"/>
              </a:rPr>
              <a:t> IEEE Membership Forum </a:t>
            </a:r>
            <a:r>
              <a:rPr kumimoji="0" lang="en-US" sz="1200" b="0" i="0" u="none" strike="noStrike" cap="none" normalizeH="0" dirty="0" err="1" smtClean="0">
                <a:ln>
                  <a:noFill/>
                </a:ln>
                <a:solidFill>
                  <a:schemeClr val="tx1"/>
                </a:solidFill>
                <a:effectLst/>
                <a:latin typeface="Arial" charset="0"/>
                <a:ea typeface="MS PGothic" pitchFamily="34" charset="-128"/>
              </a:rPr>
              <a:t>Collabratec</a:t>
            </a:r>
            <a:r>
              <a:rPr kumimoji="0" lang="en-US" sz="1200" b="0" i="0" u="none" strike="noStrike" cap="none" normalizeH="0" baseline="30000" dirty="0" err="1" smtClean="0">
                <a:ln>
                  <a:noFill/>
                </a:ln>
                <a:solidFill>
                  <a:schemeClr val="tx1"/>
                </a:solidFill>
                <a:effectLst/>
                <a:latin typeface="Arial" charset="0"/>
                <a:ea typeface="MS PGothic" pitchFamily="34" charset="-128"/>
              </a:rPr>
              <a:t>TM</a:t>
            </a:r>
            <a:r>
              <a:rPr kumimoji="0" lang="en-US" sz="1200" b="0" i="0" u="none" strike="noStrike" cap="none" normalizeH="0" dirty="0" smtClean="0">
                <a:ln>
                  <a:noFill/>
                </a:ln>
                <a:solidFill>
                  <a:schemeClr val="tx1"/>
                </a:solidFill>
                <a:effectLst/>
                <a:latin typeface="Arial" charset="0"/>
                <a:ea typeface="MS PGothic" pitchFamily="34" charset="-128"/>
              </a:rPr>
              <a:t> community, Facebook, Instagram and Twitter posts.</a:t>
            </a:r>
          </a:p>
          <a:p>
            <a:pPr marR="0" algn="l" defTabSz="914400" rtl="0" eaLnBrk="1" fontAlgn="base" latinLnBrk="0" hangingPunct="1">
              <a:lnSpc>
                <a:spcPct val="90000"/>
              </a:lnSpc>
              <a:spcBef>
                <a:spcPct val="20000"/>
              </a:spcBef>
              <a:spcAft>
                <a:spcPct val="0"/>
              </a:spcAft>
              <a:buClr>
                <a:schemeClr val="bg2"/>
              </a:buClr>
              <a:buSzPct val="80000"/>
              <a:tabLst/>
            </a:pPr>
            <a:r>
              <a:rPr lang="en-US" sz="1200" baseline="0" dirty="0" smtClean="0">
                <a:ea typeface="MS PGothic" pitchFamily="34" charset="-128"/>
              </a:rPr>
              <a:t>Email campaigns from other IEEE departments –  message and frequency varies</a:t>
            </a:r>
          </a:p>
          <a:p>
            <a:pPr marR="0" algn="l" defTabSz="914400" rtl="0" eaLnBrk="1" fontAlgn="base" latinLnBrk="0" hangingPunct="1">
              <a:lnSpc>
                <a:spcPct val="90000"/>
              </a:lnSpc>
              <a:spcBef>
                <a:spcPct val="20000"/>
              </a:spcBef>
              <a:spcAft>
                <a:spcPct val="0"/>
              </a:spcAft>
              <a:buClr>
                <a:schemeClr val="bg2"/>
              </a:buClr>
              <a:buSzPct val="80000"/>
              <a:tabLst/>
            </a:pPr>
            <a:endParaRPr kumimoji="0" lang="en-US" sz="1200" b="0" i="0" u="none" strike="noStrike" cap="none" normalizeH="0" baseline="0" dirty="0" smtClean="0">
              <a:ln>
                <a:noFill/>
              </a:ln>
              <a:solidFill>
                <a:schemeClr val="tx1"/>
              </a:solidFill>
              <a:effectLst/>
              <a:latin typeface="Arial" charset="0"/>
              <a:ea typeface="MS PGothic" pitchFamily="34" charset="-128"/>
            </a:endParaRPr>
          </a:p>
        </p:txBody>
      </p:sp>
      <p:sp>
        <p:nvSpPr>
          <p:cNvPr id="3" name="TextBox 2"/>
          <p:cNvSpPr txBox="1"/>
          <p:nvPr/>
        </p:nvSpPr>
        <p:spPr>
          <a:xfrm>
            <a:off x="674827" y="5867400"/>
            <a:ext cx="4038600" cy="276999"/>
          </a:xfrm>
          <a:prstGeom prst="rect">
            <a:avLst/>
          </a:prstGeom>
          <a:noFill/>
        </p:spPr>
        <p:txBody>
          <a:bodyPr wrap="square" rtlCol="0">
            <a:spAutoFit/>
          </a:bodyPr>
          <a:lstStyle/>
          <a:p>
            <a:r>
              <a:rPr lang="en-US" sz="1200" dirty="0" smtClean="0"/>
              <a:t>*CTA-Call to Action</a:t>
            </a:r>
            <a:endParaRPr lang="en-US" sz="1200" dirty="0"/>
          </a:p>
        </p:txBody>
      </p:sp>
    </p:spTree>
    <p:extLst>
      <p:ext uri="{BB962C8B-B14F-4D97-AF65-F5344CB8AC3E}">
        <p14:creationId xmlns:p14="http://schemas.microsoft.com/office/powerpoint/2010/main" val="13056812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Contact Center</a:t>
            </a:r>
            <a:endParaRPr lang="en-US" dirty="0"/>
          </a:p>
        </p:txBody>
      </p:sp>
      <p:sp>
        <p:nvSpPr>
          <p:cNvPr id="3" name="Content Placeholder 2"/>
          <p:cNvSpPr>
            <a:spLocks noGrp="1"/>
          </p:cNvSpPr>
          <p:nvPr>
            <p:ph idx="1"/>
          </p:nvPr>
        </p:nvSpPr>
        <p:spPr>
          <a:xfrm>
            <a:off x="685800" y="1981200"/>
            <a:ext cx="7772400" cy="3276600"/>
          </a:xfrm>
        </p:spPr>
        <p:txBody>
          <a:bodyPr/>
          <a:lstStyle/>
          <a:p>
            <a:r>
              <a:rPr lang="en-US" dirty="0" smtClean="0"/>
              <a:t>Support new members</a:t>
            </a:r>
          </a:p>
          <a:p>
            <a:pPr lvl="1"/>
            <a:r>
              <a:rPr lang="en-US" dirty="0" smtClean="0"/>
              <a:t>Answering questions</a:t>
            </a:r>
          </a:p>
          <a:p>
            <a:pPr lvl="1"/>
            <a:r>
              <a:rPr lang="en-US" dirty="0" smtClean="0"/>
              <a:t>Suggest attending a New Member Orientation</a:t>
            </a:r>
          </a:p>
          <a:p>
            <a:pPr lvl="1"/>
            <a:r>
              <a:rPr lang="en-US" dirty="0" smtClean="0"/>
              <a:t>Welcome telephone calls based on resource availability</a:t>
            </a:r>
          </a:p>
          <a:p>
            <a:pPr lvl="1"/>
            <a:endParaRPr lang="en-US" dirty="0"/>
          </a:p>
          <a:p>
            <a:pPr marL="457200" lvl="1" indent="0">
              <a:buNone/>
            </a:pPr>
            <a:endParaRPr lang="en-US" dirty="0" smtClean="0"/>
          </a:p>
        </p:txBody>
      </p:sp>
    </p:spTree>
    <p:extLst>
      <p:ext uri="{BB962C8B-B14F-4D97-AF65-F5344CB8AC3E}">
        <p14:creationId xmlns:p14="http://schemas.microsoft.com/office/powerpoint/2010/main" val="4083703803"/>
      </p:ext>
    </p:extLst>
  </p:cSld>
  <p:clrMapOvr>
    <a:masterClrMapping/>
  </p:clrMapOvr>
  <p:timing>
    <p:tnLst>
      <p:par>
        <p:cTn id="1" dur="indefinite" restart="never" nodeType="tmRoot"/>
      </p:par>
    </p:tnLst>
  </p:timing>
</p:sld>
</file>

<file path=ppt/theme/theme1.xml><?xml version="1.0" encoding="utf-8"?>
<a:theme xmlns:a="http://schemas.openxmlformats.org/drawingml/2006/main" name="New IEEE">
  <a:themeElements>
    <a:clrScheme name="New IEEE 13">
      <a:dk1>
        <a:srgbClr val="000000"/>
      </a:dk1>
      <a:lt1>
        <a:srgbClr val="FFFFFF"/>
      </a:lt1>
      <a:dk2>
        <a:srgbClr val="0F3D88"/>
      </a:dk2>
      <a:lt2>
        <a:srgbClr val="808080"/>
      </a:lt2>
      <a:accent1>
        <a:srgbClr val="FF8000"/>
      </a:accent1>
      <a:accent2>
        <a:srgbClr val="59B308"/>
      </a:accent2>
      <a:accent3>
        <a:srgbClr val="FFFFFF"/>
      </a:accent3>
      <a:accent4>
        <a:srgbClr val="000000"/>
      </a:accent4>
      <a:accent5>
        <a:srgbClr val="FFC0AA"/>
      </a:accent5>
      <a:accent6>
        <a:srgbClr val="50A206"/>
      </a:accent6>
      <a:hlink>
        <a:srgbClr val="0080FF"/>
      </a:hlink>
      <a:folHlink>
        <a:srgbClr val="800080"/>
      </a:folHlink>
    </a:clrScheme>
    <a:fontScheme name="New IEEE">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609600" marR="0" indent="-609600" algn="l" defTabSz="914400" rtl="0" eaLnBrk="1" fontAlgn="base" latinLnBrk="0" hangingPunct="1">
          <a:lnSpc>
            <a:spcPct val="90000"/>
          </a:lnSpc>
          <a:spcBef>
            <a:spcPct val="20000"/>
          </a:spcBef>
          <a:spcAft>
            <a:spcPct val="0"/>
          </a:spcAft>
          <a:buClr>
            <a:schemeClr val="bg2"/>
          </a:buClr>
          <a:buSzPct val="80000"/>
          <a:buFontTx/>
          <a:buAutoNum type="arabicPeriod"/>
          <a:tabLst/>
          <a:defRPr kumimoji="0" lang="en-US" sz="2800" b="0" i="0" u="none" strike="noStrike" cap="none" normalizeH="0" baseline="0" smtClean="0">
            <a:ln>
              <a:noFill/>
            </a:ln>
            <a:solidFill>
              <a:schemeClr val="tx1"/>
            </a:solidFill>
            <a:effectLst/>
            <a:latin typeface="Arial" charset="0"/>
            <a:ea typeface="MS PGothic" pitchFamily="34"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609600" marR="0" indent="-609600" algn="l" defTabSz="914400" rtl="0" eaLnBrk="1" fontAlgn="base" latinLnBrk="0" hangingPunct="1">
          <a:lnSpc>
            <a:spcPct val="90000"/>
          </a:lnSpc>
          <a:spcBef>
            <a:spcPct val="20000"/>
          </a:spcBef>
          <a:spcAft>
            <a:spcPct val="0"/>
          </a:spcAft>
          <a:buClr>
            <a:schemeClr val="bg2"/>
          </a:buClr>
          <a:buSzPct val="80000"/>
          <a:buFontTx/>
          <a:buAutoNum type="arabicPeriod"/>
          <a:tabLst/>
          <a:defRPr kumimoji="0" lang="en-US" sz="2800" b="0" i="0" u="none" strike="noStrike" cap="none" normalizeH="0" baseline="0" smtClean="0">
            <a:ln>
              <a:noFill/>
            </a:ln>
            <a:solidFill>
              <a:schemeClr val="tx1"/>
            </a:solidFill>
            <a:effectLst/>
            <a:latin typeface="Arial" charset="0"/>
            <a:ea typeface="MS PGothic" pitchFamily="34" charset="-128"/>
          </a:defRPr>
        </a:defPPr>
      </a:lstStyle>
    </a:lnDef>
  </a:objectDefaults>
  <a:extraClrSchemeLst>
    <a:extraClrScheme>
      <a:clrScheme name="New IEE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ew IEE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ew IEE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ew IEE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ew IEE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ew IEE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ew IEE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ew IEE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ew IEE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ew IEE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ew IEE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ew IEE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New IEEE 13">
        <a:dk1>
          <a:srgbClr val="000000"/>
        </a:dk1>
        <a:lt1>
          <a:srgbClr val="FFFFFF"/>
        </a:lt1>
        <a:dk2>
          <a:srgbClr val="0F3D88"/>
        </a:dk2>
        <a:lt2>
          <a:srgbClr val="808080"/>
        </a:lt2>
        <a:accent1>
          <a:srgbClr val="FF8000"/>
        </a:accent1>
        <a:accent2>
          <a:srgbClr val="59B308"/>
        </a:accent2>
        <a:accent3>
          <a:srgbClr val="FFFFFF"/>
        </a:accent3>
        <a:accent4>
          <a:srgbClr val="000000"/>
        </a:accent4>
        <a:accent5>
          <a:srgbClr val="FFC0AA"/>
        </a:accent5>
        <a:accent6>
          <a:srgbClr val="50A206"/>
        </a:accent6>
        <a:hlink>
          <a:srgbClr val="008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36769</TotalTime>
  <Words>1172</Words>
  <Application>Microsoft Office PowerPoint</Application>
  <PresentationFormat>On-screen Show (4:3)</PresentationFormat>
  <Paragraphs>287</Paragraphs>
  <Slides>26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MS PGothic</vt:lpstr>
      <vt:lpstr>MS PGothic</vt:lpstr>
      <vt:lpstr>Arial</vt:lpstr>
      <vt:lpstr>Arial</vt:lpstr>
      <vt:lpstr>Times New Roman</vt:lpstr>
      <vt:lpstr>Wingdings</vt:lpstr>
      <vt:lpstr>New IEEE</vt:lpstr>
      <vt:lpstr> VOLUNTEER TOOLKIT:  Managing the First Year Member Experience </vt:lpstr>
      <vt:lpstr>How Do We Communicate With Our New Members?</vt:lpstr>
      <vt:lpstr>The Need for Focus </vt:lpstr>
      <vt:lpstr>Goals &amp; Objectives </vt:lpstr>
      <vt:lpstr>Members are More Likely to Renew If They…</vt:lpstr>
      <vt:lpstr>Outreach Communication to New Members</vt:lpstr>
      <vt:lpstr>IEEE Staff Driven  Communication</vt:lpstr>
      <vt:lpstr>IEEE: Communication by Month</vt:lpstr>
      <vt:lpstr>IEEE Contact Center</vt:lpstr>
      <vt:lpstr>IEEE Volunteer Driven  Communication(s) </vt:lpstr>
      <vt:lpstr>New Member Engagement Checklist</vt:lpstr>
      <vt:lpstr>Volunteer Opportunity</vt:lpstr>
      <vt:lpstr>Section Communication Plan</vt:lpstr>
      <vt:lpstr>Welcome New Section Members Report</vt:lpstr>
      <vt:lpstr>1st year Anniversary Thank You Note</vt:lpstr>
      <vt:lpstr>Member Loyalty</vt:lpstr>
      <vt:lpstr>Contact New Members – Express eNotice </vt:lpstr>
      <vt:lpstr>APPENDIX</vt:lpstr>
      <vt:lpstr>IEEE: List of New Members in Your Section </vt:lpstr>
      <vt:lpstr>IEEE: New Member Orientation</vt:lpstr>
      <vt:lpstr>IEEE: Campaign Message #1 </vt:lpstr>
      <vt:lpstr>IEEE: Campaign Message #2  </vt:lpstr>
      <vt:lpstr>IEEE: Campaign Message #3</vt:lpstr>
      <vt:lpstr>IEEE: 6 Month – Communication:  </vt:lpstr>
      <vt:lpstr>Section “Welcome New Members” Template </vt:lpstr>
      <vt:lpstr>Section Online Communication Templates</vt:lpstr>
    </vt:vector>
  </TitlesOfParts>
  <Company>IEEE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 of the ED 0208</dc:title>
  <dc:creator>Administrator</dc:creator>
  <cp:lastModifiedBy>Sharoff, Vera Lee G.</cp:lastModifiedBy>
  <cp:revision>3073</cp:revision>
  <cp:lastPrinted>2016-05-19T17:22:35Z</cp:lastPrinted>
  <dcterms:created xsi:type="dcterms:W3CDTF">2008-02-06T18:32:01Z</dcterms:created>
  <dcterms:modified xsi:type="dcterms:W3CDTF">2017-04-07T17:26:48Z</dcterms:modified>
</cp:coreProperties>
</file>