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61" r:id="rId10"/>
    <p:sldId id="270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BD35-593D-45A4-A5D9-02B6D25B08B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99706-98BC-4932-9FC3-525DC595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gif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15ACAD08-3DF1-8D4B-8F16-8392B0778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B27FAD-29ED-EF4B-B0C9-838213B72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24382" y="5583492"/>
            <a:ext cx="12216383" cy="1275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967" y="3614214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67" y="4403600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18" y="5302549"/>
            <a:ext cx="1628452" cy="908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99919" y="5992476"/>
            <a:ext cx="82048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ieee.org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 descr="A picture containing rainy&#10;&#10;Description automatically generated">
            <a:extLst>
              <a:ext uri="{FF2B5EF4-FFF2-40B4-BE49-F238E27FC236}">
                <a16:creationId xmlns:a16="http://schemas.microsoft.com/office/drawing/2014/main" id="{8376FC6B-E16F-A44E-9F67-D5CDE368C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870069"/>
            <a:ext cx="2438400" cy="2438400"/>
          </a:xfrm>
          <a:prstGeom prst="rect">
            <a:avLst/>
          </a:prstGeom>
        </p:spPr>
      </p:pic>
      <p:pic>
        <p:nvPicPr>
          <p:cNvPr id="9" name="Picture 8" descr="A picture containing outdoor, nature, night sky&#10;&#10;Description automatically generated">
            <a:extLst>
              <a:ext uri="{FF2B5EF4-FFF2-40B4-BE49-F238E27FC236}">
                <a16:creationId xmlns:a16="http://schemas.microsoft.com/office/drawing/2014/main" id="{EE28BB75-1A7F-8B49-80C6-F0C7B7144E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39416" y="870069"/>
            <a:ext cx="2438400" cy="2438400"/>
          </a:xfrm>
          <a:prstGeom prst="rect">
            <a:avLst/>
          </a:prstGeom>
        </p:spPr>
      </p:pic>
      <p:pic>
        <p:nvPicPr>
          <p:cNvPr id="14" name="Picture 13" descr="A picture containing engine&#10;&#10;Description automatically generated">
            <a:extLst>
              <a:ext uri="{FF2B5EF4-FFF2-40B4-BE49-F238E27FC236}">
                <a16:creationId xmlns:a16="http://schemas.microsoft.com/office/drawing/2014/main" id="{E5526475-5D19-EF49-98B5-8D61CFC10A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78833" y="870069"/>
            <a:ext cx="2438400" cy="2438400"/>
          </a:xfrm>
          <a:prstGeom prst="rect">
            <a:avLst/>
          </a:prstGeom>
        </p:spPr>
      </p:pic>
      <p:pic>
        <p:nvPicPr>
          <p:cNvPr id="17" name="Picture 16" descr="A picture containing person, cosmetic, close&#10;&#10;Description automatically generated">
            <a:extLst>
              <a:ext uri="{FF2B5EF4-FFF2-40B4-BE49-F238E27FC236}">
                <a16:creationId xmlns:a16="http://schemas.microsoft.com/office/drawing/2014/main" id="{C3D9DAAD-4C15-3B44-8C3B-9013748727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8251" y="870069"/>
            <a:ext cx="2438400" cy="2438400"/>
          </a:xfrm>
          <a:prstGeom prst="rect">
            <a:avLst/>
          </a:prstGeom>
        </p:spPr>
      </p:pic>
      <p:pic>
        <p:nvPicPr>
          <p:cNvPr id="19" name="Picture 18" descr="A picture containing invertebrate, light, hydrozoan&#10;&#10;Description automatically generated">
            <a:extLst>
              <a:ext uri="{FF2B5EF4-FFF2-40B4-BE49-F238E27FC236}">
                <a16:creationId xmlns:a16="http://schemas.microsoft.com/office/drawing/2014/main" id="{3DE67BA1-BD90-4440-BF77-E7A0ABBF931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57667" y="870069"/>
            <a:ext cx="24384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8DBA7A-9F14-DE46-A6F5-1D7857FE6D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E14E4-A73B-48EA-AA8A-9E3505C60516}"/>
              </a:ext>
            </a:extLst>
          </p:cNvPr>
          <p:cNvSpPr txBox="1"/>
          <p:nvPr userDrawn="1"/>
        </p:nvSpPr>
        <p:spPr>
          <a:xfrm>
            <a:off x="0" y="6547104"/>
            <a:ext cx="12192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IEEE, the Professional Home for the World’s Technologists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16A63-C0CE-4B89-A4D1-89016BEA90AE}"/>
              </a:ext>
            </a:extLst>
          </p:cNvPr>
          <p:cNvSpPr txBox="1"/>
          <p:nvPr userDrawn="1"/>
        </p:nvSpPr>
        <p:spPr>
          <a:xfrm>
            <a:off x="0" y="6596390"/>
            <a:ext cx="1382233" cy="261610"/>
          </a:xfrm>
          <a:prstGeom prst="rect">
            <a:avLst/>
          </a:prstGeom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IEEE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39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43EDCCB0-C394-524E-BEC5-97BAF4C53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03" y="-1960"/>
            <a:ext cx="122163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798B12-F1D0-47BE-8E69-3FA94907F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24382" y="5583492"/>
            <a:ext cx="12216383" cy="1275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>
                <a:solidFill>
                  <a:srgbClr val="00355C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902209" y="5998464"/>
            <a:ext cx="82048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ieee.org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7E74B4-38D2-3042-A5D0-5535F01C7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4C521B-BC2F-469D-8058-B826652DD3DD}"/>
              </a:ext>
            </a:extLst>
          </p:cNvPr>
          <p:cNvSpPr txBox="1"/>
          <p:nvPr userDrawn="1"/>
        </p:nvSpPr>
        <p:spPr>
          <a:xfrm>
            <a:off x="0" y="6547104"/>
            <a:ext cx="12192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IEEE, the Professional Home for the World’s Technologists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2F89F-987D-4AF7-ACF3-AC761A39EA87}"/>
              </a:ext>
            </a:extLst>
          </p:cNvPr>
          <p:cNvSpPr txBox="1"/>
          <p:nvPr userDrawn="1"/>
        </p:nvSpPr>
        <p:spPr>
          <a:xfrm>
            <a:off x="0" y="6596390"/>
            <a:ext cx="1382233" cy="261610"/>
          </a:xfrm>
          <a:prstGeom prst="rect">
            <a:avLst/>
          </a:prstGeom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IEEE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7680" y="1825626"/>
            <a:ext cx="10515600" cy="3943351"/>
          </a:xfrm>
        </p:spPr>
        <p:txBody>
          <a:bodyPr/>
          <a:lstStyle>
            <a:lvl1pPr>
              <a:buClr>
                <a:srgbClr val="00355C"/>
              </a:buClr>
              <a:defRPr/>
            </a:lvl1pPr>
            <a:lvl2pPr>
              <a:buClr>
                <a:srgbClr val="00355C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7680" y="1106197"/>
            <a:ext cx="10515600" cy="356843"/>
          </a:xfrm>
        </p:spPr>
        <p:txBody>
          <a:bodyPr anchor="ctr"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6248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904E88-B4E2-4C64-A228-64800AF023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 flipV="1">
            <a:off x="1" y="5624493"/>
            <a:ext cx="12216383" cy="12757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91125" y="6038803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8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>
                <a:cs typeface="Arial"/>
                <a:sym typeface="Arial"/>
              </a:rPr>
              <a:pPr defTabSz="1219170"/>
              <a:t>‹#›</a:t>
            </a:fld>
            <a:endParaRPr lang="en-US" dirty="0"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6" y="5930923"/>
            <a:ext cx="1135081" cy="331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9FDBB-D880-DD40-8C29-FC27EBDFD5F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7694E5-258B-4A4C-8573-FEDB2DAF50F9}"/>
              </a:ext>
            </a:extLst>
          </p:cNvPr>
          <p:cNvSpPr txBox="1"/>
          <p:nvPr userDrawn="1"/>
        </p:nvSpPr>
        <p:spPr>
          <a:xfrm>
            <a:off x="0" y="6551427"/>
            <a:ext cx="12192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IEEE, the Professional Home for the World’s Technologists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633D7-BFC7-46EC-8E08-18B04FC01F24}"/>
              </a:ext>
            </a:extLst>
          </p:cNvPr>
          <p:cNvSpPr txBox="1"/>
          <p:nvPr userDrawn="1"/>
        </p:nvSpPr>
        <p:spPr>
          <a:xfrm>
            <a:off x="0" y="6596390"/>
            <a:ext cx="1382233" cy="261610"/>
          </a:xfrm>
          <a:prstGeom prst="rect">
            <a:avLst/>
          </a:prstGeom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IEEE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457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355C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355C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355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355C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355C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.torpie@ieee.org" TargetMode="External"/><Relationship Id="rId2" Type="http://schemas.openxmlformats.org/officeDocument/2006/relationships/hyperlink" Target="https://ieee-elearning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volt@ieee.org" TargetMode="External"/><Relationship Id="rId4" Type="http://schemas.openxmlformats.org/officeDocument/2006/relationships/hyperlink" Target="mailto:c.giambalvo@iee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.learningpool.com/mod/resource/view.php?id=1687" TargetMode="External"/><Relationship Id="rId3" Type="http://schemas.openxmlformats.org/officeDocument/2006/relationships/hyperlink" Target="https://ieee.learningpool.com/mod/resource/view.php?id=1425" TargetMode="External"/><Relationship Id="rId7" Type="http://schemas.openxmlformats.org/officeDocument/2006/relationships/hyperlink" Target="https://ieee.learningpool.com/mod/resource/view.php?id=1942" TargetMode="External"/><Relationship Id="rId2" Type="http://schemas.openxmlformats.org/officeDocument/2006/relationships/hyperlink" Target="https://ieee.learningpool.com/course/view.php?id=45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eee.learningpool.com/mod/resource/view.php?id=2332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ieee.learningpool.com/totara/program/required.php?id=4&amp;userid=10934" TargetMode="External"/><Relationship Id="rId10" Type="http://schemas.openxmlformats.org/officeDocument/2006/relationships/hyperlink" Target="https://ieee.learningpool.com/totara/program/required.php?id=41&amp;userid=10934" TargetMode="External"/><Relationship Id="rId4" Type="http://schemas.openxmlformats.org/officeDocument/2006/relationships/hyperlink" Target="https://ieee.learningpool.com/course/view.php?id=267&amp;section=3" TargetMode="External"/><Relationship Id="rId9" Type="http://schemas.openxmlformats.org/officeDocument/2006/relationships/hyperlink" Target="https://ieee.learningpool.com/course/view.php?id=267&amp;section=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7652-EB5A-42E2-B142-8BDD3E337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A3FBE-3993-45AC-8E75-41AFC100A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 MGA Treasurers Training</a:t>
            </a:r>
          </a:p>
          <a:p>
            <a:r>
              <a:rPr lang="en-US" dirty="0"/>
              <a:t>October 21,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3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Get Out of the VoLT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5300724" cy="4305937"/>
          </a:xfrm>
        </p:spPr>
        <p:txBody>
          <a:bodyPr/>
          <a:lstStyle/>
          <a:p>
            <a:r>
              <a:rPr lang="en-US" dirty="0"/>
              <a:t>More </a:t>
            </a:r>
            <a:r>
              <a:rPr lang="en-US" b="1" dirty="0"/>
              <a:t>knowledge of the IEEE</a:t>
            </a:r>
          </a:p>
          <a:p>
            <a:r>
              <a:rPr lang="en-US" b="1" dirty="0"/>
              <a:t>Soft Skills like: </a:t>
            </a:r>
            <a:r>
              <a:rPr lang="en-US" dirty="0"/>
              <a:t>Leadership; Time &amp; Stress  Management; Communications; Dealing with Difficult People.</a:t>
            </a:r>
            <a:endParaRPr lang="en-US" b="1" dirty="0"/>
          </a:p>
          <a:p>
            <a:r>
              <a:rPr lang="en-US" b="1" dirty="0"/>
              <a:t>Hard Skills like:</a:t>
            </a:r>
            <a:r>
              <a:rPr lang="en-US" dirty="0"/>
              <a:t> vTools; Collabratec; Entrepreneurship; Social Media; Ethics.</a:t>
            </a:r>
          </a:p>
          <a:p>
            <a:r>
              <a:rPr lang="en-US" b="1" dirty="0"/>
              <a:t>Awareness of key IEEE resources and tools</a:t>
            </a:r>
            <a:r>
              <a:rPr lang="en-US" dirty="0"/>
              <a:t> you’ll use as an IEEE volunteer</a:t>
            </a:r>
          </a:p>
          <a:p>
            <a:r>
              <a:rPr lang="en-US" b="1" dirty="0"/>
              <a:t>Networking opportunities</a:t>
            </a:r>
            <a:r>
              <a:rPr lang="en-US" dirty="0"/>
              <a:t> with your peers, mentors, staff, and IEEE leaders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10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12F62-23EA-4AA4-B1DD-71E2D1BE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39399"/>
            <a:ext cx="5185707" cy="25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11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80A50-F55C-44A0-BB7E-E30C7DFC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73" y="1918238"/>
            <a:ext cx="7513253" cy="3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</a:t>
            </a:r>
            <a:r>
              <a:rPr lang="en-US"/>
              <a:t>&amp; Staff Contact </a:t>
            </a:r>
            <a:r>
              <a:rPr lang="en-US" dirty="0"/>
              <a:t>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IEEE Center for Leadership Excellence</a:t>
            </a:r>
          </a:p>
          <a:p>
            <a:pPr marL="457189" lvl="1" indent="0">
              <a:buNone/>
            </a:pPr>
            <a:r>
              <a:rPr lang="en-US" dirty="0">
                <a:hlinkClick r:id="rId2"/>
              </a:rPr>
              <a:t>https://ieee-elearning.org/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Stephen Torpie, Program Specialist Volunteer Experience</a:t>
            </a:r>
          </a:p>
          <a:p>
            <a:pPr marL="457189" lvl="1" indent="0">
              <a:buNone/>
            </a:pPr>
            <a:r>
              <a:rPr lang="en-US" dirty="0">
                <a:hlinkClick r:id="rId3"/>
              </a:rPr>
              <a:t>s.torpie@ieee.org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Christie </a:t>
            </a:r>
            <a:r>
              <a:rPr lang="en-US" b="1" dirty="0" err="1"/>
              <a:t>Giambalvo</a:t>
            </a:r>
            <a:r>
              <a:rPr lang="en-US" b="1" dirty="0"/>
              <a:t>, Director Geographic Activities</a:t>
            </a:r>
          </a:p>
          <a:p>
            <a:pPr marL="457189" lvl="1" indent="0">
              <a:buNone/>
            </a:pPr>
            <a:r>
              <a:rPr lang="en-US" dirty="0">
                <a:hlinkClick r:id="rId4"/>
              </a:rPr>
              <a:t>c.giambalvo@ieee.org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VoLT</a:t>
            </a:r>
            <a:r>
              <a:rPr lang="en-US" b="1" dirty="0"/>
              <a:t> Program</a:t>
            </a:r>
          </a:p>
          <a:p>
            <a:pPr marL="457189" lvl="1" indent="0">
              <a:buNone/>
            </a:pPr>
            <a:r>
              <a:rPr lang="en-US" dirty="0">
                <a:hlinkClick r:id="rId5"/>
              </a:rPr>
              <a:t>volt@ieee.org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12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51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Training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r>
              <a:rPr lang="en-US" dirty="0"/>
              <a:t>Improves member engagement</a:t>
            </a:r>
          </a:p>
          <a:p>
            <a:r>
              <a:rPr lang="en-US" dirty="0"/>
              <a:t>Reassuring guidance to the new officer</a:t>
            </a:r>
          </a:p>
          <a:p>
            <a:r>
              <a:rPr lang="en-US" dirty="0"/>
              <a:t>Enhances Section Vitality</a:t>
            </a:r>
          </a:p>
          <a:p>
            <a:r>
              <a:rPr lang="en-US" dirty="0"/>
              <a:t>Increases member value to industry</a:t>
            </a:r>
          </a:p>
          <a:p>
            <a:r>
              <a:rPr lang="en-US" dirty="0"/>
              <a:t>Supports leadership succession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2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6B7B9-568D-4C90-971C-52CA8100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93" y="1811524"/>
            <a:ext cx="4346787" cy="2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Leadership Excellence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5233612" cy="4305937"/>
          </a:xfrm>
        </p:spPr>
        <p:txBody>
          <a:bodyPr/>
          <a:lstStyle/>
          <a:p>
            <a:r>
              <a:rPr lang="en-US" dirty="0"/>
              <a:t>The Center for Leadership Excellence (CLE) is IEEE’s training platform for:</a:t>
            </a:r>
          </a:p>
          <a:p>
            <a:pPr lvl="1"/>
            <a:r>
              <a:rPr lang="en-US" dirty="0"/>
              <a:t>MGA volunteers</a:t>
            </a:r>
          </a:p>
          <a:p>
            <a:pPr lvl="1"/>
            <a:r>
              <a:rPr lang="en-US" dirty="0"/>
              <a:t>Prospective candidates for </a:t>
            </a:r>
            <a:r>
              <a:rPr lang="en-US" b="1" dirty="0"/>
              <a:t>IEEE VoLT Program</a:t>
            </a:r>
          </a:p>
          <a:p>
            <a:pPr lvl="1"/>
            <a:r>
              <a:rPr lang="en-US" dirty="0"/>
              <a:t>Conference/event planners</a:t>
            </a:r>
          </a:p>
          <a:p>
            <a:r>
              <a:rPr lang="en-US" dirty="0"/>
              <a:t>Open to all IEEE volunteers and members</a:t>
            </a:r>
          </a:p>
          <a:p>
            <a:r>
              <a:rPr lang="en-US" dirty="0"/>
              <a:t>Self-paced and on demand content and materials</a:t>
            </a:r>
          </a:p>
          <a:p>
            <a:r>
              <a:rPr lang="en-US" b="1" dirty="0"/>
              <a:t>Included with your IEEE membership</a:t>
            </a:r>
            <a:r>
              <a:rPr lang="en-US" dirty="0"/>
              <a:t> - access the CLE with your IEEE account!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3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FC92B-866E-4ADD-AF1E-01DBDD98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121" y="1628552"/>
            <a:ext cx="5001016" cy="36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</a:t>
            </a:r>
            <a:r>
              <a:rPr lang="en-US"/>
              <a:t>and Treasurer Training </a:t>
            </a:r>
            <a:r>
              <a:rPr lang="en-US" dirty="0"/>
              <a:t>in the 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>
            <a:normAutofit/>
          </a:bodyPr>
          <a:lstStyle/>
          <a:p>
            <a:r>
              <a:rPr lang="en-US" dirty="0"/>
              <a:t>NextGen Training</a:t>
            </a:r>
          </a:p>
          <a:p>
            <a:pPr lvl="1"/>
            <a:r>
              <a:rPr lang="en-US" dirty="0">
                <a:hlinkClick r:id="rId2"/>
              </a:rPr>
              <a:t>MGA Geo Unit Financial Reporting</a:t>
            </a:r>
            <a:endParaRPr lang="en-US" dirty="0"/>
          </a:p>
          <a:p>
            <a:r>
              <a:rPr lang="en-US" dirty="0"/>
              <a:t>Section Treasurer</a:t>
            </a:r>
          </a:p>
          <a:p>
            <a:pPr lvl="1"/>
            <a:r>
              <a:rPr lang="en-US" dirty="0">
                <a:hlinkClick r:id="rId3"/>
              </a:rPr>
              <a:t>Role Description</a:t>
            </a:r>
            <a:r>
              <a:rPr lang="en-US" dirty="0"/>
              <a:t> | </a:t>
            </a:r>
            <a:r>
              <a:rPr lang="en-US" dirty="0">
                <a:hlinkClick r:id="rId4"/>
              </a:rPr>
              <a:t>Action Plan</a:t>
            </a:r>
            <a:r>
              <a:rPr lang="en-US" dirty="0"/>
              <a:t> | </a:t>
            </a:r>
            <a:r>
              <a:rPr lang="en-US" dirty="0">
                <a:hlinkClick r:id="rId5"/>
              </a:rPr>
              <a:t>Recommended Training</a:t>
            </a:r>
            <a:endParaRPr lang="en-US" dirty="0"/>
          </a:p>
          <a:p>
            <a:r>
              <a:rPr lang="en-US" dirty="0"/>
              <a:t>Chapter Treasurer</a:t>
            </a:r>
          </a:p>
          <a:p>
            <a:pPr lvl="1"/>
            <a:r>
              <a:rPr lang="en-US" dirty="0">
                <a:hlinkClick r:id="rId6"/>
              </a:rPr>
              <a:t>Role Description</a:t>
            </a:r>
            <a:endParaRPr lang="en-US" dirty="0"/>
          </a:p>
          <a:p>
            <a:r>
              <a:rPr lang="en-US" dirty="0"/>
              <a:t>Region Treasurer</a:t>
            </a:r>
          </a:p>
          <a:p>
            <a:pPr lvl="1"/>
            <a:r>
              <a:rPr lang="en-US" dirty="0">
                <a:hlinkClick r:id="rId7"/>
              </a:rPr>
              <a:t>Role Description</a:t>
            </a:r>
            <a:endParaRPr lang="en-US" dirty="0"/>
          </a:p>
          <a:p>
            <a:r>
              <a:rPr lang="en-US" dirty="0"/>
              <a:t>Student Branch Treasurer</a:t>
            </a:r>
          </a:p>
          <a:p>
            <a:pPr lvl="1"/>
            <a:r>
              <a:rPr lang="en-US" dirty="0">
                <a:hlinkClick r:id="rId8"/>
              </a:rPr>
              <a:t>Role Description</a:t>
            </a:r>
            <a:r>
              <a:rPr lang="en-US" dirty="0"/>
              <a:t> | </a:t>
            </a:r>
            <a:r>
              <a:rPr lang="en-US" dirty="0">
                <a:hlinkClick r:id="rId9"/>
              </a:rPr>
              <a:t>Action Plan</a:t>
            </a:r>
            <a:r>
              <a:rPr lang="en-US" dirty="0"/>
              <a:t> | </a:t>
            </a:r>
            <a:r>
              <a:rPr lang="en-US" dirty="0">
                <a:hlinkClick r:id="rId10"/>
              </a:rPr>
              <a:t>Recommended Training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4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DBF1-40A2-464D-9F73-6EC3C6C4FF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6696" y="1463040"/>
            <a:ext cx="3113992" cy="15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Available in the 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270158"/>
            <a:ext cx="5467143" cy="4633732"/>
          </a:xfrm>
        </p:spPr>
        <p:txBody>
          <a:bodyPr/>
          <a:lstStyle/>
          <a:p>
            <a:r>
              <a:rPr lang="en-US" sz="1600" dirty="0"/>
              <a:t>Action Plans for over 20 volunteer roles including:</a:t>
            </a:r>
          </a:p>
          <a:p>
            <a:pPr lvl="1"/>
            <a:r>
              <a:rPr lang="en-US" sz="1600" dirty="0"/>
              <a:t>First 30 Days Action Plan</a:t>
            </a:r>
          </a:p>
          <a:p>
            <a:pPr lvl="1"/>
            <a:r>
              <a:rPr lang="en-US" sz="1600" dirty="0"/>
              <a:t>Yearly Activities</a:t>
            </a:r>
          </a:p>
          <a:p>
            <a:pPr lvl="1"/>
            <a:r>
              <a:rPr lang="en-US" sz="1600" dirty="0"/>
              <a:t>Key Administrative Items</a:t>
            </a:r>
          </a:p>
          <a:p>
            <a:r>
              <a:rPr lang="en-US" sz="1600" dirty="0"/>
              <a:t>Volunteer role descriptions</a:t>
            </a:r>
          </a:p>
          <a:p>
            <a:pPr lvl="1"/>
            <a:r>
              <a:rPr lang="en-US" sz="1600" dirty="0"/>
              <a:t>Descriptions available for positions in Student Branches, Sections, Chapters, Affinity Groups, and Regions</a:t>
            </a:r>
          </a:p>
          <a:p>
            <a:r>
              <a:rPr lang="en-US" sz="1600" dirty="0"/>
              <a:t>Courses recommended for volunteers</a:t>
            </a:r>
          </a:p>
          <a:p>
            <a:r>
              <a:rPr lang="en-US" sz="1600" dirty="0"/>
              <a:t>IEEE 101 courses</a:t>
            </a:r>
          </a:p>
          <a:p>
            <a:pPr lvl="1"/>
            <a:r>
              <a:rPr lang="en-US" sz="1600" dirty="0"/>
              <a:t>Prerequisites for applying to the </a:t>
            </a:r>
            <a:r>
              <a:rPr lang="en-US" sz="1600" dirty="0" err="1"/>
              <a:t>the</a:t>
            </a:r>
            <a:r>
              <a:rPr lang="en-US" sz="1600" dirty="0"/>
              <a:t> </a:t>
            </a:r>
            <a:r>
              <a:rPr lang="en-US" sz="1600" dirty="0" err="1"/>
              <a:t>VoLT</a:t>
            </a:r>
            <a:r>
              <a:rPr lang="en-US" sz="1600" dirty="0"/>
              <a:t>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5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EC63A-4F98-43F0-8D36-E648CD94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664323"/>
            <a:ext cx="5467143" cy="1239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B49EE-4EAE-4CE6-8AC0-280B2B9E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46" y="749544"/>
            <a:ext cx="4284300" cy="52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Sections Congress, Historical Content Available in the CLE, from 2017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6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40714-C1F2-71E8-4852-FEE586C4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4" y="1379343"/>
            <a:ext cx="7874525" cy="41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Sections Congress 2023: Breakout Sessions 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7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82577-EC22-9C3E-FB4A-F500E008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288672"/>
            <a:ext cx="8813662" cy="42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Sections Congress 2023: Ignite Sessions 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8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BE373-3822-F6B2-C000-C35B9465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342885"/>
            <a:ext cx="8436157" cy="41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619-F0A4-44BD-A52C-A2CA10E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Leadership Training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7319-B0A0-4FDB-9201-29A3B7F4F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0" y="1463040"/>
            <a:ext cx="10515600" cy="4305937"/>
          </a:xfrm>
        </p:spPr>
        <p:txBody>
          <a:bodyPr/>
          <a:lstStyle/>
          <a:p>
            <a:r>
              <a:rPr lang="en-US" dirty="0"/>
              <a:t>The IEEE MGA Volunteer Leadership Training (</a:t>
            </a:r>
            <a:r>
              <a:rPr lang="en-US" dirty="0" err="1"/>
              <a:t>VoLT</a:t>
            </a:r>
            <a:r>
              <a:rPr lang="en-US" dirty="0"/>
              <a:t>) Program prepares IEEE volunteers for leadership roles in their local units and beyond.</a:t>
            </a:r>
          </a:p>
          <a:p>
            <a:r>
              <a:rPr lang="en-US" dirty="0"/>
              <a:t>Program goals:</a:t>
            </a:r>
          </a:p>
          <a:p>
            <a:pPr lvl="1"/>
            <a:r>
              <a:rPr lang="en-US" dirty="0"/>
              <a:t>Accelerate learning of the IEEE’s organization</a:t>
            </a:r>
          </a:p>
          <a:p>
            <a:pPr lvl="1"/>
            <a:r>
              <a:rPr lang="en-US" dirty="0"/>
              <a:t>Increase volunteer engagement</a:t>
            </a:r>
          </a:p>
          <a:p>
            <a:pPr lvl="1"/>
            <a:r>
              <a:rPr lang="en-US" dirty="0"/>
              <a:t>Create a foundation that develops future IEEE leaders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04E5-4BB4-420B-93CD-725E75BC3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70">
                <a:defRPr/>
              </a:pPr>
              <a:t>9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sp>
        <p:nvSpPr>
          <p:cNvPr id="6" name="Google Shape;368;g960059b63e_0_27">
            <a:extLst>
              <a:ext uri="{FF2B5EF4-FFF2-40B4-BE49-F238E27FC236}">
                <a16:creationId xmlns:a16="http://schemas.microsoft.com/office/drawing/2014/main" id="{3A583C1A-D0D8-479D-9E4F-B19688C7A107}"/>
              </a:ext>
            </a:extLst>
          </p:cNvPr>
          <p:cNvSpPr/>
          <p:nvPr/>
        </p:nvSpPr>
        <p:spPr>
          <a:xfrm>
            <a:off x="7961677" y="2407281"/>
            <a:ext cx="2743199" cy="274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65;g960059b63e_0_27">
            <a:extLst>
              <a:ext uri="{FF2B5EF4-FFF2-40B4-BE49-F238E27FC236}">
                <a16:creationId xmlns:a16="http://schemas.microsoft.com/office/drawing/2014/main" id="{E7A29923-57F7-4733-BCB2-CA4BC6F8A6DE}"/>
              </a:ext>
            </a:extLst>
          </p:cNvPr>
          <p:cNvSpPr/>
          <p:nvPr/>
        </p:nvSpPr>
        <p:spPr>
          <a:xfrm>
            <a:off x="9424715" y="2593313"/>
            <a:ext cx="1097280" cy="109728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498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Graduates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66;g960059b63e_0_27">
            <a:extLst>
              <a:ext uri="{FF2B5EF4-FFF2-40B4-BE49-F238E27FC236}">
                <a16:creationId xmlns:a16="http://schemas.microsoft.com/office/drawing/2014/main" id="{EE29D21E-B549-4DEF-80F0-12111778A68E}"/>
              </a:ext>
            </a:extLst>
          </p:cNvPr>
          <p:cNvSpPr/>
          <p:nvPr/>
        </p:nvSpPr>
        <p:spPr>
          <a:xfrm>
            <a:off x="8144556" y="3871896"/>
            <a:ext cx="1097280" cy="109728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67;g960059b63e_0_27">
            <a:extLst>
              <a:ext uri="{FF2B5EF4-FFF2-40B4-BE49-F238E27FC236}">
                <a16:creationId xmlns:a16="http://schemas.microsoft.com/office/drawing/2014/main" id="{7F3D6021-6907-4366-93E6-D20527974085}"/>
              </a:ext>
            </a:extLst>
          </p:cNvPr>
          <p:cNvSpPr/>
          <p:nvPr/>
        </p:nvSpPr>
        <p:spPr>
          <a:xfrm>
            <a:off x="9424716" y="3871896"/>
            <a:ext cx="1097280" cy="109728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160+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8;g960059b63e_0_27">
            <a:extLst>
              <a:ext uri="{FF2B5EF4-FFF2-40B4-BE49-F238E27FC236}">
                <a16:creationId xmlns:a16="http://schemas.microsoft.com/office/drawing/2014/main" id="{36CD67CA-E3FC-4F08-9E13-42DD9A0A9850}"/>
              </a:ext>
            </a:extLst>
          </p:cNvPr>
          <p:cNvSpPr/>
          <p:nvPr/>
        </p:nvSpPr>
        <p:spPr>
          <a:xfrm>
            <a:off x="8144556" y="2593313"/>
            <a:ext cx="1097280" cy="109728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Pilot Year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68;g960059b63e_0_27">
            <a:extLst>
              <a:ext uri="{FF2B5EF4-FFF2-40B4-BE49-F238E27FC236}">
                <a16:creationId xmlns:a16="http://schemas.microsoft.com/office/drawing/2014/main" id="{89CF38FA-A73D-444E-A268-CFF946E56A1D}"/>
              </a:ext>
            </a:extLst>
          </p:cNvPr>
          <p:cNvSpPr/>
          <p:nvPr/>
        </p:nvSpPr>
        <p:spPr>
          <a:xfrm>
            <a:off x="1126397" y="3871896"/>
            <a:ext cx="5486406" cy="914401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the Leaders of Tomorrow</a:t>
            </a:r>
            <a:endParaRPr sz="2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47781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13353</TotalTime>
  <Words>417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LucidaGrande</vt:lpstr>
      <vt:lpstr>Wingdings</vt:lpstr>
      <vt:lpstr>1_Theme 1</vt:lpstr>
      <vt:lpstr>CLE Presentation</vt:lpstr>
      <vt:lpstr>Effective Training is Important</vt:lpstr>
      <vt:lpstr>Center for Leadership Excellence</vt:lpstr>
      <vt:lpstr>Financial and Treasurer Training in the CLE</vt:lpstr>
      <vt:lpstr>Content Available in the CLE</vt:lpstr>
      <vt:lpstr>Sections Congress, Historical Content Available in the CLE, from 2017</vt:lpstr>
      <vt:lpstr>Sections Congress 2023: Breakout Sessions Sampling</vt:lpstr>
      <vt:lpstr>Sections Congress 2023: Ignite Sessions Sampling</vt:lpstr>
      <vt:lpstr>Volunteer Leadership Training Program</vt:lpstr>
      <vt:lpstr>What You’ll Get Out of the VoLT Program</vt:lpstr>
      <vt:lpstr>Application Process</vt:lpstr>
      <vt:lpstr>Website &amp; Staff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McCarthy</dc:creator>
  <cp:lastModifiedBy>Lori R Keller</cp:lastModifiedBy>
  <cp:revision>105</cp:revision>
  <dcterms:created xsi:type="dcterms:W3CDTF">2022-02-21T19:20:02Z</dcterms:created>
  <dcterms:modified xsi:type="dcterms:W3CDTF">2023-10-16T15:35:28Z</dcterms:modified>
</cp:coreProperties>
</file>