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8760" r:id="rId1"/>
  </p:sldMasterIdLst>
  <p:notesMasterIdLst>
    <p:notesMasterId r:id="rId13"/>
  </p:notesMasterIdLst>
  <p:handoutMasterIdLst>
    <p:handoutMasterId r:id="rId14"/>
  </p:handoutMasterIdLst>
  <p:sldIdLst>
    <p:sldId id="264" r:id="rId2"/>
    <p:sldId id="4552" r:id="rId3"/>
    <p:sldId id="4553" r:id="rId4"/>
    <p:sldId id="4554" r:id="rId5"/>
    <p:sldId id="4536" r:id="rId6"/>
    <p:sldId id="4556" r:id="rId7"/>
    <p:sldId id="383" r:id="rId8"/>
    <p:sldId id="385" r:id="rId9"/>
    <p:sldId id="384" r:id="rId10"/>
    <p:sldId id="386" r:id="rId11"/>
    <p:sldId id="379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2" autoAdjust="0"/>
    <p:restoredTop sz="90657" autoAdjust="0"/>
  </p:normalViewPr>
  <p:slideViewPr>
    <p:cSldViewPr snapToGrid="0" showGuides="1">
      <p:cViewPr varScale="1">
        <p:scale>
          <a:sx n="60" d="100"/>
          <a:sy n="60" d="100"/>
        </p:scale>
        <p:origin x="11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72"/>
    </p:cViewPr>
  </p:sorterViewPr>
  <p:notesViewPr>
    <p:cSldViewPr snapToGrid="0" showGuides="1">
      <p:cViewPr varScale="1">
        <p:scale>
          <a:sx n="77" d="100"/>
          <a:sy n="77" d="100"/>
        </p:scale>
        <p:origin x="-208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6ED083-FC3E-41D1-6436-3639E744DE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8EB5C-A805-7D23-2E68-B79D42DC7A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C711B5D1-FE2E-3A4E-903C-4DE7D4B4A411}" type="datetime1">
              <a:rPr lang="en-US"/>
              <a:pPr>
                <a:defRPr/>
              </a:pPr>
              <a:t>10/20/2023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F4C15-40C9-C697-D0C8-62F44D4E51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657F4-0FBE-4AC9-44AD-B41390A468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31EC02-B223-6B4A-9A1D-B169723618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E0CE6E-9D14-6C2D-66A6-2A631236D2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6B3BE-F775-0252-A6E1-6D1C0F548A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8884B811-07F8-004F-8EEA-BB3E205B52BA}" type="datetime1">
              <a:rPr lang="en-US"/>
              <a:pPr>
                <a:defRPr/>
              </a:pPr>
              <a:t>10/20/2023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E599972-D2CA-DF16-671D-881DBCE322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78A9FBF-931E-43A5-195D-58747421E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F39C2-AFEE-A35D-DF14-4E82519B3A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CA856-14A0-5495-D059-C89726D29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54B8DD-5D71-A444-9D3C-865A853FB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99254671-A533-102D-A805-C1150C4BCA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7DC96BCC-9C61-05B1-1993-5E7512E6FF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Date Placeholder 3">
            <a:extLst>
              <a:ext uri="{FF2B5EF4-FFF2-40B4-BE49-F238E27FC236}">
                <a16:creationId xmlns:a16="http://schemas.microsoft.com/office/drawing/2014/main" id="{6B90CA3E-C6FA-ED60-34C5-995666B97C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91E23E-992F-2B43-90AB-4B100A5564B0}" type="datetime1">
              <a:rPr lang="en-US" altLang="en-US" sz="1200" smtClean="0"/>
              <a:pPr/>
              <a:t>10/20/2023</a:t>
            </a:fld>
            <a:endParaRPr lang="en-US" altLang="en-US" sz="1200"/>
          </a:p>
        </p:txBody>
      </p:sp>
      <p:sp>
        <p:nvSpPr>
          <p:cNvPr id="7173" name="Slide Number Placeholder 4">
            <a:extLst>
              <a:ext uri="{FF2B5EF4-FFF2-40B4-BE49-F238E27FC236}">
                <a16:creationId xmlns:a16="http://schemas.microsoft.com/office/drawing/2014/main" id="{01FB31C0-1E90-CA7A-904C-2D6A89905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B24091E-D074-4145-B81C-07512FCB0650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54B8DD-5D71-A444-9D3C-865A853FB0F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69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3EF751C-8986-E010-E339-A7ADB4F0F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AAA8C0A-3EBC-1749-B550-8C1252D5C874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46DA186-0EBC-29BC-1CD3-FFA9EE48A6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27FE054-0F11-E39D-1FB7-938AD2658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0381C11B-D94C-E8A0-8C62-4415408407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0E3957-9A0E-654F-A2F8-AB32DD059215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D56F8D7-E682-8780-F4A8-8331BF1443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6D12062-5261-A14A-FCF3-1499A665B2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CF3EA8E-EB11-A8B7-AA5F-2C9D777D00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3265EB-045D-954A-921B-F6BEF104C060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86C52C0-C466-F091-0BA1-EB617F334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5184ECC-F834-A7B1-ED8B-09965BBA0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8CCC69F-7C0F-2CB5-C514-DCABA57BF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1AC21E3-DDC2-A546-9F7B-54FECAADBEC1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3E77041-AC35-A525-2F7B-512FB6A05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708AE44-7124-54EF-7F4E-FD50F522F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8160A1C-BC20-D75B-6A0B-99E768331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D67B2C6-8A27-9347-BEC8-47BC9EF22739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938BC42-6F02-D183-F3DB-D100A38AA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EB09E15-1FF0-69E0-C9C4-695B12A90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B7D235D-31E8-12C6-DB6B-EE9692E01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3D8EAE79-7846-8C35-AE07-DA8B318F7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857250"/>
            <a:ext cx="145732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EAB20817-88FB-585C-77C6-D979FEE28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438" y="857250"/>
            <a:ext cx="1944687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B1B9DE83-DB1B-830E-6B74-D2F0E67CE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538" y="857250"/>
            <a:ext cx="236537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B1539BD9-7EE1-3747-746A-B27290540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7388" y="857250"/>
            <a:ext cx="19558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25C2613B-1027-3DBB-7E4F-03B9EAFE41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1600" y="857250"/>
            <a:ext cx="1500188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ADFD6C97-B5CE-B07D-166B-497312604B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1626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id="{0ED78FB9-8A43-70B9-ECF6-2E2D44B77EE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3650" y="5981700"/>
            <a:ext cx="12160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CD05928B-2763-4A1A-91D5-B3B09675D5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9500"/>
            <a:ext cx="914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37527"/>
            <a:ext cx="7772400" cy="697310"/>
          </a:xfrm>
        </p:spPr>
        <p:txBody>
          <a:bodyPr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18DC20A1-11A5-59AC-12EF-8631369E0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2EB08-2BA8-0E46-8889-A46FB1B60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62499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CB7D235D-31E8-12C6-DB6B-EE9692E01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ADFD6C97-B5CE-B07D-166B-497312604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1626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id="{0ED78FB9-8A43-70B9-ECF6-2E2D44B77E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3650" y="5981700"/>
            <a:ext cx="12160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CD05928B-2763-4A1A-91D5-B3B09675D5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9500"/>
            <a:ext cx="914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37527"/>
            <a:ext cx="7772400" cy="697310"/>
          </a:xfrm>
        </p:spPr>
        <p:txBody>
          <a:bodyPr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18DC20A1-11A5-59AC-12EF-8631369E0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2EB08-2BA8-0E46-8889-A46FB1B60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33791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9A6842A-8DF9-1879-4FF3-7B38EC40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52B2B9E-21FE-994D-A5FB-107FD6C8025D}" type="datetime1">
              <a:rPr lang="en-US"/>
              <a:pPr>
                <a:defRPr/>
              </a:pPr>
              <a:t>10/20/2023</a:t>
            </a:fld>
            <a:endParaRPr lang="en-US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DFFDB7B7-CDC4-33EE-1CD2-7ADDB9157B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5FA6-3A04-084A-A421-6B227B44B7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87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290" y="1663217"/>
            <a:ext cx="8658713" cy="41228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2289" y="327534"/>
            <a:ext cx="8658712" cy="5675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2289" y="947716"/>
            <a:ext cx="8658713" cy="439736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25">
            <a:extLst>
              <a:ext uri="{FF2B5EF4-FFF2-40B4-BE49-F238E27FC236}">
                <a16:creationId xmlns:a16="http://schemas.microsoft.com/office/drawing/2014/main" id="{DE341EB5-0F14-F590-E145-4031011022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99DE-B029-0941-9A05-DFF95561E9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00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1C9598-16E1-61CA-D0B9-D729D238EA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555625"/>
            <a:ext cx="7886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Topic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4BF4076-1E38-7351-AD89-0553B0BE0A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42875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F39BD99-4ECA-0B2A-92DF-D09C415E1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5763" y="6205538"/>
            <a:ext cx="4857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A1"/>
                </a:solidFill>
              </a:defRPr>
            </a:lvl1pPr>
          </a:lstStyle>
          <a:p>
            <a:pPr>
              <a:defRPr/>
            </a:pPr>
            <a:fld id="{1E8D2FD7-556E-6840-A72C-65F8C87FA0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7">
            <a:extLst>
              <a:ext uri="{FF2B5EF4-FFF2-40B4-BE49-F238E27FC236}">
                <a16:creationId xmlns:a16="http://schemas.microsoft.com/office/drawing/2014/main" id="{6C5FD615-D680-7AB6-D6A6-6638CD07C7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1626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>
            <a:extLst>
              <a:ext uri="{FF2B5EF4-FFF2-40B4-BE49-F238E27FC236}">
                <a16:creationId xmlns:a16="http://schemas.microsoft.com/office/drawing/2014/main" id="{9A735F75-85B8-C3A8-0BAF-D79C15776D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3650" y="5981700"/>
            <a:ext cx="12160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2E31DAED-1BA4-A1BF-4E64-62A0F32C0A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9500"/>
            <a:ext cx="914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976" r:id="rId1"/>
    <p:sldLayoutId id="2147488978" r:id="rId2"/>
    <p:sldLayoutId id="2147488977" r:id="rId3"/>
    <p:sldLayoutId id="2147488974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66A1"/>
        </a:buClr>
        <a:buFont typeface="LucidaGrande" panose="020B0600040502020204" pitchFamily="34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LucidaGrande" panose="020B0600040502020204" pitchFamily="34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.r.keller@ieee.org" TargetMode="External"/><Relationship Id="rId7" Type="http://schemas.openxmlformats.org/officeDocument/2006/relationships/hyperlink" Target="mailto:s.pandre@ieee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v.li@ieee.org" TargetMode="External"/><Relationship Id="rId5" Type="http://schemas.openxmlformats.org/officeDocument/2006/relationships/hyperlink" Target="mailto:t.sacks@ieee.org" TargetMode="External"/><Relationship Id="rId4" Type="http://schemas.openxmlformats.org/officeDocument/2006/relationships/hyperlink" Target="mailto:l.bolsch@ieee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D62A626-30C1-0D4B-766B-555C66009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6" y="3595688"/>
            <a:ext cx="8523330" cy="73025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5</a:t>
            </a:r>
            <a:r>
              <a:rPr lang="en-US" altLang="en-US" sz="4000" baseline="300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th</a:t>
            </a:r>
            <a:r>
              <a:rPr lang="en-US" altLang="en-US" sz="40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MGA Treasurers Training Workshop</a:t>
            </a:r>
            <a:endParaRPr lang="en-US" altLang="en-US" sz="40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C8AC0EA-F386-B6A4-63C1-3BDAB631E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33" y="4427537"/>
            <a:ext cx="8211064" cy="1689057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7E6E6"/>
              </a:buClr>
              <a:buSzPct val="80000"/>
              <a:buFont typeface="LucidaGrande" charset="0"/>
              <a:buNone/>
              <a:defRPr/>
            </a:pPr>
            <a:r>
              <a:rPr lang="en-US" sz="2400" kern="0" dirty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-112" charset="-128"/>
                <a:cs typeface="ＭＳ Ｐゴシック" pitchFamily="-112" charset="-128"/>
              </a:rPr>
              <a:t>Gerardo Barbosa, MGA Treasurer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7E6E6"/>
              </a:buClr>
              <a:buSzPct val="80000"/>
              <a:buFont typeface="LucidaGrande" charset="0"/>
              <a:buNone/>
              <a:defRPr/>
            </a:pPr>
            <a:r>
              <a:rPr lang="en-US" sz="2400" kern="0" dirty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-112" charset="-128"/>
                <a:cs typeface="ＭＳ Ｐゴシック" pitchFamily="-112" charset="-128"/>
              </a:rPr>
              <a:t>Lori Keller, Senior Director Business Finance Solutions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7E6E6"/>
              </a:buClr>
              <a:buSzPct val="80000"/>
              <a:defRPr/>
            </a:pPr>
            <a:r>
              <a:rPr lang="en-US" sz="2400" kern="0" dirty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-112" charset="-128"/>
                <a:cs typeface="ＭＳ Ｐゴシック" pitchFamily="-112" charset="-128"/>
              </a:rPr>
              <a:t>21 October 2023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7E6E6"/>
              </a:buClr>
              <a:buSzPct val="80000"/>
              <a:defRPr/>
            </a:pPr>
            <a:r>
              <a:rPr lang="en-US" sz="2400" kern="0" dirty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-112" charset="-128"/>
                <a:cs typeface="ＭＳ Ｐゴシック" pitchFamily="-112" charset="-128"/>
              </a:rPr>
              <a:t>Jersey City, NJ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996B8B6-C3AD-323A-D68E-9EB27F80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44513"/>
            <a:ext cx="7772400" cy="59055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58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Agenda Topics &amp; Presenters (4 of 4)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77F2B539-AB98-0D96-919C-57A32D716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135063"/>
            <a:ext cx="8566150" cy="46085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MGA Training Update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Stephen </a:t>
            </a:r>
            <a:r>
              <a:rPr lang="en-US" altLang="en-US" sz="2000" dirty="0" err="1">
                <a:ea typeface="MS PGothic" panose="020B0600070205080204" pitchFamily="34" charset="-128"/>
              </a:rPr>
              <a:t>Torpie</a:t>
            </a:r>
            <a:r>
              <a:rPr lang="en-US" altLang="en-US" sz="2000" dirty="0">
                <a:ea typeface="MS PGothic" panose="020B0600070205080204" pitchFamily="34" charset="-128"/>
              </a:rPr>
              <a:t>, Program Specialist Volunteer User Experience, MGA Geographic Activities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MGA Membership &amp; Contact Center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000" dirty="0" err="1">
                <a:ea typeface="MS PGothic" panose="020B0600070205080204" pitchFamily="34" charset="-128"/>
              </a:rPr>
              <a:t>Elyn</a:t>
            </a:r>
            <a:r>
              <a:rPr lang="en-US" altLang="en-US" sz="2000" dirty="0">
                <a:ea typeface="MS PGothic" panose="020B0600070205080204" pitchFamily="34" charset="-128"/>
              </a:rPr>
              <a:t> Perez, Senior Manager, Member Market Development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Yolanda Quinones, Senior Manager, IEEE Contact Center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MGA Event Tool &amp; Google Accounts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Vera </a:t>
            </a:r>
            <a:r>
              <a:rPr lang="en-US" altLang="en-US" sz="2000" dirty="0" err="1">
                <a:ea typeface="MS PGothic" panose="020B0600070205080204" pitchFamily="34" charset="-128"/>
              </a:rPr>
              <a:t>Sharoff</a:t>
            </a:r>
            <a:r>
              <a:rPr lang="en-US" altLang="en-US" sz="2000" dirty="0">
                <a:ea typeface="MS PGothic" panose="020B0600070205080204" pitchFamily="34" charset="-128"/>
              </a:rPr>
              <a:t>, Senior Director, MGA Information Systems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Round Table Discussion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Closing Remarks &amp; Adjournment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endParaRPr lang="en-US" altLang="en-US" sz="2000" dirty="0">
              <a:solidFill>
                <a:srgbClr val="E7E6E6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endParaRPr lang="en-US" altLang="en-US" sz="1600" dirty="0">
              <a:solidFill>
                <a:schemeClr val="bg2"/>
              </a:solidFill>
              <a:ea typeface="MS PGothic" panose="020B0600070205080204" pitchFamily="34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2400" dirty="0">
              <a:ea typeface="MS PGothic" panose="020B0600070205080204" pitchFamily="34" charset="-128"/>
            </a:endParaRPr>
          </a:p>
        </p:txBody>
      </p:sp>
      <p:sp>
        <p:nvSpPr>
          <p:cNvPr id="16388" name="Slide Number Placeholder 1">
            <a:extLst>
              <a:ext uri="{FF2B5EF4-FFF2-40B4-BE49-F238E27FC236}">
                <a16:creationId xmlns:a16="http://schemas.microsoft.com/office/drawing/2014/main" id="{69CA1349-D765-F38B-894A-0A70060671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panose="020B0600040502020204" pitchFamily="34" charset="0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panose="020B0600040502020204" pitchFamily="34" charset="0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09CFD07-31F2-2C47-A6D3-500862F92F32}" type="slidenum">
              <a:rPr lang="en-US" altLang="en-US" sz="10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F3E0716-B50C-BAF4-FA4C-F685FF7A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63" y="546100"/>
            <a:ext cx="8651875" cy="1031875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Business Finance Solutions Support Staff for MGA  – Contact Information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43B7F80-EDD0-F186-5063-4DCC8EE4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1936750"/>
            <a:ext cx="8434387" cy="3292475"/>
          </a:xfrm>
        </p:spPr>
        <p:txBody>
          <a:bodyPr/>
          <a:lstStyle/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r>
              <a:rPr lang="en-US" altLang="en-US" sz="2400"/>
              <a:t>Lori Keller (732) 562-3801   </a:t>
            </a:r>
            <a:r>
              <a:rPr lang="en-US" altLang="en-US" sz="2400">
                <a:hlinkClick r:id="rId3"/>
              </a:rPr>
              <a:t>l.r.keller@ieee.org</a:t>
            </a:r>
            <a:endParaRPr lang="en-US" altLang="en-US" sz="2400"/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r>
              <a:rPr lang="en-US" altLang="en-US" sz="2400"/>
              <a:t>Debbie Coto (732) 562-5508  </a:t>
            </a:r>
            <a:r>
              <a:rPr lang="en-US" altLang="en-US" sz="2400">
                <a:hlinkClick r:id="rId4"/>
              </a:rPr>
              <a:t>d.coto@ieee.org</a:t>
            </a:r>
            <a:endParaRPr lang="en-US" altLang="en-US" sz="2400">
              <a:solidFill>
                <a:srgbClr val="005582"/>
              </a:solidFill>
            </a:endParaRPr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r>
              <a:rPr lang="en-US" altLang="en-US" sz="2400"/>
              <a:t>Teresa Sacks (732) 562-3962  </a:t>
            </a:r>
            <a:r>
              <a:rPr lang="en-US" altLang="en-US" sz="2400" u="sng">
                <a:solidFill>
                  <a:srgbClr val="0070C0"/>
                </a:solidFill>
                <a:hlinkClick r:id="rId5"/>
              </a:rPr>
              <a:t>t</a:t>
            </a:r>
            <a:r>
              <a:rPr lang="en-US" altLang="en-US" sz="2400">
                <a:solidFill>
                  <a:srgbClr val="0070C0"/>
                </a:solidFill>
                <a:hlinkClick r:id="rId5"/>
              </a:rPr>
              <a:t>.</a:t>
            </a:r>
            <a:r>
              <a:rPr lang="en-US" altLang="en-US" sz="2400">
                <a:solidFill>
                  <a:srgbClr val="0563C1"/>
                </a:solidFill>
                <a:hlinkClick r:id="rId5"/>
              </a:rPr>
              <a:t>sacks@ieee.org</a:t>
            </a:r>
            <a:endParaRPr lang="en-US" altLang="en-US" sz="2400">
              <a:solidFill>
                <a:srgbClr val="0563C1"/>
              </a:solidFill>
            </a:endParaRPr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r>
              <a:rPr lang="en-US" altLang="en-US" sz="2400"/>
              <a:t>Lauren Jesch (732) 562-5321  </a:t>
            </a:r>
            <a:r>
              <a:rPr lang="en-US" altLang="en-US" sz="2400" u="sng">
                <a:solidFill>
                  <a:srgbClr val="0070C0"/>
                </a:solidFill>
              </a:rPr>
              <a:t>l.jesch</a:t>
            </a:r>
            <a:r>
              <a:rPr lang="en-US" altLang="en-US" sz="2400">
                <a:hlinkClick r:id="rId4"/>
              </a:rPr>
              <a:t>@ieee.org</a:t>
            </a:r>
            <a:endParaRPr lang="en-US" altLang="en-US" sz="2000">
              <a:solidFill>
                <a:srgbClr val="005582"/>
              </a:solidFill>
            </a:endParaRPr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r>
              <a:rPr lang="en-US" altLang="en-US" sz="2400"/>
              <a:t>Vicki Li (732) 562-5596   </a:t>
            </a:r>
            <a:r>
              <a:rPr lang="en-US" altLang="en-US" sz="2400" u="sng">
                <a:solidFill>
                  <a:srgbClr val="0070C0"/>
                </a:solidFill>
                <a:hlinkClick r:id="rId6"/>
              </a:rPr>
              <a:t>v.li</a:t>
            </a:r>
            <a:r>
              <a:rPr lang="en-US" altLang="en-US" sz="2400">
                <a:hlinkClick r:id="rId6"/>
              </a:rPr>
              <a:t>@ieee.org</a:t>
            </a:r>
            <a:endParaRPr lang="en-US" altLang="en-US" sz="2400"/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r>
              <a:rPr lang="en-US" altLang="en-US" sz="2400"/>
              <a:t>Shravana Pandre  </a:t>
            </a:r>
            <a:r>
              <a:rPr lang="en-US" altLang="en-US" sz="2400">
                <a:solidFill>
                  <a:srgbClr val="222222"/>
                </a:solidFill>
              </a:rPr>
              <a:t>080 49 444394 </a:t>
            </a:r>
            <a:r>
              <a:rPr lang="en-US" altLang="en-US" sz="2400"/>
              <a:t>  </a:t>
            </a:r>
            <a:r>
              <a:rPr lang="en-US" altLang="en-US" sz="2400">
                <a:solidFill>
                  <a:srgbClr val="005582"/>
                </a:solidFill>
                <a:hlinkClick r:id="rId7"/>
              </a:rPr>
              <a:t>s.pandre@ieee.org</a:t>
            </a:r>
            <a:endParaRPr lang="en-US" altLang="en-US" sz="2400">
              <a:solidFill>
                <a:srgbClr val="005582"/>
              </a:solidFill>
            </a:endParaRPr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endParaRPr lang="en-US" altLang="en-US" sz="2400">
              <a:solidFill>
                <a:srgbClr val="005582"/>
              </a:solidFill>
            </a:endParaRPr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endParaRPr lang="en-US" altLang="en-US" sz="2400"/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endParaRPr lang="en-US" altLang="en-US" sz="2400"/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endParaRPr lang="en-US" altLang="en-US" sz="2400"/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endParaRPr lang="en-US" altLang="en-US" sz="2400"/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endParaRPr lang="en-US" altLang="en-US" sz="2400"/>
          </a:p>
        </p:txBody>
      </p:sp>
      <p:sp>
        <p:nvSpPr>
          <p:cNvPr id="18436" name="Slide Number Placeholder 1">
            <a:extLst>
              <a:ext uri="{FF2B5EF4-FFF2-40B4-BE49-F238E27FC236}">
                <a16:creationId xmlns:a16="http://schemas.microsoft.com/office/drawing/2014/main" id="{6C855A51-3D19-A1B3-EFB3-1E6C4EDC7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panose="020B0600040502020204" pitchFamily="34" charset="0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panose="020B0600040502020204" pitchFamily="34" charset="0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CE1BC31-76A5-5745-A224-5C466E05DCCE}" type="slidenum">
              <a:rPr lang="en-US" altLang="en-US" sz="10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64D666-E079-CD64-ADE0-83EE116558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861" y="1002258"/>
            <a:ext cx="8658713" cy="485348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MX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2019: 1st MGA Treasurers Training – New Brunswick, NJ</a:t>
            </a:r>
          </a:p>
          <a:p>
            <a:pPr lvl="1">
              <a:lnSpc>
                <a:spcPct val="120000"/>
              </a:lnSpc>
            </a:pPr>
            <a:r>
              <a:rPr lang="en-MX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Deb Cooper (2017-2019), Mary Ellen Randall (2020) – 2019 MGA VP Francis Grosz</a:t>
            </a:r>
          </a:p>
          <a:p>
            <a:pPr>
              <a:lnSpc>
                <a:spcPct val="120000"/>
              </a:lnSpc>
            </a:pPr>
            <a:r>
              <a:rPr lang="en-MX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2020: 2nd MGA Treasurers Training – Virtual</a:t>
            </a:r>
          </a:p>
          <a:p>
            <a:pPr lvl="1">
              <a:lnSpc>
                <a:spcPct val="120000"/>
              </a:lnSpc>
            </a:pPr>
            <a:r>
              <a:rPr lang="en-MX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Mary Ellen Randall (2020), Gerardo Barbosa (2021) – 2020 MGA VP Kukjin Chun</a:t>
            </a:r>
          </a:p>
          <a:p>
            <a:pPr>
              <a:lnSpc>
                <a:spcPct val="120000"/>
              </a:lnSpc>
            </a:pPr>
            <a:r>
              <a:rPr lang="en-MX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2021: 3rd MGA Treasurers Training – Virtual </a:t>
            </a:r>
          </a:p>
          <a:p>
            <a:pPr lvl="1">
              <a:lnSpc>
                <a:spcPct val="120000"/>
              </a:lnSpc>
            </a:pPr>
            <a:r>
              <a:rPr lang="en-MX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Gerardo Barbosa (2021, 2022) – 2021 MGA VP Maike Luiken</a:t>
            </a:r>
          </a:p>
          <a:p>
            <a:pPr>
              <a:lnSpc>
                <a:spcPct val="120000"/>
              </a:lnSpc>
            </a:pPr>
            <a:r>
              <a:rPr lang="en-MX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2022: 4th MGA Treasurers Training – Hoboken, NJ</a:t>
            </a:r>
          </a:p>
          <a:p>
            <a:pPr lvl="1">
              <a:lnSpc>
                <a:spcPct val="120000"/>
              </a:lnSpc>
            </a:pPr>
            <a:r>
              <a:rPr lang="en-MX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Gerardo Barbosa (2021-2023) – 2022 MGA VP David Koehler</a:t>
            </a:r>
          </a:p>
          <a:p>
            <a:pPr>
              <a:lnSpc>
                <a:spcPct val="120000"/>
              </a:lnSpc>
            </a:pPr>
            <a:r>
              <a:rPr lang="en-MX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2023: 5th MGA Treasurers Training – Jersey City, NJ</a:t>
            </a:r>
          </a:p>
          <a:p>
            <a:pPr lvl="1">
              <a:lnSpc>
                <a:spcPct val="120000"/>
              </a:lnSpc>
            </a:pPr>
            <a:r>
              <a:rPr lang="en-MX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Gerardo Barbosa (2021-2023), Greg Gdowski (2024) – 2023 MGA VP Jill Gostin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AEC669-5F49-40B9-C9B0-6E56E1ACB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75" y="336779"/>
            <a:ext cx="8658712" cy="567559"/>
          </a:xfrm>
        </p:spPr>
        <p:txBody>
          <a:bodyPr/>
          <a:lstStyle/>
          <a:p>
            <a:r>
              <a:rPr lang="en-MX" dirty="0"/>
              <a:t>MGA Treasurers Training 2019-2023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C82E1-90B2-4CAE-7EAA-76831F4A24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5E599DE-B029-0941-9A05-DFF95561E92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38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12081B6-54B7-5565-0D9C-741DD6B9AC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X" dirty="0"/>
              <a:t>Welcome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DB65EBB-DD1D-8C85-CD47-0054FC3B8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5th MGA Treasurers Training Workshop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7E6E6"/>
              </a:buClr>
              <a:buSzPct val="80000"/>
              <a:defRPr/>
            </a:pPr>
            <a:r>
              <a:rPr lang="en-US" sz="2800" kern="0" dirty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-112" charset="-128"/>
                <a:cs typeface="ＭＳ Ｐゴシック" pitchFamily="-112" charset="-128"/>
              </a:rPr>
              <a:t>21 October 2023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7E6E6"/>
              </a:buClr>
              <a:buSzPct val="80000"/>
              <a:defRPr/>
            </a:pPr>
            <a:r>
              <a:rPr lang="en-US" sz="2800" kern="0" dirty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-112" charset="-128"/>
                <a:cs typeface="ＭＳ Ｐゴシック" pitchFamily="-112" charset="-128"/>
              </a:rPr>
              <a:t>Jersey City, NJ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CE084-2BB1-EE17-D9B2-F72C08E7C1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B5FA6-3A04-084A-A421-6B227B44B76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67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12081B6-54B7-5565-0D9C-741DD6B9AC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X" dirty="0"/>
              <a:t>Introductions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DB65EBB-DD1D-8C85-CD47-0054FC3B8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5th MGA Treasurers Training Workshop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7E6E6"/>
              </a:buClr>
              <a:buSzPct val="80000"/>
              <a:defRPr/>
            </a:pPr>
            <a:r>
              <a:rPr lang="en-US" sz="2800" kern="0" dirty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-112" charset="-128"/>
                <a:cs typeface="ＭＳ Ｐゴシック" pitchFamily="-112" charset="-128"/>
              </a:rPr>
              <a:t>21 October 2023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7E6E6"/>
              </a:buClr>
              <a:buSzPct val="80000"/>
              <a:defRPr/>
            </a:pPr>
            <a:r>
              <a:rPr lang="en-US" sz="2800" kern="0" dirty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-112" charset="-128"/>
                <a:cs typeface="ＭＳ Ｐゴシック" pitchFamily="-112" charset="-128"/>
              </a:rPr>
              <a:t>Jersey City, NJ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CE084-2BB1-EE17-D9B2-F72C08E7C1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B5FA6-3A04-084A-A421-6B227B44B76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70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A03B1-B534-FFC7-BDF4-C29621FA2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4013" y="580769"/>
            <a:ext cx="8619570" cy="598989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400" b="1" dirty="0"/>
              <a:t>Gerardo Barbosa, MGA Board Treasurer</a:t>
            </a:r>
          </a:p>
          <a:p>
            <a:pPr>
              <a:buFont typeface="LucidaGrande"/>
              <a:buChar char="▸"/>
              <a:defRPr/>
            </a:pPr>
            <a:r>
              <a:rPr lang="en-US" sz="2000" dirty="0"/>
              <a:t>IEEE-HKN Senior Member, Computer Society Member</a:t>
            </a:r>
          </a:p>
          <a:p>
            <a:pPr>
              <a:buFont typeface="LucidaGrande"/>
              <a:buChar char="▸"/>
              <a:defRPr/>
            </a:pPr>
            <a:r>
              <a:rPr lang="en-US" sz="2000" dirty="0"/>
              <a:t>Co-founder and Managing Partner at CLOUDCOM</a:t>
            </a:r>
          </a:p>
          <a:p>
            <a:pPr>
              <a:buFont typeface="LucidaGrande"/>
              <a:buChar char="▸"/>
              <a:defRPr/>
            </a:pPr>
            <a:r>
              <a:rPr lang="en-US" sz="2100" dirty="0"/>
              <a:t>Current volunteer positions</a:t>
            </a:r>
          </a:p>
          <a:p>
            <a:pPr lvl="1">
              <a:buFont typeface="LucidaGrande"/>
              <a:buChar char="-"/>
              <a:defRPr/>
            </a:pPr>
            <a:r>
              <a:rPr lang="en-US" sz="1700" dirty="0"/>
              <a:t>Chair, MGA Finance Committee* </a:t>
            </a:r>
          </a:p>
          <a:p>
            <a:pPr lvl="1">
              <a:buFont typeface="LucidaGrande"/>
              <a:buChar char="-"/>
              <a:defRPr/>
            </a:pPr>
            <a:r>
              <a:rPr lang="en-US" sz="1700" dirty="0"/>
              <a:t>Chair, Ad Hoc Committee on NextGen Volunteer Adoption</a:t>
            </a: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LucidaGrande"/>
              <a:buChar char="-"/>
              <a:defRPr/>
            </a:pPr>
            <a:r>
              <a:rPr lang="en-US" sz="1700" dirty="0"/>
              <a:t>Member of</a:t>
            </a:r>
          </a:p>
          <a:p>
            <a:pPr lvl="2">
              <a:buFont typeface="LucidaGrande"/>
              <a:buChar char="-"/>
              <a:defRPr/>
            </a:pPr>
            <a:r>
              <a:rPr lang="en-US" sz="1700" dirty="0"/>
              <a:t>IEEE Finance Committee*</a:t>
            </a:r>
          </a:p>
          <a:p>
            <a:pPr lvl="2">
              <a:buFont typeface="LucidaGrande"/>
              <a:buChar char="-"/>
              <a:defRPr/>
            </a:pPr>
            <a:r>
              <a:rPr lang="en-US" sz="1700" dirty="0"/>
              <a:t>IEEE New Initiatives Committee</a:t>
            </a:r>
          </a:p>
          <a:p>
            <a:pPr lvl="2">
              <a:buFont typeface="LucidaGrande"/>
              <a:buChar char="-"/>
              <a:defRPr/>
            </a:pPr>
            <a:r>
              <a:rPr lang="en-US" sz="1700" dirty="0"/>
              <a:t>IEEE Strategy and Alignment Committee</a:t>
            </a:r>
          </a:p>
          <a:p>
            <a:pPr lvl="2">
              <a:buFont typeface="LucidaGrande"/>
              <a:buChar char="-"/>
              <a:defRPr/>
            </a:pPr>
            <a:r>
              <a:rPr lang="en-US" sz="1700" dirty="0"/>
              <a:t>MGA Operations Committee*</a:t>
            </a: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buFont typeface="LucidaGrande"/>
              <a:buChar char="-"/>
              <a:defRPr/>
            </a:pPr>
            <a:r>
              <a:rPr lang="en-US" sz="1700" dirty="0"/>
              <a:t>MGA Strategic Planning Committee*</a:t>
            </a:r>
          </a:p>
          <a:p>
            <a:pPr lvl="2">
              <a:buFont typeface="LucidaGrande"/>
              <a:buChar char="-"/>
              <a:defRPr/>
            </a:pPr>
            <a:r>
              <a:rPr lang="en-US" sz="1700" dirty="0" err="1"/>
              <a:t>FinCom</a:t>
            </a:r>
            <a:r>
              <a:rPr lang="en-US" sz="1700" dirty="0"/>
              <a:t>/NIC Ad Hoc </a:t>
            </a:r>
            <a:r>
              <a:rPr lang="en-US" sz="1700" dirty="0" err="1"/>
              <a:t>Commitee</a:t>
            </a:r>
            <a:r>
              <a:rPr lang="en-US" sz="1700" dirty="0"/>
              <a:t> on Enabling IEEE Strategic Investments </a:t>
            </a:r>
            <a:r>
              <a:rPr lang="en-US" sz="1700" b="1" dirty="0"/>
              <a:t>(new)</a:t>
            </a:r>
          </a:p>
          <a:p>
            <a:pPr>
              <a:buFont typeface="LucidaGrande"/>
              <a:buChar char="▸"/>
              <a:defRPr/>
            </a:pPr>
            <a:r>
              <a:rPr lang="en-US" sz="2100" dirty="0"/>
              <a:t>Previously</a:t>
            </a:r>
          </a:p>
          <a:p>
            <a:pPr lvl="1">
              <a:buFont typeface="LucidaGrande"/>
              <a:buChar char="-"/>
              <a:defRPr/>
            </a:pPr>
            <a:r>
              <a:rPr lang="en-US" sz="1700" dirty="0"/>
              <a:t>MGA: VC-IM &amp; ITCO Committee Chair, </a:t>
            </a:r>
            <a:r>
              <a:rPr lang="en-US" sz="1700" dirty="0" err="1"/>
              <a:t>vTools</a:t>
            </a:r>
            <a:r>
              <a:rPr lang="en-US" sz="1700" dirty="0"/>
              <a:t> Committee Member </a:t>
            </a: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LucidaGrande"/>
              <a:buChar char="-"/>
              <a:defRPr/>
            </a:pPr>
            <a:r>
              <a:rPr lang="en-US" sz="1700" dirty="0"/>
              <a:t>REGION 9: </a:t>
            </a:r>
            <a:r>
              <a:rPr lang="en-US" sz="1700" u="sng" dirty="0"/>
              <a:t>Treasurer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700" dirty="0"/>
              <a:t>Regional Conference Coordinator</a:t>
            </a: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LucidaGrande"/>
              <a:buChar char="-"/>
              <a:defRPr/>
            </a:pPr>
            <a:r>
              <a:rPr lang="en-US" sz="1700" dirty="0"/>
              <a:t>MONTERREY SECTION: Chair, </a:t>
            </a:r>
            <a:r>
              <a:rPr lang="en-US" sz="1700" u="sng" dirty="0"/>
              <a:t>Treasurer</a:t>
            </a:r>
            <a:r>
              <a:rPr lang="en-US" sz="1700" dirty="0"/>
              <a:t>, YP Founding Chair</a:t>
            </a:r>
          </a:p>
        </p:txBody>
      </p:sp>
      <p:sp>
        <p:nvSpPr>
          <p:cNvPr id="8196" name="Slide Number Placeholder 2">
            <a:extLst>
              <a:ext uri="{FF2B5EF4-FFF2-40B4-BE49-F238E27FC236}">
                <a16:creationId xmlns:a16="http://schemas.microsoft.com/office/drawing/2014/main" id="{648FE726-4C72-B396-5E70-7BF0F94731D5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panose="020B0600040502020204" pitchFamily="34" charset="0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panose="020B0600040502020204" pitchFamily="34" charset="0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A86F363-2A54-5C48-B989-A9431D1B041C}" type="slidenum">
              <a:rPr lang="en-US" altLang="en-US" sz="1200" smtClean="0">
                <a:solidFill>
                  <a:srgbClr val="0066A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200">
              <a:solidFill>
                <a:srgbClr val="0066A1"/>
              </a:solidFill>
            </a:endParaRPr>
          </a:p>
        </p:txBody>
      </p:sp>
      <p:pic>
        <p:nvPicPr>
          <p:cNvPr id="8198" name="Picture 7" descr="A map of the united states&#10;&#10;Description automatically generated">
            <a:extLst>
              <a:ext uri="{FF2B5EF4-FFF2-40B4-BE49-F238E27FC236}">
                <a16:creationId xmlns:a16="http://schemas.microsoft.com/office/drawing/2014/main" id="{E72E1E66-10CF-8256-EE2E-0C864AB7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9145" y="580769"/>
            <a:ext cx="24844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15E8060-A711-4DC7-B7CA-D022183C3874}"/>
              </a:ext>
            </a:extLst>
          </p:cNvPr>
          <p:cNvSpPr/>
          <p:nvPr/>
        </p:nvSpPr>
        <p:spPr>
          <a:xfrm>
            <a:off x="8095695" y="1536444"/>
            <a:ext cx="793750" cy="43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B329A-7B3E-002D-BABE-07F69649050D}"/>
              </a:ext>
            </a:extLst>
          </p:cNvPr>
          <p:cNvSpPr txBox="1"/>
          <p:nvPr/>
        </p:nvSpPr>
        <p:spPr>
          <a:xfrm>
            <a:off x="871538" y="6234211"/>
            <a:ext cx="3061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1400" i="1" dirty="0"/>
              <a:t>* </a:t>
            </a:r>
            <a:r>
              <a:rPr lang="en-US" sz="1400" i="1" dirty="0"/>
              <a:t>I</a:t>
            </a:r>
            <a:r>
              <a:rPr lang="en-MX" sz="1400" i="1" dirty="0"/>
              <a:t>ndicates MGA Treasurer Positions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12081B6-54B7-5565-0D9C-741DD6B9AC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X" dirty="0"/>
              <a:t>Agenda Topics &amp; Presenters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DB65EBB-DD1D-8C85-CD47-0054FC3B8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5th MGA Treasurers Training Workshop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7E6E6"/>
              </a:buClr>
              <a:buSzPct val="80000"/>
              <a:defRPr/>
            </a:pPr>
            <a:r>
              <a:rPr lang="en-US" sz="2800" kern="0" dirty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-112" charset="-128"/>
                <a:cs typeface="ＭＳ Ｐゴシック" pitchFamily="-112" charset="-128"/>
              </a:rPr>
              <a:t>21 October 2023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7E6E6"/>
              </a:buClr>
              <a:buSzPct val="80000"/>
              <a:defRPr/>
            </a:pPr>
            <a:r>
              <a:rPr lang="en-US" sz="2800" kern="0" dirty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-112" charset="-128"/>
                <a:cs typeface="ＭＳ Ｐゴシック" pitchFamily="-112" charset="-128"/>
              </a:rPr>
              <a:t>Jersey City, NJ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CE084-2BB1-EE17-D9B2-F72C08E7C1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B5FA6-3A04-084A-A421-6B227B44B76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61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241FB94-F7FE-FAFF-AB9E-61367D91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15925"/>
            <a:ext cx="7772400" cy="62388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58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Agenda Topics &amp; Presenters (1 of 4)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5EA8D56-C4BC-AE80-1D0A-0A9CC014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38" y="806450"/>
            <a:ext cx="8607425" cy="5399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sz="2000" dirty="0">
              <a:ea typeface="MS PGothic" panose="020B0600070205080204" pitchFamily="34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MGA Treasurer Remarks &amp; Agenda Review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MGA &amp; Geo Unit Business Finances</a:t>
            </a:r>
            <a:endParaRPr lang="en-US" altLang="en-US" sz="2000" dirty="0">
              <a:ea typeface="MS PGothic" panose="020B0600070205080204" pitchFamily="34" charset="-128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Lori Keller, Senior Director, MGA Finance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Teresa Sacks, Senior Manager, MGA Finance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sz="2400" dirty="0"/>
              <a:t>Geo Unit Financials and Compliance – NextGen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Lauren </a:t>
            </a:r>
            <a:r>
              <a:rPr lang="en-US" altLang="en-US" sz="2000" dirty="0" err="1">
                <a:ea typeface="MS PGothic" panose="020B0600070205080204" pitchFamily="34" charset="-128"/>
              </a:rPr>
              <a:t>Jesch</a:t>
            </a:r>
            <a:r>
              <a:rPr lang="en-US" altLang="en-US" sz="2000" dirty="0">
                <a:ea typeface="MS PGothic" panose="020B0600070205080204" pitchFamily="34" charset="-128"/>
              </a:rPr>
              <a:t>, Financial Analyst, MGA Finance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Vicky LI, Financial Analyst, MGA Finance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NextGen Volunteer Adoption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Gerardo Barbosa, MGA Treasurer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endParaRPr lang="en-US" altLang="en-US" sz="2000" dirty="0">
              <a:solidFill>
                <a:schemeClr val="bg2"/>
              </a:solidFill>
              <a:ea typeface="MS PGothic" panose="020B0600070205080204" pitchFamily="34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2400" dirty="0">
              <a:ea typeface="MS PGothic" panose="020B0600070205080204" pitchFamily="34" charset="-128"/>
            </a:endParaRPr>
          </a:p>
        </p:txBody>
      </p:sp>
      <p:sp>
        <p:nvSpPr>
          <p:cNvPr id="10244" name="Slide Number Placeholder 1">
            <a:extLst>
              <a:ext uri="{FF2B5EF4-FFF2-40B4-BE49-F238E27FC236}">
                <a16:creationId xmlns:a16="http://schemas.microsoft.com/office/drawing/2014/main" id="{F267D969-772F-5BDD-FBD8-5B8E1AD1D7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panose="020B0600040502020204" pitchFamily="34" charset="0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panose="020B0600040502020204" pitchFamily="34" charset="0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80C235E8-A81A-624D-9575-C2CEE497E9C4}" type="slidenum">
              <a:rPr lang="en-US" altLang="en-US" sz="10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534B821-8B47-B739-FD1B-4556D5F5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44513"/>
            <a:ext cx="7772400" cy="59055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58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Agenda Topics &amp; Presenters (2 of 4)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F6F7BB36-598E-4BFE-B1BC-7BCECA3F4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" y="1135063"/>
            <a:ext cx="8940800" cy="46085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IEEE Financials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Eric </a:t>
            </a:r>
            <a:r>
              <a:rPr lang="en-US" altLang="en-US" sz="2000" dirty="0" err="1">
                <a:ea typeface="MS PGothic" panose="020B0600070205080204" pitchFamily="34" charset="-128"/>
              </a:rPr>
              <a:t>Sheier</a:t>
            </a:r>
            <a:r>
              <a:rPr lang="en-US" altLang="en-US" sz="2000" dirty="0">
                <a:ea typeface="MS PGothic" panose="020B0600070205080204" pitchFamily="34" charset="-128"/>
              </a:rPr>
              <a:t>, Accounting Manager – Finance &amp; Administration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Banking / Financials and Compliance - Concentration Banking (CB) and non-CB Bank Accounts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Susan Manno, Senior Treasury Analyst, Treasury Operations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Marlene Singh, Financial Services Analyst, Treasury Operations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Geo Unit Risk Analysis Assessment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Lori Keller, Senior Director, MGA Finance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endParaRPr lang="en-US" altLang="en-US" sz="1600" dirty="0">
              <a:solidFill>
                <a:schemeClr val="bg2"/>
              </a:solidFill>
              <a:ea typeface="MS PGothic" panose="020B0600070205080204" pitchFamily="34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2400" dirty="0">
              <a:ea typeface="MS PGothic" panose="020B0600070205080204" pitchFamily="34" charset="-128"/>
            </a:endParaRPr>
          </a:p>
        </p:txBody>
      </p:sp>
      <p:sp>
        <p:nvSpPr>
          <p:cNvPr id="12292" name="Slide Number Placeholder 1">
            <a:extLst>
              <a:ext uri="{FF2B5EF4-FFF2-40B4-BE49-F238E27FC236}">
                <a16:creationId xmlns:a16="http://schemas.microsoft.com/office/drawing/2014/main" id="{6D791DC2-E06A-195E-78C2-A6B6F5BBD6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panose="020B0600040502020204" pitchFamily="34" charset="0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panose="020B0600040502020204" pitchFamily="34" charset="0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2311B2F-94F5-9441-A914-8708168C2237}" type="slidenum">
              <a:rPr lang="en-US" altLang="en-US" sz="10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7FE1FAF-BC7E-72D7-AC67-DF53DF462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44513"/>
            <a:ext cx="7772400" cy="59055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58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Agenda Topics &amp; Presenters (3 of 4)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E00550EE-2E28-FE68-F404-9208F1C44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236663"/>
            <a:ext cx="8732838" cy="45069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Conferences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Samantha </a:t>
            </a:r>
            <a:r>
              <a:rPr lang="en-US" altLang="en-US" sz="2000" dirty="0" err="1">
                <a:ea typeface="MS PGothic" panose="020B0600070205080204" pitchFamily="34" charset="-128"/>
              </a:rPr>
              <a:t>Capista</a:t>
            </a:r>
            <a:r>
              <a:rPr lang="en-US" altLang="en-US" sz="2000" dirty="0">
                <a:ea typeface="MS PGothic" panose="020B0600070205080204" pitchFamily="34" charset="-128"/>
              </a:rPr>
              <a:t>, Manager, Conference Finance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Concur Overview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prstClr val="black"/>
                </a:solidFill>
                <a:ea typeface="MS PGothic" panose="020B0600070205080204" pitchFamily="34" charset="-128"/>
              </a:rPr>
              <a:t>John DeSimone, Director, Financial Systems, F&amp;A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prstClr val="black"/>
                </a:solidFill>
                <a:ea typeface="MS PGothic" panose="020B0600070205080204" pitchFamily="34" charset="-128"/>
              </a:rPr>
              <a:t>Mary Murray, Financial Systems Analyst, F&amp;A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400" dirty="0">
                <a:solidFill>
                  <a:prstClr val="black"/>
                </a:solidFill>
                <a:ea typeface="MS PGothic" panose="020B0600070205080204" pitchFamily="34" charset="-128"/>
              </a:rPr>
              <a:t>Audit Process Overview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prstClr val="black"/>
                </a:solidFill>
                <a:ea typeface="MS PGothic" panose="020B0600070205080204" pitchFamily="34" charset="-128"/>
              </a:rPr>
              <a:t>Rupa </a:t>
            </a:r>
            <a:r>
              <a:rPr lang="en-US" altLang="en-US" sz="2000" dirty="0" err="1">
                <a:solidFill>
                  <a:prstClr val="black"/>
                </a:solidFill>
                <a:ea typeface="MS PGothic" panose="020B0600070205080204" pitchFamily="34" charset="-128"/>
              </a:rPr>
              <a:t>Paranjabe</a:t>
            </a:r>
            <a:r>
              <a:rPr lang="en-US" altLang="en-US" sz="2000" dirty="0">
                <a:solidFill>
                  <a:prstClr val="black"/>
                </a:solidFill>
                <a:ea typeface="MS PGothic" panose="020B0600070205080204" pitchFamily="34" charset="-128"/>
              </a:rPr>
              <a:t>, Senior Director, Internal Audit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prstClr val="black"/>
                </a:solidFill>
                <a:ea typeface="MS PGothic" panose="020B0600070205080204" pitchFamily="34" charset="-128"/>
              </a:rPr>
              <a:t>Caitlyn Chow, Internal Audit Manager, Internal Audit</a:t>
            </a:r>
            <a:endParaRPr lang="en-US" altLang="en-US" sz="2000" dirty="0">
              <a:solidFill>
                <a:srgbClr val="E7E6E6"/>
              </a:solidFill>
              <a:ea typeface="MS PGothic" panose="020B0600070205080204" pitchFamily="34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2400" dirty="0">
              <a:ea typeface="MS PGothic" panose="020B0600070205080204" pitchFamily="34" charset="-128"/>
            </a:endParaRPr>
          </a:p>
        </p:txBody>
      </p:sp>
      <p:sp>
        <p:nvSpPr>
          <p:cNvPr id="14340" name="Slide Number Placeholder 1">
            <a:extLst>
              <a:ext uri="{FF2B5EF4-FFF2-40B4-BE49-F238E27FC236}">
                <a16:creationId xmlns:a16="http://schemas.microsoft.com/office/drawing/2014/main" id="{9693F641-20DF-8610-43A0-27D169580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panose="020B0600040502020204" pitchFamily="34" charset="0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panose="020B0600040502020204" pitchFamily="34" charset="0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9490E0C-507E-6545-B753-A35D0F2A5BCF}" type="slidenum">
              <a:rPr lang="en-US" altLang="en-US" sz="10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EEE Master Brand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 Master Brand Template" id="{09380879-9979-488D-BD71-BFBF27D5538D}" vid="{7BA42C07-D3EE-4EF2-B8A5-A4DF0F7467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ieee_corporate_template_1</Template>
  <TotalTime>13615</TotalTime>
  <Words>674</Words>
  <Application>Microsoft Office PowerPoint</Application>
  <PresentationFormat>On-screen Show (4:3)</PresentationFormat>
  <Paragraphs>114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Courier New</vt:lpstr>
      <vt:lpstr>LucidaGrande</vt:lpstr>
      <vt:lpstr>Wingdings</vt:lpstr>
      <vt:lpstr>IEEE Master Brand Template</vt:lpstr>
      <vt:lpstr>5th MGA Treasurers Training Workshop</vt:lpstr>
      <vt:lpstr>MGA Treasurers Training 2019-2023</vt:lpstr>
      <vt:lpstr>Welcome</vt:lpstr>
      <vt:lpstr>Introductions</vt:lpstr>
      <vt:lpstr>PowerPoint Presentation</vt:lpstr>
      <vt:lpstr>Agenda Topics &amp; Presenters</vt:lpstr>
      <vt:lpstr>Agenda Topics &amp; Presenters (1 of 4)</vt:lpstr>
      <vt:lpstr>Agenda Topics &amp; Presenters (2 of 4)</vt:lpstr>
      <vt:lpstr>Agenda Topics &amp; Presenters (3 of 4)</vt:lpstr>
      <vt:lpstr>Agenda Topics &amp; Presenters (4 of 4)</vt:lpstr>
      <vt:lpstr>Business Finance Solutions Support Staff for MGA  – Contact Information</vt:lpstr>
    </vt:vector>
  </TitlesOfParts>
  <Manager/>
  <Company>IEEE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ftardo</dc:creator>
  <cp:keywords/>
  <dc:description/>
  <cp:lastModifiedBy>Lori R Keller</cp:lastModifiedBy>
  <cp:revision>554</cp:revision>
  <cp:lastPrinted>2013-02-28T21:07:41Z</cp:lastPrinted>
  <dcterms:created xsi:type="dcterms:W3CDTF">2010-02-05T19:49:13Z</dcterms:created>
  <dcterms:modified xsi:type="dcterms:W3CDTF">2023-10-20T10:31:47Z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8FA065B1-61E8-424A-A0B2-873A2611BDAD</vt:lpwstr>
  </property>
  <property fmtid="{D5CDD505-2E9C-101B-9397-08002B2CF9AE}" pid="3" name="ArticulatePath">
    <vt:lpwstr>Item 4b April 2019 Workshop Intro and Agenda Review</vt:lpwstr>
  </property>
</Properties>
</file>