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24" r:id="rId2"/>
    <p:sldId id="325" r:id="rId3"/>
    <p:sldId id="331" r:id="rId4"/>
    <p:sldId id="321" r:id="rId5"/>
    <p:sldId id="326" r:id="rId6"/>
    <p:sldId id="327" r:id="rId7"/>
    <p:sldId id="328" r:id="rId8"/>
    <p:sldId id="257" r:id="rId9"/>
    <p:sldId id="329" r:id="rId10"/>
    <p:sldId id="330" r:id="rId11"/>
    <p:sldId id="301" r:id="rId12"/>
    <p:sldId id="323" r:id="rId13"/>
    <p:sldId id="322" r:id="rId14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6"/>
  </p:normalViewPr>
  <p:slideViewPr>
    <p:cSldViewPr snapToGrid="0" snapToObjects="1">
      <p:cViewPr varScale="1">
        <p:scale>
          <a:sx n="88" d="100"/>
          <a:sy n="88" d="100"/>
        </p:scale>
        <p:origin x="68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Customer Satisfaction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06281310325388"/>
          <c:y val="0.18593534182110549"/>
          <c:w val="0.83355315273700481"/>
          <c:h val="0.69230145470928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E9C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CSAT Scores</c:v>
                </c:pt>
                <c:pt idx="1">
                  <c:v>Quality Monitoring Scores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B-4319-A256-6750E5EB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28"/>
        <c:axId val="2074742079"/>
        <c:axId val="2074752063"/>
      </c:barChart>
      <c:catAx>
        <c:axId val="207474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752063"/>
        <c:crosses val="autoZero"/>
        <c:auto val="1"/>
        <c:lblAlgn val="ctr"/>
        <c:lblOffset val="100"/>
        <c:noMultiLvlLbl val="0"/>
      </c:catAx>
      <c:valAx>
        <c:axId val="2074752063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74207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08769780234103"/>
          <c:y val="8.2832781456953636E-2"/>
          <c:w val="0.74591230219765892"/>
          <c:h val="0.63675299813578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E9CC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405951080186907E-2"/>
                  <c:y val="2.2035927152317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76003910609146"/>
                      <c:h val="0.16502181601940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C0B-441E-A11D-C9EFBFF1519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Web Visists</c:v>
                </c:pt>
                <c:pt idx="1">
                  <c:v>Answers Viewed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1803407</c:v>
                </c:pt>
                <c:pt idx="1">
                  <c:v>338347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C-4D35-9809-06FB9E3A3A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Projection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446179841966546E-3"/>
                  <c:y val="2.1026490066225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54317684044143"/>
                      <c:h val="0.25900430463576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FC-45A8-A505-8D834517A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Web Visists</c:v>
                </c:pt>
                <c:pt idx="1">
                  <c:v>Answers Viewed</c:v>
                </c:pt>
              </c:strCache>
            </c:strRef>
          </c:cat>
          <c:val>
            <c:numRef>
              <c:f>Sheet1!$C$2:$C$3</c:f>
              <c:numCache>
                <c:formatCode>_(* #,##0_);_(* \(#,##0\);_(* "-"??_);_(@_)</c:formatCode>
                <c:ptCount val="2"/>
                <c:pt idx="0">
                  <c:v>1955000</c:v>
                </c:pt>
                <c:pt idx="1">
                  <c:v>391000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B-441E-A11D-C9EFBFF15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8"/>
        <c:axId val="747940655"/>
        <c:axId val="747951887"/>
      </c:barChart>
      <c:catAx>
        <c:axId val="74794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951887"/>
        <c:crosses val="autoZero"/>
        <c:auto val="1"/>
        <c:lblAlgn val="ctr"/>
        <c:lblOffset val="100"/>
        <c:noMultiLvlLbl val="0"/>
      </c:catAx>
      <c:valAx>
        <c:axId val="747951887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940655"/>
        <c:crosses val="autoZero"/>
        <c:crossBetween val="between"/>
        <c:majorUnit val="4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73718087568104"/>
          <c:y val="0.90393906757199893"/>
          <c:w val="0.72537571713828841"/>
          <c:h val="8.2035970892847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092677019904447E-2"/>
          <c:y val="0.27533913967498574"/>
          <c:w val="0.9274315216328346"/>
          <c:h val="0.466007478354761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Top 3 Inquiries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15E-451D-A031-0073A5B80CB8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5E-451D-A031-0073A5B80CB8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15E-451D-A031-0073A5B80C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0A2FAC1-FD43-4ECC-9224-7A9CE919FE55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15E-451D-A031-0073A5B80C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F48395-F387-499D-9043-5295966DF0CF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5E-451D-A031-0073A5B80C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F1E3206-D9A9-4724-BB08-D807D6530E46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15E-451D-A031-0073A5B80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Expense Reports</c:v>
                </c:pt>
                <c:pt idx="1">
                  <c:v>Banking</c:v>
                </c:pt>
                <c:pt idx="2">
                  <c:v>PingID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2792</c:v>
                </c:pt>
                <c:pt idx="1">
                  <c:v>698</c:v>
                </c:pt>
                <c:pt idx="2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E-451D-A031-0073A5B80C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3040410402579856"/>
          <c:w val="0.99721743244336825"/>
          <c:h val="0.153051607108312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36652734380284"/>
          <c:y val="0.19448121490250445"/>
          <c:w val="0.74612649609275028"/>
          <c:h val="0.591589199931794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Inquiries Resolved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4FD-44AC-9CBE-1530BD2D3D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FD-44AC-9CBE-1530BD2D3D6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FD-44AC-9CBE-1530BD2D3D6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75B94A32-D9F2-4C61-AD54-76001ABDB971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4FD-44AC-9CBE-1530BD2D3D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 baseline="0" dirty="0"/>
                  </a:p>
                  <a:p>
                    <a:fld id="{E5069953-A11A-4E73-B89C-9CAADB6D6B9D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FD-44AC-9CBE-1530BD2D3D62}"/>
                </c:ext>
              </c:extLst>
            </c:dLbl>
            <c:dLbl>
              <c:idx val="2"/>
              <c:layout>
                <c:manualLayout>
                  <c:x val="0.14071895774932897"/>
                  <c:y val="-0.30621253032678064"/>
                </c:manualLayout>
              </c:layout>
              <c:tx>
                <c:rich>
                  <a:bodyPr/>
                  <a:lstStyle/>
                  <a:p>
                    <a:fld id="{6266FA43-9DDE-4610-A3BC-47E116FF6629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FD-44AC-9CBE-1530BD2D3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Tier 1</c:v>
                </c:pt>
                <c:pt idx="1">
                  <c:v>Tier 2</c:v>
                </c:pt>
                <c:pt idx="2">
                  <c:v>Non Contact Center Staff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199</c:v>
                </c:pt>
                <c:pt idx="1">
                  <c:v>346</c:v>
                </c:pt>
                <c:pt idx="2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D-44AC-9CBE-1530BD2D3D62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953455280967586"/>
          <c:w val="1"/>
          <c:h val="0.18011497827325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2143363032002"/>
          <c:y val="0.19222696557398158"/>
          <c:w val="0.75604263752745193"/>
          <c:h val="0.571282625696024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Inquiries by Source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49-4EB8-AC82-2E72AB527F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49-4EB8-AC82-2E72AB527F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49-4EB8-AC82-2E72AB527F55}"/>
              </c:ext>
            </c:extLst>
          </c:dPt>
          <c:dLbls>
            <c:dLbl>
              <c:idx val="0"/>
              <c:layout>
                <c:manualLayout>
                  <c:x val="-0.18808482273049201"/>
                  <c:y val="-0.33387650572252831"/>
                </c:manualLayout>
              </c:layout>
              <c:tx>
                <c:rich>
                  <a:bodyPr/>
                  <a:lstStyle/>
                  <a:p>
                    <a:fld id="{259DB9DB-EBA6-4BFD-A09A-183E2EBD0FF3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49-4EB8-AC82-2E72AB527F55}"/>
                </c:ext>
              </c:extLst>
            </c:dLbl>
            <c:dLbl>
              <c:idx val="1"/>
              <c:layout>
                <c:manualLayout>
                  <c:x val="-6.0737883954981843E-2"/>
                  <c:y val="-6.2923168436032406E-2"/>
                </c:manualLayout>
              </c:layout>
              <c:tx>
                <c:rich>
                  <a:bodyPr/>
                  <a:lstStyle/>
                  <a:p>
                    <a:fld id="{D56F6559-D06C-4787-8D4D-9BDFBF9B9F8D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49-4EB8-AC82-2E72AB527F55}"/>
                </c:ext>
              </c:extLst>
            </c:dLbl>
            <c:dLbl>
              <c:idx val="2"/>
              <c:layout>
                <c:manualLayout>
                  <c:x val="0.21664220543860577"/>
                  <c:y val="0"/>
                </c:manualLayout>
              </c:layout>
              <c:tx>
                <c:rich>
                  <a:bodyPr/>
                  <a:lstStyle/>
                  <a:p>
                    <a:fld id="{1C426EA3-6A72-406A-B7F0-A44BA9389515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49-4EB8-AC82-2E72AB527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NextGen CC</c:v>
                </c:pt>
                <c:pt idx="1">
                  <c:v>NextGen Webform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3170</c:v>
                </c:pt>
                <c:pt idx="1">
                  <c:v>413</c:v>
                </c:pt>
                <c:pt idx="2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F-4BD6-A125-AF353AAC02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847197671719606E-2"/>
          <c:y val="0.76594943281426786"/>
          <c:w val="0.96253952815626764"/>
          <c:h val="0.19119781084894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6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br>
              <a:rPr lang="en-US" dirty="0"/>
            </a:b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f1d5cbfca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1165225"/>
            <a:ext cx="5599112" cy="314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f1d5cbfcab_0_90:notes"/>
          <p:cNvSpPr txBox="1">
            <a:spLocks noGrp="1"/>
          </p:cNvSpPr>
          <p:nvPr>
            <p:ph type="body" idx="1"/>
          </p:nvPr>
        </p:nvSpPr>
        <p:spPr>
          <a:xfrm>
            <a:off x="704339" y="4489618"/>
            <a:ext cx="5634709" cy="3673477"/>
          </a:xfrm>
          <a:prstGeom prst="rect">
            <a:avLst/>
          </a:prstGeom>
        </p:spPr>
        <p:txBody>
          <a:bodyPr spcFirstLastPara="1" wrap="square" lIns="93539" tIns="46758" rIns="93539" bIns="46758" anchor="t" anchorCtr="0">
            <a:noAutofit/>
          </a:bodyPr>
          <a:lstStyle/>
          <a:p>
            <a:endParaRPr/>
          </a:p>
        </p:txBody>
      </p:sp>
      <p:sp>
        <p:nvSpPr>
          <p:cNvPr id="763" name="Google Shape;763;gf1d5cbfcab_0_90:notes"/>
          <p:cNvSpPr txBox="1">
            <a:spLocks noGrp="1"/>
          </p:cNvSpPr>
          <p:nvPr>
            <p:ph type="sldNum" idx="12"/>
          </p:nvPr>
        </p:nvSpPr>
        <p:spPr>
          <a:xfrm>
            <a:off x="3989623" y="8861005"/>
            <a:ext cx="3052134" cy="467984"/>
          </a:xfrm>
          <a:prstGeom prst="rect">
            <a:avLst/>
          </a:prstGeom>
        </p:spPr>
        <p:txBody>
          <a:bodyPr spcFirstLastPara="1" wrap="square" lIns="93539" tIns="46758" rIns="93539" bIns="46758" anchor="b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012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04339" y="4431312"/>
            <a:ext cx="5634709" cy="4198085"/>
          </a:xfrm>
          <a:prstGeom prst="rect">
            <a:avLst/>
          </a:prstGeom>
          <a:noFill/>
          <a:ln>
            <a:noFill/>
          </a:ln>
        </p:spPr>
        <p:txBody>
          <a:bodyPr wrap="square" lIns="93539" tIns="93539" rIns="93539" bIns="93539" anchor="ctr" anchorCtr="0">
            <a:noAutofit/>
          </a:bodyPr>
          <a:lstStyle/>
          <a:p>
            <a:endParaRPr dirty="0"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4339" y="4431312"/>
            <a:ext cx="5634709" cy="4198085"/>
          </a:xfrm>
          <a:prstGeom prst="rect">
            <a:avLst/>
          </a:prstGeom>
          <a:noFill/>
          <a:ln>
            <a:noFill/>
          </a:ln>
        </p:spPr>
        <p:txBody>
          <a:bodyPr wrap="square" lIns="93539" tIns="93539" rIns="93539" bIns="93539" anchor="ctr" anchorCtr="0">
            <a:noAutofit/>
          </a:bodyPr>
          <a:lstStyle/>
          <a:p>
            <a:endParaRPr dirty="0"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4339" y="4431312"/>
            <a:ext cx="5634709" cy="4198085"/>
          </a:xfrm>
          <a:prstGeom prst="rect">
            <a:avLst/>
          </a:prstGeom>
          <a:noFill/>
          <a:ln>
            <a:noFill/>
          </a:ln>
        </p:spPr>
        <p:txBody>
          <a:bodyPr wrap="square" lIns="93539" tIns="93539" rIns="93539" bIns="93539" anchor="ctr" anchorCtr="0">
            <a:noAutofit/>
          </a:bodyPr>
          <a:lstStyle/>
          <a:p>
            <a:r>
              <a:rPr lang="en-US" dirty="0"/>
              <a:t>2021 - 1.1 visits, 182k answers viewed</a:t>
            </a:r>
          </a:p>
          <a:p>
            <a:endParaRPr lang="en-US" dirty="0"/>
          </a:p>
          <a:p>
            <a:r>
              <a:rPr lang="en-US" dirty="0"/>
              <a:t>Collabratec – 37 chats</a:t>
            </a:r>
          </a:p>
          <a:p>
            <a:r>
              <a:rPr lang="en-US" dirty="0"/>
              <a:t>Join – 643 chats</a:t>
            </a:r>
          </a:p>
          <a:p>
            <a:r>
              <a:rPr lang="en-US" dirty="0"/>
              <a:t>Renew – 262 chats</a:t>
            </a:r>
          </a:p>
          <a:p>
            <a:endParaRPr lang="en-US" dirty="0"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4339" y="4431312"/>
            <a:ext cx="5634709" cy="4198085"/>
          </a:xfrm>
          <a:prstGeom prst="rect">
            <a:avLst/>
          </a:prstGeom>
          <a:noFill/>
          <a:ln>
            <a:noFill/>
          </a:ln>
        </p:spPr>
        <p:txBody>
          <a:bodyPr wrap="square" lIns="93539" tIns="93539" rIns="93539" bIns="93539" anchor="ctr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1165225"/>
            <a:ext cx="5599112" cy="314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704339" y="4489618"/>
            <a:ext cx="5634709" cy="367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39" tIns="93539" rIns="93539" bIns="9353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224" name="Google Shape;224;p5:notes"/>
          <p:cNvSpPr txBox="1">
            <a:spLocks noGrp="1"/>
          </p:cNvSpPr>
          <p:nvPr>
            <p:ph type="sldNum" idx="12"/>
          </p:nvPr>
        </p:nvSpPr>
        <p:spPr>
          <a:xfrm>
            <a:off x="3989623" y="8861005"/>
            <a:ext cx="3052134" cy="46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39" tIns="93539" rIns="93539" bIns="93539" anchor="ctr" anchorCtr="0">
            <a:noAutofit/>
          </a:bodyPr>
          <a:lstStyle/>
          <a:p>
            <a:pPr algn="l">
              <a:buClr>
                <a:srgbClr val="000000"/>
              </a:buClr>
              <a:buSzPts val="12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ts val="1200"/>
              </a:pPr>
              <a:t>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704339" y="4431312"/>
            <a:ext cx="5634709" cy="419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39" tIns="93539" rIns="93539" bIns="9353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0e7dce4e2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3113" y="1176338"/>
            <a:ext cx="5653087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0e7dce4e2_1_29:notes"/>
          <p:cNvSpPr txBox="1">
            <a:spLocks noGrp="1"/>
          </p:cNvSpPr>
          <p:nvPr>
            <p:ph type="body" idx="1"/>
          </p:nvPr>
        </p:nvSpPr>
        <p:spPr>
          <a:xfrm>
            <a:off x="720644" y="4534968"/>
            <a:ext cx="5758569" cy="3710512"/>
          </a:xfrm>
          <a:prstGeom prst="rect">
            <a:avLst/>
          </a:prstGeom>
        </p:spPr>
        <p:txBody>
          <a:bodyPr spcFirstLastPara="1" wrap="square" lIns="93539" tIns="46758" rIns="93539" bIns="46758" anchor="t" anchorCtr="0">
            <a:noAutofit/>
          </a:bodyPr>
          <a:lstStyle/>
          <a:p>
            <a:r>
              <a:rPr lang="en-US" dirty="0"/>
              <a:t>Expense topics range from;</a:t>
            </a:r>
          </a:p>
          <a:p>
            <a:endParaRPr lang="en-US" dirty="0"/>
          </a:p>
          <a:p>
            <a:r>
              <a:rPr lang="en-US" dirty="0"/>
              <a:t>How do I use concur</a:t>
            </a:r>
          </a:p>
          <a:p>
            <a:r>
              <a:rPr lang="en-US" dirty="0"/>
              <a:t>Log in is not working</a:t>
            </a:r>
          </a:p>
          <a:p>
            <a:r>
              <a:rPr lang="en-US" dirty="0"/>
              <a:t>Submitting vouchers before receive grant funding</a:t>
            </a:r>
          </a:p>
          <a:p>
            <a:r>
              <a:rPr lang="en-US" dirty="0"/>
              <a:t>Etc..</a:t>
            </a:r>
          </a:p>
          <a:p>
            <a:br>
              <a:rPr lang="en-US" dirty="0"/>
            </a:br>
            <a:r>
              <a:rPr lang="en-US" dirty="0"/>
              <a:t>Banking</a:t>
            </a:r>
          </a:p>
          <a:p>
            <a:r>
              <a:rPr lang="en-US" dirty="0"/>
              <a:t>Browser issues</a:t>
            </a:r>
          </a:p>
          <a:p>
            <a:r>
              <a:rPr lang="en-US" dirty="0"/>
              <a:t>Log in issues</a:t>
            </a:r>
          </a:p>
          <a:p>
            <a:r>
              <a:rPr lang="en-US" dirty="0"/>
              <a:t>How to set up an account</a:t>
            </a:r>
          </a:p>
          <a:p>
            <a:r>
              <a:rPr lang="en-US" dirty="0"/>
              <a:t>Etc..</a:t>
            </a:r>
          </a:p>
          <a:p>
            <a:endParaRPr lang="en-US" dirty="0"/>
          </a:p>
          <a:p>
            <a:r>
              <a:rPr lang="en-US" dirty="0"/>
              <a:t>Ping</a:t>
            </a:r>
          </a:p>
          <a:p>
            <a:r>
              <a:rPr lang="en-US" dirty="0"/>
              <a:t>How to generate a Ping ID</a:t>
            </a:r>
            <a:br>
              <a:rPr lang="en-US" dirty="0"/>
            </a:br>
            <a:r>
              <a:rPr lang="en-US" dirty="0"/>
              <a:t>Changed devices and it doesn’t recognize</a:t>
            </a:r>
          </a:p>
          <a:p>
            <a:r>
              <a:rPr lang="en-US" dirty="0"/>
              <a:t>Etc..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232" name="Google Shape;232;ge0e7dce4e2_1_29:notes"/>
          <p:cNvSpPr txBox="1">
            <a:spLocks noGrp="1"/>
          </p:cNvSpPr>
          <p:nvPr>
            <p:ph type="sldNum" idx="12"/>
          </p:nvPr>
        </p:nvSpPr>
        <p:spPr>
          <a:xfrm>
            <a:off x="4077666" y="8950085"/>
            <a:ext cx="3120534" cy="472881"/>
          </a:xfrm>
          <a:prstGeom prst="rect">
            <a:avLst/>
          </a:prstGeom>
        </p:spPr>
        <p:txBody>
          <a:bodyPr spcFirstLastPara="1" wrap="square" lIns="93539" tIns="46758" rIns="93539" bIns="4675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95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89" y="3557483"/>
            <a:ext cx="7022971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picture containing art, majorelle blue&#10;&#10;Description automatically generated">
            <a:extLst>
              <a:ext uri="{FF2B5EF4-FFF2-40B4-BE49-F238E27FC236}">
                <a16:creationId xmlns:a16="http://schemas.microsoft.com/office/drawing/2014/main" id="{B1B8847A-AC7A-DD9F-DBDE-21B0F37365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020" y="374444"/>
            <a:ext cx="9162288" cy="2164536"/>
          </a:xfrm>
          <a:prstGeom prst="rect">
            <a:avLst/>
          </a:prstGeom>
        </p:spPr>
      </p:pic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90" y="1247414"/>
            <a:ext cx="8658713" cy="3092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2288" y="1242334"/>
            <a:ext cx="4234053" cy="3112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91047" y="1242334"/>
            <a:ext cx="4234053" cy="31126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591" y="1245233"/>
            <a:ext cx="4250411" cy="309429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27717" cy="3094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238" y="2875599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45232"/>
            <a:ext cx="4252764" cy="3109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238" y="1245233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5746" y="2269344"/>
            <a:ext cx="4255255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1245232"/>
            <a:ext cx="4235467" cy="3109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5746" y="1245234"/>
            <a:ext cx="4255255" cy="90128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5921" y="1245687"/>
            <a:ext cx="4231835" cy="310933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7855" y="2269505"/>
            <a:ext cx="4253147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55" y="1252982"/>
            <a:ext cx="4253147" cy="885784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 userDrawn="1"/>
        </p:nvSpPr>
        <p:spPr>
          <a:xfrm>
            <a:off x="7361695" y="178230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7474" y="2921433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3"/>
            <a:ext cx="4210280" cy="1439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07474" y="1269543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2291" y="2921433"/>
            <a:ext cx="4210280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2" y="1252981"/>
            <a:ext cx="3019523" cy="3102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443217" y="1252982"/>
            <a:ext cx="5497785" cy="310204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05535" y="1245233"/>
            <a:ext cx="4235467" cy="3109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3591614"/>
            <a:ext cx="4235467" cy="76341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2289" y="1245234"/>
            <a:ext cx="4235467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89" y="3557483"/>
            <a:ext cx="7022971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5;p1">
            <a:extLst>
              <a:ext uri="{FF2B5EF4-FFF2-40B4-BE49-F238E27FC236}">
                <a16:creationId xmlns:a16="http://schemas.microsoft.com/office/drawing/2014/main" id="{A8E577DF-A4E3-F637-C3E9-B25FD67E8605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0B243F8-002B-ADD0-7F7D-FD14C4EA3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51" y="506367"/>
            <a:ext cx="1828800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2C09347-63DD-B64A-F57E-EB87380557F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12459" y="506369"/>
            <a:ext cx="1861485" cy="1831081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38CD361-49BC-4F78-B6F0-641D28480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266" y="506367"/>
            <a:ext cx="1817335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76BAE32-1103-C8D4-F95A-04ACB5BE3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3601" y="506367"/>
            <a:ext cx="1837943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675EB21-5EAA-4569-6CF7-AA85678B78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22401" y="506367"/>
            <a:ext cx="1836547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243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2128100"/>
            <a:ext cx="8658711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1253847"/>
            <a:ext cx="8658711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290" y="3810506"/>
            <a:ext cx="8658711" cy="544519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3138935"/>
            <a:ext cx="4289711" cy="1208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1245232"/>
            <a:ext cx="8658711" cy="1753690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22970" y="3138936"/>
            <a:ext cx="4218031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3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1" y="3535052"/>
            <a:ext cx="4970872" cy="81997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66283" y="1252982"/>
            <a:ext cx="3574719" cy="310204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9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9" y="1234440"/>
            <a:ext cx="3992697" cy="1543050"/>
          </a:xfrm>
          <a:prstGeom prst="rect">
            <a:avLst/>
          </a:prstGeom>
        </p:spPr>
        <p:txBody>
          <a:bodyPr/>
          <a:lstStyle>
            <a:lvl1pPr marL="154305" indent="-154305">
              <a:buSzPct val="125000"/>
              <a:buFontTx/>
              <a:buBlip>
                <a:blip r:embed="rId2"/>
              </a:buBlip>
              <a:defRPr sz="1125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308610" indent="-10287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013" baseline="0"/>
            </a:lvl2pPr>
            <a:lvl3pPr marL="462915" indent="-10287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013" baseline="0"/>
            </a:lvl3pPr>
            <a:lvl4pPr marL="591503" indent="-102870">
              <a:buClr>
                <a:schemeClr val="tx1">
                  <a:lumMod val="50000"/>
                  <a:lumOff val="50000"/>
                </a:schemeClr>
              </a:buClr>
              <a:defRPr sz="900"/>
            </a:lvl4pPr>
            <a:lvl5pPr marL="694373" indent="-10287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3" y="1234440"/>
            <a:ext cx="3992697" cy="1543050"/>
          </a:xfrm>
          <a:prstGeom prst="rect">
            <a:avLst/>
          </a:prstGeom>
        </p:spPr>
        <p:txBody>
          <a:bodyPr/>
          <a:lstStyle>
            <a:lvl1pPr marL="154305" indent="-154305">
              <a:buSzPct val="125000"/>
              <a:buFontTx/>
              <a:buBlip>
                <a:blip r:embed="rId2"/>
              </a:buBlip>
              <a:defRPr sz="1125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308610" indent="-10287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013" baseline="0"/>
            </a:lvl2pPr>
            <a:lvl3pPr marL="462915" indent="-10287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013" baseline="0"/>
            </a:lvl3pPr>
            <a:lvl4pPr marL="591503" indent="-102870">
              <a:buClr>
                <a:schemeClr val="tx1">
                  <a:lumMod val="50000"/>
                  <a:lumOff val="50000"/>
                </a:schemeClr>
              </a:buClr>
              <a:defRPr sz="900"/>
            </a:lvl4pPr>
            <a:lvl5pPr marL="694373" indent="-10287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2" y="2940047"/>
            <a:ext cx="3992697" cy="1543050"/>
          </a:xfrm>
          <a:prstGeom prst="rect">
            <a:avLst/>
          </a:prstGeom>
        </p:spPr>
        <p:txBody>
          <a:bodyPr/>
          <a:lstStyle>
            <a:lvl1pPr marL="154305" indent="-154305">
              <a:buSzPct val="125000"/>
              <a:buFontTx/>
              <a:buBlip>
                <a:blip r:embed="rId2"/>
              </a:buBlip>
              <a:defRPr sz="1125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308610" indent="-10287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013" baseline="0"/>
            </a:lvl2pPr>
            <a:lvl3pPr marL="462915" indent="-10287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013" baseline="0"/>
            </a:lvl3pPr>
            <a:lvl4pPr marL="591503" indent="-102870">
              <a:buClr>
                <a:schemeClr val="tx1">
                  <a:lumMod val="50000"/>
                  <a:lumOff val="50000"/>
                </a:schemeClr>
              </a:buClr>
              <a:defRPr sz="900"/>
            </a:lvl4pPr>
            <a:lvl5pPr marL="694373" indent="-10287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4" y="2940047"/>
            <a:ext cx="3992697" cy="1543050"/>
          </a:xfrm>
          <a:prstGeom prst="rect">
            <a:avLst/>
          </a:prstGeom>
        </p:spPr>
        <p:txBody>
          <a:bodyPr/>
          <a:lstStyle>
            <a:lvl1pPr marL="154305" indent="-154305">
              <a:buSzPct val="125000"/>
              <a:buFontTx/>
              <a:buBlip>
                <a:blip r:embed="rId2"/>
              </a:buBlip>
              <a:defRPr sz="1125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308610" indent="-10287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013" baseline="0"/>
            </a:lvl2pPr>
            <a:lvl3pPr marL="462915" indent="-10287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013" baseline="0"/>
            </a:lvl3pPr>
            <a:lvl4pPr marL="591503" indent="-102870">
              <a:buClr>
                <a:schemeClr val="tx1">
                  <a:lumMod val="50000"/>
                  <a:lumOff val="50000"/>
                </a:schemeClr>
              </a:buClr>
              <a:defRPr sz="900"/>
            </a:lvl4pPr>
            <a:lvl5pPr marL="694373" indent="-10287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3" y="101352"/>
            <a:ext cx="8325805" cy="807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656EC18-1F6C-4D94-A1F3-919F777D9A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C062FD59-DE98-4A48-8F79-0405668C9277}" type="datetimeFigureOut">
              <a:rPr lang="en-US" smtClean="0"/>
              <a:t>10/11/2023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OneColumnBulle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396816" y="1300462"/>
            <a:ext cx="8419381" cy="3176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86">
            <a:extLst>
              <a:ext uri="{FF2B5EF4-FFF2-40B4-BE49-F238E27FC236}">
                <a16:creationId xmlns:a16="http://schemas.microsoft.com/office/drawing/2014/main" id="{E41B075D-1DDF-4D41-A099-01C32B3BF6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6816" y="424067"/>
            <a:ext cx="8419381" cy="391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endParaRPr dirty="0"/>
          </a:p>
        </p:txBody>
      </p:sp>
      <p:sp>
        <p:nvSpPr>
          <p:cNvPr id="6" name="Shape 87">
            <a:extLst>
              <a:ext uri="{FF2B5EF4-FFF2-40B4-BE49-F238E27FC236}">
                <a16:creationId xmlns:a16="http://schemas.microsoft.com/office/drawing/2014/main" id="{A29D3BEE-7218-480C-936E-B01C96BF51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6816" y="899335"/>
            <a:ext cx="8419381" cy="3169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7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89" y="3557483"/>
            <a:ext cx="7022971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5;p1">
            <a:extLst>
              <a:ext uri="{FF2B5EF4-FFF2-40B4-BE49-F238E27FC236}">
                <a16:creationId xmlns:a16="http://schemas.microsoft.com/office/drawing/2014/main" id="{A8E577DF-A4E3-F637-C3E9-B25FD67E8605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  <p:pic>
        <p:nvPicPr>
          <p:cNvPr id="25" name="Picture Placeholder 10" descr="A person and person standing in a server room&#10;&#10;Description automatically generated">
            <a:extLst>
              <a:ext uri="{FF2B5EF4-FFF2-40B4-BE49-F238E27FC236}">
                <a16:creationId xmlns:a16="http://schemas.microsoft.com/office/drawing/2014/main" id="{5058204D-9855-B7BE-3A38-1C5B905675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914" b="1914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26" name="Picture Placeholder 12" descr="A person and person standing next to a machine&#10;&#10;Description automatically generated">
            <a:extLst>
              <a:ext uri="{FF2B5EF4-FFF2-40B4-BE49-F238E27FC236}">
                <a16:creationId xmlns:a16="http://schemas.microsoft.com/office/drawing/2014/main" id="{4E84EECB-8F0B-FEF2-EC8F-E24F6A15475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681" r="2681"/>
          <a:stretch>
            <a:fillRect/>
          </a:stretch>
        </p:blipFill>
        <p:spPr>
          <a:xfrm>
            <a:off x="1812459" y="506369"/>
            <a:ext cx="1861485" cy="1831081"/>
          </a:xfrm>
          <a:prstGeom prst="rect">
            <a:avLst/>
          </a:prstGeom>
        </p:spPr>
      </p:pic>
      <p:pic>
        <p:nvPicPr>
          <p:cNvPr id="27" name="Picture Placeholder 16" descr="A person in a wheelchair working on a computer&#10;&#10;Description automatically generated">
            <a:extLst>
              <a:ext uri="{FF2B5EF4-FFF2-40B4-BE49-F238E27FC236}">
                <a16:creationId xmlns:a16="http://schemas.microsoft.com/office/drawing/2014/main" id="{D229AC0F-C79D-8671-96ED-2E70C5A9AD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401" r="1401"/>
          <a:stretch>
            <a:fillRect/>
          </a:stretch>
        </p:blipFill>
        <p:spPr>
          <a:xfrm>
            <a:off x="3674266" y="506367"/>
            <a:ext cx="1817335" cy="1828800"/>
          </a:xfrm>
          <a:prstGeom prst="rect">
            <a:avLst/>
          </a:prstGeom>
        </p:spPr>
      </p:pic>
      <p:pic>
        <p:nvPicPr>
          <p:cNvPr id="28" name="Picture Placeholder 18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32F2DD15-BF22-51C0-F13F-14302105018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294" r="1294"/>
          <a:stretch>
            <a:fillRect/>
          </a:stretch>
        </p:blipFill>
        <p:spPr>
          <a:xfrm>
            <a:off x="5493601" y="506367"/>
            <a:ext cx="1837943" cy="1828800"/>
          </a:xfrm>
          <a:prstGeom prst="rect">
            <a:avLst/>
          </a:prstGeom>
        </p:spPr>
      </p:pic>
      <p:pic>
        <p:nvPicPr>
          <p:cNvPr id="29" name="Picture Placeholder 20" descr="A person looking at a screen&#10;&#10;Description automatically generated">
            <a:extLst>
              <a:ext uri="{FF2B5EF4-FFF2-40B4-BE49-F238E27FC236}">
                <a16:creationId xmlns:a16="http://schemas.microsoft.com/office/drawing/2014/main" id="{98DCAB0C-B496-B80A-5AD6-C188DF5D1FC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8189" r="8189"/>
          <a:stretch>
            <a:fillRect/>
          </a:stretch>
        </p:blipFill>
        <p:spPr>
          <a:xfrm>
            <a:off x="7322401" y="506367"/>
            <a:ext cx="18365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89" y="3557483"/>
            <a:ext cx="7022971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15;p1">
            <a:extLst>
              <a:ext uri="{FF2B5EF4-FFF2-40B4-BE49-F238E27FC236}">
                <a16:creationId xmlns:a16="http://schemas.microsoft.com/office/drawing/2014/main" id="{23A55204-4CFF-2B21-1096-E08BB4914972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  <p:pic>
        <p:nvPicPr>
          <p:cNvPr id="5" name="Picture Placeholder 10" descr="A person wearing a hard hat and holding a tablet&#10;&#10;Description automatically generated">
            <a:extLst>
              <a:ext uri="{FF2B5EF4-FFF2-40B4-BE49-F238E27FC236}">
                <a16:creationId xmlns:a16="http://schemas.microsoft.com/office/drawing/2014/main" id="{F8B6E567-E265-BA32-5FE6-997DA7B54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52" r="1852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6" name="Picture Placeholder 12" descr="A computer screen with numbers and lines&#10;&#10;Description automatically generated">
            <a:extLst>
              <a:ext uri="{FF2B5EF4-FFF2-40B4-BE49-F238E27FC236}">
                <a16:creationId xmlns:a16="http://schemas.microsoft.com/office/drawing/2014/main" id="{BF8A48EB-548B-6B15-B255-EDA31257C08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691" b="1691"/>
          <a:stretch>
            <a:fillRect/>
          </a:stretch>
        </p:blipFill>
        <p:spPr>
          <a:xfrm>
            <a:off x="1812459" y="506369"/>
            <a:ext cx="1861485" cy="1831081"/>
          </a:xfrm>
          <a:prstGeom prst="rect">
            <a:avLst/>
          </a:prstGeom>
        </p:spPr>
      </p:pic>
      <p:pic>
        <p:nvPicPr>
          <p:cNvPr id="8" name="Picture Placeholder 14" descr="A person in a white coat working on a computer&#10;&#10;Description automatically generated">
            <a:extLst>
              <a:ext uri="{FF2B5EF4-FFF2-40B4-BE49-F238E27FC236}">
                <a16:creationId xmlns:a16="http://schemas.microsoft.com/office/drawing/2014/main" id="{3456E163-3B73-62B5-E197-B705A65E6B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382" b="1382"/>
          <a:stretch>
            <a:fillRect/>
          </a:stretch>
        </p:blipFill>
        <p:spPr>
          <a:xfrm>
            <a:off x="3674266" y="506367"/>
            <a:ext cx="1817335" cy="1828800"/>
          </a:xfrm>
          <a:prstGeom prst="rect">
            <a:avLst/>
          </a:prstGeom>
        </p:spPr>
      </p:pic>
      <p:pic>
        <p:nvPicPr>
          <p:cNvPr id="11" name="Picture Placeholder 16" descr="A digital image of a person's head&#10;&#10;Description automatically generated">
            <a:extLst>
              <a:ext uri="{FF2B5EF4-FFF2-40B4-BE49-F238E27FC236}">
                <a16:creationId xmlns:a16="http://schemas.microsoft.com/office/drawing/2014/main" id="{DEBC849E-3CB4-997C-7F3B-00856FB01F8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1803" b="1803"/>
          <a:stretch>
            <a:fillRect/>
          </a:stretch>
        </p:blipFill>
        <p:spPr>
          <a:xfrm>
            <a:off x="5493601" y="506367"/>
            <a:ext cx="1837943" cy="1828800"/>
          </a:xfrm>
          <a:prstGeom prst="rect">
            <a:avLst/>
          </a:prstGeom>
        </p:spPr>
      </p:pic>
      <p:pic>
        <p:nvPicPr>
          <p:cNvPr id="12" name="Picture Placeholder 18" descr="A person using a video call&#10;&#10;Description automatically generated">
            <a:extLst>
              <a:ext uri="{FF2B5EF4-FFF2-40B4-BE49-F238E27FC236}">
                <a16:creationId xmlns:a16="http://schemas.microsoft.com/office/drawing/2014/main" id="{26296A47-36C6-C49E-262C-0FFF58FF53E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356" r="4356"/>
          <a:stretch>
            <a:fillRect/>
          </a:stretch>
        </p:blipFill>
        <p:spPr>
          <a:xfrm>
            <a:off x="7322401" y="506367"/>
            <a:ext cx="18365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C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9;p6">
            <a:extLst>
              <a:ext uri="{FF2B5EF4-FFF2-40B4-BE49-F238E27FC236}">
                <a16:creationId xmlns:a16="http://schemas.microsoft.com/office/drawing/2014/main" id="{4C099029-5DB5-449F-2E08-C5EAE22103F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290" y="2002973"/>
            <a:ext cx="8553009" cy="10649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291" y="3088182"/>
            <a:ext cx="8553008" cy="815369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35ED9274-5A8D-9D42-F863-CA76297F24E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;p2">
            <a:extLst>
              <a:ext uri="{FF2B5EF4-FFF2-40B4-BE49-F238E27FC236}">
                <a16:creationId xmlns:a16="http://schemas.microsoft.com/office/drawing/2014/main" id="{4B667E31-3917-D43C-123F-0089664A3F6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;p1">
            <a:extLst>
              <a:ext uri="{FF2B5EF4-FFF2-40B4-BE49-F238E27FC236}">
                <a16:creationId xmlns:a16="http://schemas.microsoft.com/office/drawing/2014/main" id="{613C949A-06CE-26EB-6171-1C5FF97FC9C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801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1" y="4352083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89" y="3557483"/>
            <a:ext cx="7022971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6037B79-E8D3-F665-0102-A9B2FE5D18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7629" y="-275587"/>
            <a:ext cx="2633567" cy="263301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2E09F79-D217-C8C8-D11C-95D8967BE85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16988" y="432746"/>
            <a:ext cx="1313771" cy="1314045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9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50E2506-C201-C648-06B3-469E76A5E6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5830" y="-82898"/>
            <a:ext cx="2187948" cy="2187491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9D04199-EA76-187D-A520-F8FA72C700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45519" y="2009789"/>
            <a:ext cx="1888036" cy="188803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0082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1" y="4352083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89" y="3557483"/>
            <a:ext cx="7022971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2" name="Picture Placeholder 9" descr="A group of people wearing hard hats and jackets looking at a computer screen&#10;&#10;Description automatically generated">
            <a:extLst>
              <a:ext uri="{FF2B5EF4-FFF2-40B4-BE49-F238E27FC236}">
                <a16:creationId xmlns:a16="http://schemas.microsoft.com/office/drawing/2014/main" id="{7C7CFA57-BD03-329D-F72C-11F83A4647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604" r="2604"/>
          <a:stretch>
            <a:fillRect/>
          </a:stretch>
        </p:blipFill>
        <p:spPr>
          <a:xfrm>
            <a:off x="-487629" y="-275587"/>
            <a:ext cx="2633567" cy="2633016"/>
          </a:xfrm>
          <a:prstGeom prst="ellipse">
            <a:avLst/>
          </a:prstGeom>
        </p:spPr>
      </p:pic>
      <p:pic>
        <p:nvPicPr>
          <p:cNvPr id="3" name="Picture Placeholder 1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9B60E722-A54A-526F-DE0E-585E8394C9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6626" r="16626"/>
          <a:stretch>
            <a:fillRect/>
          </a:stretch>
        </p:blipFill>
        <p:spPr>
          <a:xfrm>
            <a:off x="7216988" y="432746"/>
            <a:ext cx="1313771" cy="1314045"/>
          </a:xfrm>
          <a:prstGeom prst="ellipse">
            <a:avLst/>
          </a:prstGeom>
        </p:spPr>
      </p:pic>
      <p:pic>
        <p:nvPicPr>
          <p:cNvPr id="10" name="Picture Placeholder 11" descr="A doctor using a virtual reality device&#10;&#10;Description automatically generated">
            <a:extLst>
              <a:ext uri="{FF2B5EF4-FFF2-40B4-BE49-F238E27FC236}">
                <a16:creationId xmlns:a16="http://schemas.microsoft.com/office/drawing/2014/main" id="{90873BF7-7180-26FA-01D2-D82D0C89562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0503" r="10503"/>
          <a:stretch>
            <a:fillRect/>
          </a:stretch>
        </p:blipFill>
        <p:spPr>
          <a:xfrm>
            <a:off x="3465830" y="-82898"/>
            <a:ext cx="2187948" cy="2187491"/>
          </a:xfrm>
          <a:prstGeom prst="ellipse">
            <a:avLst/>
          </a:prstGeom>
        </p:spPr>
      </p:pic>
      <p:pic>
        <p:nvPicPr>
          <p:cNvPr id="11" name="Picture Placeholder 15">
            <a:extLst>
              <a:ext uri="{FF2B5EF4-FFF2-40B4-BE49-F238E27FC236}">
                <a16:creationId xmlns:a16="http://schemas.microsoft.com/office/drawing/2014/main" id="{34FCCEE0-3221-05FD-103F-C9114648D3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8941" r="8941"/>
          <a:stretch/>
        </p:blipFill>
        <p:spPr>
          <a:xfrm>
            <a:off x="7445519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08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1" y="4352083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89" y="3557483"/>
            <a:ext cx="7022971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6" name="Picture Placeholder 9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CCAE2658-3DBC-9701-EFA5-30240748B7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559" r="3559"/>
          <a:stretch>
            <a:fillRect/>
          </a:stretch>
        </p:blipFill>
        <p:spPr>
          <a:xfrm>
            <a:off x="-487629" y="-275587"/>
            <a:ext cx="2633567" cy="2633016"/>
          </a:xfrm>
          <a:prstGeom prst="ellipse">
            <a:avLst/>
          </a:prstGeom>
        </p:spPr>
      </p:pic>
      <p:pic>
        <p:nvPicPr>
          <p:cNvPr id="7" name="Picture Placeholder 13" descr="A hand touching a sphere&#10;&#10;Description automatically generated">
            <a:extLst>
              <a:ext uri="{FF2B5EF4-FFF2-40B4-BE49-F238E27FC236}">
                <a16:creationId xmlns:a16="http://schemas.microsoft.com/office/drawing/2014/main" id="{30CA40CD-FB62-F3E1-2736-57D894A353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19" b="319"/>
          <a:stretch>
            <a:fillRect/>
          </a:stretch>
        </p:blipFill>
        <p:spPr>
          <a:xfrm>
            <a:off x="7216988" y="432746"/>
            <a:ext cx="1313771" cy="1314045"/>
          </a:xfrm>
          <a:prstGeom prst="ellipse">
            <a:avLst/>
          </a:prstGeom>
        </p:spPr>
      </p:pic>
      <p:pic>
        <p:nvPicPr>
          <p:cNvPr id="8" name="Picture Placeholder 11" descr="A person and person wearing safety vests and helmets looking at a computer&#10;&#10;Description automatically generated">
            <a:extLst>
              <a:ext uri="{FF2B5EF4-FFF2-40B4-BE49-F238E27FC236}">
                <a16:creationId xmlns:a16="http://schemas.microsoft.com/office/drawing/2014/main" id="{54B38CAE-9697-6791-9ED5-8B45DC93E4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020" b="1020"/>
          <a:stretch>
            <a:fillRect/>
          </a:stretch>
        </p:blipFill>
        <p:spPr>
          <a:xfrm>
            <a:off x="3465830" y="-82898"/>
            <a:ext cx="2187948" cy="2187491"/>
          </a:xfrm>
          <a:prstGeom prst="ellipse">
            <a:avLst/>
          </a:prstGeom>
        </p:spPr>
      </p:pic>
      <p:pic>
        <p:nvPicPr>
          <p:cNvPr id="9" name="Picture Placeholder 15" descr="A person wearing a white hard hat and white shirt&#10;&#10;Description automatically generated">
            <a:extLst>
              <a:ext uri="{FF2B5EF4-FFF2-40B4-BE49-F238E27FC236}">
                <a16:creationId xmlns:a16="http://schemas.microsoft.com/office/drawing/2014/main" id="{D940F620-91E7-EB4A-F6F3-73BF23B56EB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4783" r="4783"/>
          <a:stretch>
            <a:fillRect/>
          </a:stretch>
        </p:blipFill>
        <p:spPr>
          <a:xfrm>
            <a:off x="7445519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2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C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E5B39D-2CD0-AFAA-685C-14F0A4D9FCCA}"/>
              </a:ext>
            </a:extLst>
          </p:cNvPr>
          <p:cNvSpPr/>
          <p:nvPr userDrawn="1"/>
        </p:nvSpPr>
        <p:spPr>
          <a:xfrm>
            <a:off x="0" y="0"/>
            <a:ext cx="1492624" cy="12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1" y="4352083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601D5-8E1D-6435-062B-9C030ED92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290" y="2002973"/>
            <a:ext cx="8553009" cy="10649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291" y="3088182"/>
            <a:ext cx="8553008" cy="815369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2" y="4654045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5" y="4502876"/>
            <a:ext cx="851311" cy="248583"/>
          </a:xfrm>
          <a:prstGeom prst="rect">
            <a:avLst/>
          </a:prstGeom>
        </p:spPr>
      </p:pic>
      <p:pic>
        <p:nvPicPr>
          <p:cNvPr id="8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6C22DB2D-3007-CA4F-F617-1A0992B00ADB}"/>
              </a:ext>
            </a:extLst>
          </p:cNvPr>
          <p:cNvPicPr preferRelativeResize="0"/>
          <p:nvPr userDrawn="1"/>
        </p:nvPicPr>
        <p:blipFill rotWithShape="1">
          <a:blip r:embed="rId27">
            <a:alphaModFix/>
          </a:blip>
          <a:srcRect/>
          <a:stretch/>
        </p:blipFill>
        <p:spPr>
          <a:xfrm rot="10800000">
            <a:off x="-364211" y="4201541"/>
            <a:ext cx="9856923" cy="13216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;p1">
            <a:extLst>
              <a:ext uri="{FF2B5EF4-FFF2-40B4-BE49-F238E27FC236}">
                <a16:creationId xmlns:a16="http://schemas.microsoft.com/office/drawing/2014/main" id="{5F028249-8526-C24F-DC97-781076A629B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 userDrawn="1"/>
        </p:nvSpPr>
        <p:spPr>
          <a:xfrm>
            <a:off x="618371" y="4473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3" r:id="rId3"/>
    <p:sldLayoutId id="2147483684" r:id="rId4"/>
    <p:sldLayoutId id="2147483685" r:id="rId5"/>
    <p:sldLayoutId id="2147483689" r:id="rId6"/>
    <p:sldLayoutId id="2147483686" r:id="rId7"/>
    <p:sldLayoutId id="2147483687" r:id="rId8"/>
    <p:sldLayoutId id="2147483663" r:id="rId9"/>
    <p:sldLayoutId id="2147483662" r:id="rId10"/>
    <p:sldLayoutId id="2147483675" r:id="rId11"/>
    <p:sldLayoutId id="2147483664" r:id="rId12"/>
    <p:sldLayoutId id="2147483674" r:id="rId13"/>
    <p:sldLayoutId id="2147483665" r:id="rId14"/>
    <p:sldLayoutId id="2147483676" r:id="rId15"/>
    <p:sldLayoutId id="2147483677" r:id="rId16"/>
    <p:sldLayoutId id="2147483678" r:id="rId17"/>
    <p:sldLayoutId id="2147483679" r:id="rId18"/>
    <p:sldLayoutId id="2147483667" r:id="rId19"/>
    <p:sldLayoutId id="2147483680" r:id="rId20"/>
    <p:sldLayoutId id="2147483682" r:id="rId21"/>
    <p:sldLayoutId id="2147483681" r:id="rId22"/>
    <p:sldLayoutId id="2147483690" r:id="rId23"/>
    <p:sldLayoutId id="2147483691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hyperlink" Target="https://gis.stackexchange.com/questions/312463/how-can-i-properly-create-a-robinson-world-map-with-grid-and-coordinate-frame-in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jpg"/><Relationship Id="rId7" Type="http://schemas.openxmlformats.org/officeDocument/2006/relationships/image" Target="../media/image41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eee-collabratec.ieee.org/" TargetMode="External"/><Relationship Id="rId11" Type="http://schemas.openxmlformats.org/officeDocument/2006/relationships/hyperlink" Target="https://freepngimg.com/png/76549-extension-centre-marketing-address-veda-digital-email" TargetMode="External"/><Relationship Id="rId5" Type="http://schemas.openxmlformats.org/officeDocument/2006/relationships/hyperlink" Target="https://www.ieee.org/membership/index.html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s://karohs.com/courses/faqs/" TargetMode="External"/><Relationship Id="rId9" Type="http://schemas.openxmlformats.org/officeDocument/2006/relationships/hyperlink" Target="https://www.logolynx.com/topic/telepho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83C78-D7AB-C2F4-2EB6-4DD2934C8C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8B71FAF-97A3-C90A-343B-188B22620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25" y="2710663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IEEE Contact Center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B7AEDEE-F240-0723-7CB5-79F88E2AC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25" y="4123926"/>
            <a:ext cx="7772400" cy="4071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i="0" dirty="0">
                <a:solidFill>
                  <a:srgbClr val="004578"/>
                </a:solidFill>
              </a:rPr>
              <a:t>Serving our members and volunteers around the world!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EC47CAB-D702-37DD-F175-8A6D78D4C169}"/>
              </a:ext>
            </a:extLst>
          </p:cNvPr>
          <p:cNvSpPr txBox="1">
            <a:spLocks/>
          </p:cNvSpPr>
          <p:nvPr/>
        </p:nvSpPr>
        <p:spPr>
          <a:xfrm>
            <a:off x="534725" y="3210452"/>
            <a:ext cx="7772400" cy="4071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55C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3350">
              <a:spcBef>
                <a:spcPts val="0"/>
              </a:spcBef>
            </a:pPr>
            <a:r>
              <a:rPr lang="en-US" sz="2400"/>
              <a:t>Treasurer Training</a:t>
            </a:r>
            <a:endParaRPr lang="en-US" sz="900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C6623D00-3EE0-2A25-7CA9-C24F3C23E304}"/>
              </a:ext>
            </a:extLst>
          </p:cNvPr>
          <p:cNvSpPr txBox="1">
            <a:spLocks/>
          </p:cNvSpPr>
          <p:nvPr/>
        </p:nvSpPr>
        <p:spPr>
          <a:xfrm>
            <a:off x="534725" y="3617604"/>
            <a:ext cx="7772400" cy="407152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55C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3350">
              <a:spcBef>
                <a:spcPts val="0"/>
              </a:spcBef>
            </a:pPr>
            <a:r>
              <a:rPr lang="en-US" sz="2400" dirty="0"/>
              <a:t>Presented by:  Yolanda Quiñones  </a:t>
            </a:r>
          </a:p>
          <a:p>
            <a:pPr indent="-133350">
              <a:spcBef>
                <a:spcPts val="0"/>
              </a:spcBef>
            </a:pPr>
            <a:r>
              <a:rPr lang="en-US" sz="2400" dirty="0"/>
              <a:t>21 October 2023</a:t>
            </a:r>
          </a:p>
        </p:txBody>
      </p:sp>
    </p:spTree>
    <p:extLst>
      <p:ext uri="{BB962C8B-B14F-4D97-AF65-F5344CB8AC3E}">
        <p14:creationId xmlns:p14="http://schemas.microsoft.com/office/powerpoint/2010/main" val="9007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b" anchorCtr="0">
            <a:noAutofit/>
          </a:bodyPr>
          <a:lstStyle/>
          <a:p>
            <a:r>
              <a:rPr lang="en-US" dirty="0"/>
              <a:t>NextGen</a:t>
            </a:r>
            <a:endParaRPr dirty="0"/>
          </a:p>
        </p:txBody>
      </p:sp>
      <p:sp>
        <p:nvSpPr>
          <p:cNvPr id="219" name="Google Shape;219;p4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t" anchorCtr="0">
            <a:normAutofit/>
          </a:bodyPr>
          <a:lstStyle/>
          <a:p>
            <a:pPr marL="342900" lvl="1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We support our volunteers with their NextGen needs using our tiered service model</a:t>
            </a:r>
          </a:p>
          <a:p>
            <a:pPr marL="685791" lvl="2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The Contact Center provides Tier 1 support via chat, email and phone </a:t>
            </a:r>
          </a:p>
          <a:p>
            <a:pPr marL="685791" lvl="2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In addition, we use Oracle Service Cloud, (Client Relationship Management System) (CRM), as the tool for escalating to business leaders for a 360-degree view into any inquiry</a:t>
            </a:r>
            <a:endParaRPr sz="1800" dirty="0">
              <a:ea typeface="Verdana" panose="020B0604030504040204" pitchFamily="34" charset="0"/>
            </a:endParaRPr>
          </a:p>
          <a:p>
            <a:pPr marL="342900" lvl="1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Staff received multiple hours of training across the NextGen platform, and we began servicing volunteers on 3 May 2021</a:t>
            </a:r>
          </a:p>
          <a:p>
            <a:pPr marL="342900" lvl="1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Our goal is to provide a resolution within one business day</a:t>
            </a:r>
            <a:endParaRPr sz="18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sz="1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B20BC50-0906-46E7-9A6D-B600C4E1F5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Contact Center Support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0e7dce4e2_1_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51427" tIns="25706" rIns="51427" bIns="25706" rtlCol="0" anchor="ctr" anchorCtr="0">
            <a:noAutofit/>
          </a:bodyPr>
          <a:lstStyle/>
          <a:p>
            <a:r>
              <a:rPr lang="en-US" dirty="0">
                <a:solidFill>
                  <a:srgbClr val="0066A1"/>
                </a:solidFill>
                <a:latin typeface="Calibri"/>
                <a:cs typeface="Calibri"/>
                <a:sym typeface="Calibri"/>
              </a:rPr>
              <a:t>Nextgen Support – Activity Since Launch</a:t>
            </a:r>
            <a:endParaRPr dirty="0">
              <a:solidFill>
                <a:srgbClr val="0066A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67677-11D9-48A2-B813-74C3C0F35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2" y="1356342"/>
            <a:ext cx="4109945" cy="2957513"/>
          </a:xfrm>
        </p:spPr>
        <p:txBody>
          <a:bodyPr>
            <a:noAutofit/>
          </a:bodyPr>
          <a:lstStyle/>
          <a:p>
            <a:pPr marL="342900" lvl="1" indent="-28575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SzPct val="60000"/>
              <a:buFont typeface="Merriweather Sans"/>
              <a:buChar char="▶"/>
            </a:pPr>
            <a:r>
              <a:rPr lang="en-US" sz="1500" dirty="0">
                <a:ea typeface="Verdana" panose="020B0604030504040204" pitchFamily="34" charset="0"/>
              </a:rPr>
              <a:t>Since May 3</a:t>
            </a:r>
            <a:r>
              <a:rPr lang="en-US" sz="1500" baseline="30000" dirty="0">
                <a:ea typeface="Verdana" panose="020B0604030504040204" pitchFamily="34" charset="0"/>
              </a:rPr>
              <a:t>rd</a:t>
            </a:r>
            <a:r>
              <a:rPr lang="en-US" sz="1500" dirty="0">
                <a:ea typeface="Verdana" panose="020B0604030504040204" pitchFamily="34" charset="0"/>
              </a:rPr>
              <a:t>, 2021, the IEEE Contact Center has resolved a total of 3,858 NextGen inquiries</a:t>
            </a:r>
          </a:p>
          <a:p>
            <a:pPr marL="342900" lvl="1" indent="-28575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SzPct val="60000"/>
              <a:buFont typeface="Merriweather Sans"/>
              <a:buChar char="▶"/>
            </a:pPr>
            <a:r>
              <a:rPr lang="en-US" sz="1500" dirty="0">
                <a:ea typeface="Verdana" panose="020B0604030504040204" pitchFamily="34" charset="0"/>
              </a:rPr>
              <a:t>With new volunteers using NextGen the most popular inquiry continues to be “how do I get reimbursed”</a:t>
            </a:r>
          </a:p>
          <a:p>
            <a:pPr marL="342900" lvl="1" indent="-28575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SzPct val="60000"/>
              <a:buFont typeface="Merriweather Sans"/>
              <a:buChar char="▶"/>
            </a:pPr>
            <a:r>
              <a:rPr lang="en-US" sz="1500" dirty="0">
                <a:ea typeface="Verdana" panose="020B0604030504040204" pitchFamily="34" charset="0"/>
              </a:rPr>
              <a:t>The top three topics are as follows:</a:t>
            </a:r>
          </a:p>
          <a:p>
            <a:pPr marL="685791" lvl="2" indent="-285750">
              <a:lnSpc>
                <a:spcPct val="110000"/>
              </a:lnSpc>
              <a:spcBef>
                <a:spcPts val="0"/>
              </a:spcBef>
              <a:buSzPct val="60000"/>
              <a:buFont typeface="Merriweather Sans"/>
              <a:buChar char="▶"/>
            </a:pPr>
            <a:r>
              <a:rPr lang="en-US" sz="1500" dirty="0">
                <a:ea typeface="Verdana" panose="020B0604030504040204" pitchFamily="34" charset="0"/>
              </a:rPr>
              <a:t>Expense Reimbursement – 2,792</a:t>
            </a:r>
          </a:p>
          <a:p>
            <a:pPr marL="685791" lvl="2" indent="-285750">
              <a:lnSpc>
                <a:spcPct val="110000"/>
              </a:lnSpc>
              <a:spcBef>
                <a:spcPts val="0"/>
              </a:spcBef>
              <a:buSzPct val="60000"/>
              <a:buFont typeface="Merriweather Sans"/>
              <a:buChar char="▶"/>
            </a:pPr>
            <a:r>
              <a:rPr lang="en-US" sz="1500" dirty="0">
                <a:ea typeface="Verdana" panose="020B0604030504040204" pitchFamily="34" charset="0"/>
              </a:rPr>
              <a:t>Banking - 698</a:t>
            </a:r>
          </a:p>
          <a:p>
            <a:pPr marL="685791" lvl="2" indent="-285750">
              <a:lnSpc>
                <a:spcPct val="110000"/>
              </a:lnSpc>
              <a:spcBef>
                <a:spcPts val="0"/>
              </a:spcBef>
              <a:buSzPct val="60000"/>
              <a:buFont typeface="Merriweather Sans"/>
              <a:buChar char="▶"/>
            </a:pPr>
            <a:r>
              <a:rPr lang="en-US" sz="1500" dirty="0">
                <a:ea typeface="Verdana" panose="020B0604030504040204" pitchFamily="34" charset="0"/>
              </a:rPr>
              <a:t>Ping ID - 170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US" sz="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00E7B3-5312-4DE7-93F4-A2F97605F3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50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Contact Center Support – Top Inquiries</a:t>
            </a:r>
            <a:endParaRPr lang="en-US" sz="16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7CEF84-EEF2-4F3A-8D58-FA0739141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538847"/>
              </p:ext>
            </p:extLst>
          </p:nvPr>
        </p:nvGraphicFramePr>
        <p:xfrm>
          <a:off x="4572000" y="875688"/>
          <a:ext cx="4369002" cy="364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E82532-8612-A1FF-CB7B-5E935F271FAA}"/>
              </a:ext>
            </a:extLst>
          </p:cNvPr>
          <p:cNvSpPr txBox="1"/>
          <p:nvPr/>
        </p:nvSpPr>
        <p:spPr>
          <a:xfrm>
            <a:off x="365762" y="4574687"/>
            <a:ext cx="1874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Data Source:  Oracle Service Cloud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Data from January –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9984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63D1BF83-A32B-C371-8C67-7717834D4602}"/>
              </a:ext>
            </a:extLst>
          </p:cNvPr>
          <p:cNvGraphicFramePr>
            <a:graphicFrameLocks noGrp="1"/>
          </p:cNvGraphicFramePr>
          <p:nvPr>
            <p:ph sz="half" idx="16"/>
            <p:extLst>
              <p:ext uri="{D42A27DB-BD31-4B8C-83A1-F6EECF244321}">
                <p14:modId xmlns:p14="http://schemas.microsoft.com/office/powerpoint/2010/main" val="3725966006"/>
              </p:ext>
            </p:extLst>
          </p:nvPr>
        </p:nvGraphicFramePr>
        <p:xfrm>
          <a:off x="99061" y="1459078"/>
          <a:ext cx="4200525" cy="322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29620944-39CF-0ABE-5D81-4156D6225002}"/>
              </a:ext>
            </a:extLst>
          </p:cNvPr>
          <p:cNvGraphicFramePr>
            <a:graphicFrameLocks noGrp="1"/>
          </p:cNvGraphicFramePr>
          <p:nvPr>
            <p:ph sz="half" idx="20"/>
            <p:extLst>
              <p:ext uri="{D42A27DB-BD31-4B8C-83A1-F6EECF244321}">
                <p14:modId xmlns:p14="http://schemas.microsoft.com/office/powerpoint/2010/main" val="3597589134"/>
              </p:ext>
            </p:extLst>
          </p:nvPr>
        </p:nvGraphicFramePr>
        <p:xfrm>
          <a:off x="4572001" y="1459078"/>
          <a:ext cx="4465319" cy="322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379C84F-2150-4BB3-2E8E-43B21128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NextGen Support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E82F6-DB0A-2AA6-7AD2-F5438123D8B8}"/>
              </a:ext>
            </a:extLst>
          </p:cNvPr>
          <p:cNvSpPr txBox="1"/>
          <p:nvPr/>
        </p:nvSpPr>
        <p:spPr>
          <a:xfrm>
            <a:off x="235258" y="1019678"/>
            <a:ext cx="3548320" cy="40011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ctr" rtl="0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Inquiries Resolved by Tier Support</a:t>
            </a:r>
          </a:p>
          <a:p>
            <a:pPr algn="l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EA8D2-4442-4FA0-E334-7D913E21A518}"/>
              </a:ext>
            </a:extLst>
          </p:cNvPr>
          <p:cNvSpPr txBox="1"/>
          <p:nvPr/>
        </p:nvSpPr>
        <p:spPr>
          <a:xfrm>
            <a:off x="365763" y="4601367"/>
            <a:ext cx="1874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Data Source:  Oracle Service Cloud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Data from January – September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7D963-1BB0-6246-2ECF-3EF112D61D8F}"/>
              </a:ext>
            </a:extLst>
          </p:cNvPr>
          <p:cNvSpPr txBox="1"/>
          <p:nvPr/>
        </p:nvSpPr>
        <p:spPr>
          <a:xfrm>
            <a:off x="4919406" y="1019052"/>
            <a:ext cx="3548320" cy="40011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ctr" rtl="0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Inquiries by Source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17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">
            <a:extLst>
              <a:ext uri="{FF2B5EF4-FFF2-40B4-BE49-F238E27FC236}">
                <a16:creationId xmlns:a16="http://schemas.microsoft.com/office/drawing/2014/main" id="{C45073E8-4A83-4573-8A7D-5FD436A42582}"/>
              </a:ext>
            </a:extLst>
          </p:cNvPr>
          <p:cNvSpPr txBox="1">
            <a:spLocks/>
          </p:cNvSpPr>
          <p:nvPr/>
        </p:nvSpPr>
        <p:spPr>
          <a:xfrm>
            <a:off x="884731" y="687875"/>
            <a:ext cx="7064018" cy="3989821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My Contact Information:</a:t>
            </a:r>
          </a:p>
          <a:p>
            <a:endParaRPr lang="en-US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US" sz="2400" b="0" dirty="0">
                <a:solidFill>
                  <a:srgbClr val="222222"/>
                </a:solidFill>
                <a:latin typeface="+mn-lt"/>
                <a:ea typeface="Verdana" panose="020B0604030504040204" pitchFamily="34" charset="0"/>
              </a:rPr>
              <a:t>Yolanda Quiñones</a:t>
            </a:r>
          </a:p>
          <a:p>
            <a:pPr algn="l" rtl="0"/>
            <a:r>
              <a:rPr lang="en-US" sz="2400" b="0" dirty="0">
                <a:solidFill>
                  <a:srgbClr val="222222"/>
                </a:solidFill>
                <a:latin typeface="+mn-lt"/>
                <a:ea typeface="Verdana" panose="020B0604030504040204" pitchFamily="34" charset="0"/>
              </a:rPr>
              <a:t>Sr. Manager, Contact Center</a:t>
            </a:r>
          </a:p>
          <a:p>
            <a:pPr algn="l" rtl="0"/>
            <a:endParaRPr lang="en-US" sz="2400" b="0" dirty="0">
              <a:solidFill>
                <a:srgbClr val="222222"/>
              </a:solidFill>
              <a:latin typeface="+mn-lt"/>
              <a:ea typeface="Verdana" panose="020B0604030504040204" pitchFamily="34" charset="0"/>
            </a:endParaRPr>
          </a:p>
          <a:p>
            <a:pPr algn="l" rtl="0"/>
            <a:r>
              <a:rPr lang="de-DE" sz="2400" b="0" dirty="0">
                <a:solidFill>
                  <a:srgbClr val="222222"/>
                </a:solidFill>
                <a:latin typeface="+mn-lt"/>
                <a:ea typeface="Verdana" panose="020B0604030504040204" pitchFamily="34" charset="0"/>
              </a:rPr>
              <a:t>T: +1 732.562.5497  E: y.quinones@ieee.org</a:t>
            </a:r>
            <a:endParaRPr lang="en-US" sz="2400" b="0" dirty="0">
              <a:solidFill>
                <a:srgbClr val="222222"/>
              </a:solidFill>
              <a:latin typeface="+mn-lt"/>
              <a:ea typeface="Verdana" panose="020B0604030504040204" pitchFamily="34" charset="0"/>
            </a:endParaRPr>
          </a:p>
          <a:p>
            <a:pPr algn="l" rtl="0"/>
            <a:endParaRPr lang="en-US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rtl="0"/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882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5DC84B0-0001-8F7D-4734-FB498FA63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3848"/>
          <a:stretch/>
        </p:blipFill>
        <p:spPr>
          <a:xfrm>
            <a:off x="305508" y="844554"/>
            <a:ext cx="7886700" cy="4087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7AF8C1-F543-514F-EAA3-AEACF37F7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051" y="844557"/>
            <a:ext cx="989923" cy="952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0B614-DA9F-300D-CF65-CFD7E27AC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921" y="3623076"/>
            <a:ext cx="711736" cy="7255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D3231-40FD-D857-AE78-202258DEA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477" y="834950"/>
            <a:ext cx="831286" cy="9587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93CCE1-CEA6-7F1F-5FC2-7D06E6E66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353" y="2288193"/>
            <a:ext cx="780150" cy="7882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0230F-29C2-2A7D-C9BD-82B1C13B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7261" y="2333094"/>
            <a:ext cx="861714" cy="8295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A113F1-6524-D407-F869-D11240A6F6E9}"/>
              </a:ext>
            </a:extLst>
          </p:cNvPr>
          <p:cNvSpPr txBox="1"/>
          <p:nvPr/>
        </p:nvSpPr>
        <p:spPr>
          <a:xfrm>
            <a:off x="2642922" y="3093524"/>
            <a:ext cx="977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Karen Jongeleen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Associate, USA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4CA03-373D-0AE5-27B8-E7776896F6AD}"/>
              </a:ext>
            </a:extLst>
          </p:cNvPr>
          <p:cNvSpPr txBox="1"/>
          <p:nvPr/>
        </p:nvSpPr>
        <p:spPr>
          <a:xfrm>
            <a:off x="1265092" y="4408787"/>
            <a:ext cx="1242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Karen Lim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 Singapore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B8DD5-549A-E5AD-E24E-84226903419A}"/>
              </a:ext>
            </a:extLst>
          </p:cNvPr>
          <p:cNvSpPr txBox="1"/>
          <p:nvPr/>
        </p:nvSpPr>
        <p:spPr>
          <a:xfrm>
            <a:off x="6061480" y="1802266"/>
            <a:ext cx="91355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Vil Zeimys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Supervisor, USA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3E82A-D56A-1416-9D68-EC9EDDE39695}"/>
              </a:ext>
            </a:extLst>
          </p:cNvPr>
          <p:cNvSpPr txBox="1"/>
          <p:nvPr/>
        </p:nvSpPr>
        <p:spPr>
          <a:xfrm>
            <a:off x="1890671" y="1816250"/>
            <a:ext cx="1022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Darnell Ragland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Supervisor, USA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6DB51F-58E1-88C9-E058-A3AB050CB2E6}"/>
              </a:ext>
            </a:extLst>
          </p:cNvPr>
          <p:cNvSpPr txBox="1"/>
          <p:nvPr/>
        </p:nvSpPr>
        <p:spPr>
          <a:xfrm>
            <a:off x="3923580" y="1838921"/>
            <a:ext cx="1127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Yolanda Quiñones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Sr. Manager, USA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FA2A76-0A68-F607-DB5D-656328E120C6}"/>
              </a:ext>
            </a:extLst>
          </p:cNvPr>
          <p:cNvSpPr txBox="1"/>
          <p:nvPr/>
        </p:nvSpPr>
        <p:spPr>
          <a:xfrm>
            <a:off x="1410506" y="3104433"/>
            <a:ext cx="952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Anita Mercado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Associate, USA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87311C-3BFC-7678-6BFB-A2C5592F2F18}"/>
              </a:ext>
            </a:extLst>
          </p:cNvPr>
          <p:cNvSpPr txBox="1"/>
          <p:nvPr/>
        </p:nvSpPr>
        <p:spPr>
          <a:xfrm>
            <a:off x="3738080" y="3091155"/>
            <a:ext cx="1060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Amy Asencio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Associate, USA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D84FE1-FFD3-86BE-2768-6B35A71006BA}"/>
              </a:ext>
            </a:extLst>
          </p:cNvPr>
          <p:cNvSpPr txBox="1"/>
          <p:nvPr/>
        </p:nvSpPr>
        <p:spPr>
          <a:xfrm>
            <a:off x="5017182" y="3091155"/>
            <a:ext cx="1160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Maureen Hemmerly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Associate, USA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AA29AA-7CD1-4E97-C738-4ED4A10E4E22}"/>
              </a:ext>
            </a:extLst>
          </p:cNvPr>
          <p:cNvSpPr txBox="1"/>
          <p:nvPr/>
        </p:nvSpPr>
        <p:spPr>
          <a:xfrm>
            <a:off x="6375303" y="3147598"/>
            <a:ext cx="1160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Kashonda Mauldin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Associate, USA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38280-A7AB-EB44-22FF-3ACCB6598DD2}"/>
              </a:ext>
            </a:extLst>
          </p:cNvPr>
          <p:cNvSpPr txBox="1"/>
          <p:nvPr/>
        </p:nvSpPr>
        <p:spPr>
          <a:xfrm>
            <a:off x="2619109" y="4436406"/>
            <a:ext cx="1060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Mable Rajakumar Associate, India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99F839-D54D-07CE-B851-F7E187BF5135}"/>
              </a:ext>
            </a:extLst>
          </p:cNvPr>
          <p:cNvSpPr txBox="1"/>
          <p:nvPr/>
        </p:nvSpPr>
        <p:spPr>
          <a:xfrm>
            <a:off x="3862107" y="4435943"/>
            <a:ext cx="1036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Desiree Geis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Associate, USA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548185-9AD2-7F42-4F54-13059E59ED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6030" y="3636501"/>
            <a:ext cx="778148" cy="7454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3ECABB-2CDE-F675-CBD0-CFD21D1913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3684" y="2318692"/>
            <a:ext cx="698196" cy="8251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6A2CC2-3F61-B289-C698-886D76CDCB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0365" y="3620441"/>
            <a:ext cx="783074" cy="7992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AC0659-6732-0477-C27F-F0D82B2920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9193" y="715281"/>
            <a:ext cx="1058978" cy="10983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4CF0C0-7857-692C-C85E-984A6B545C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8641" y="2343211"/>
            <a:ext cx="869153" cy="7789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647043-70C8-90A7-D5D1-E04EA54CA1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3091" y="2278127"/>
            <a:ext cx="656598" cy="8052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20AD82-FD7F-D51B-F391-F44ADBA1A9AE}"/>
              </a:ext>
            </a:extLst>
          </p:cNvPr>
          <p:cNvSpPr txBox="1"/>
          <p:nvPr/>
        </p:nvSpPr>
        <p:spPr>
          <a:xfrm>
            <a:off x="5136351" y="4425073"/>
            <a:ext cx="1036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Thomas Powell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Associate, USA</a:t>
            </a:r>
          </a:p>
        </p:txBody>
      </p:sp>
      <p:sp>
        <p:nvSpPr>
          <p:cNvPr id="30" name="AutoShape 2">
            <a:extLst>
              <a:ext uri="{FF2B5EF4-FFF2-40B4-BE49-F238E27FC236}">
                <a16:creationId xmlns:a16="http://schemas.microsoft.com/office/drawing/2014/main" id="{AD9FFC29-EED6-84C7-D085-D0E8DB1A94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37947" y="25361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47F5AE8-6ABE-9991-5B51-8390A59216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07286" y="3615429"/>
            <a:ext cx="867530" cy="841174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7CBA564A-C828-C9AD-AEEC-517D7687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08" y="208044"/>
            <a:ext cx="7886700" cy="415002"/>
          </a:xfrm>
        </p:spPr>
        <p:txBody>
          <a:bodyPr/>
          <a:lstStyle/>
          <a:p>
            <a:r>
              <a:rPr lang="en-US" dirty="0"/>
              <a:t>Meet the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765B9-36F8-4D7F-FDAC-ED7A793EC006}"/>
              </a:ext>
            </a:extLst>
          </p:cNvPr>
          <p:cNvSpPr txBox="1"/>
          <p:nvPr/>
        </p:nvSpPr>
        <p:spPr>
          <a:xfrm>
            <a:off x="6430957" y="4405789"/>
            <a:ext cx="1036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Khristy</a:t>
            </a:r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 Rosales</a:t>
            </a:r>
          </a:p>
          <a:p>
            <a:pPr algn="ctr"/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Associate, USA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75DDE0A-B510-0632-8206-F4F3DA4FBE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1896" y="3558708"/>
            <a:ext cx="901947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6A6A1-61E2-0B98-5088-D2A0CCA6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Our primary goals are to: </a:t>
            </a:r>
          </a:p>
          <a:p>
            <a:pPr marL="385763" indent="-385763">
              <a:buFont typeface="+mj-lt"/>
              <a:buAutoNum type="arabicPeriod"/>
            </a:pPr>
            <a:endParaRPr lang="en-US" sz="2400" dirty="0"/>
          </a:p>
          <a:p>
            <a:pPr marL="728654" lvl="1" indent="-385763">
              <a:buFont typeface="+mj-lt"/>
              <a:buAutoNum type="arabicPeriod"/>
            </a:pPr>
            <a:r>
              <a:rPr lang="en-US" sz="2100" dirty="0"/>
              <a:t>Create strong relationships by providing exceptional service on the first contact and deliver a highly satisfied experience to our members, volunteers and non-member constituents</a:t>
            </a:r>
          </a:p>
          <a:p>
            <a:pPr marL="728654" lvl="1" indent="-385763">
              <a:buFont typeface="+mj-lt"/>
              <a:buAutoNum type="arabicPeriod"/>
            </a:pPr>
            <a:endParaRPr lang="en-US" sz="2100" dirty="0"/>
          </a:p>
          <a:p>
            <a:pPr marL="728654" lvl="1" indent="-385763">
              <a:buFont typeface="+mj-lt"/>
              <a:buAutoNum type="arabicPeriod"/>
            </a:pPr>
            <a:r>
              <a:rPr lang="en-US" sz="2100" dirty="0"/>
              <a:t>Ensure our agents are well trained and knowledgeable of all facets of IEEE so they can achieve goal #1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C3358A-7597-CEBB-1760-E0FC71847F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6619C8-B67C-AA45-549C-B9248E46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Contact Center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AA367-6454-CF97-5605-FD11477109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buSzPts val="990"/>
            </a:pPr>
            <a:r>
              <a:rPr lang="en-US" dirty="0"/>
              <a:t>Advancing the Member experience through knowledgeable, accessible and timely Member support</a:t>
            </a:r>
            <a:endParaRPr dirty="0"/>
          </a:p>
        </p:txBody>
      </p:sp>
      <p:sp>
        <p:nvSpPr>
          <p:cNvPr id="765" name="Google Shape;765;p95"/>
          <p:cNvSpPr txBox="1">
            <a:spLocks noGrp="1"/>
          </p:cNvSpPr>
          <p:nvPr>
            <p:ph type="body" sz="quarter" idx="13"/>
          </p:nvPr>
        </p:nvSpPr>
        <p:spPr>
          <a:xfrm>
            <a:off x="446714" y="1145100"/>
            <a:ext cx="8468687" cy="3581267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1800" b="1" dirty="0"/>
              <a:t>Educating on member value through phone connection and conversation</a:t>
            </a:r>
            <a:r>
              <a:rPr lang="en-US" sz="1800" dirty="0"/>
              <a:t> - outbound calls to Members annually to apprise on benefits relevant to them and encourage renewals</a:t>
            </a:r>
            <a:endParaRPr sz="1800" dirty="0"/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1800" b="1" dirty="0"/>
              <a:t>Provision of world-class customer relationship management support </a:t>
            </a:r>
            <a:r>
              <a:rPr lang="en-US" sz="1800" dirty="0"/>
              <a:t>-</a:t>
            </a:r>
            <a:r>
              <a:rPr lang="en-US" sz="1800" b="1" dirty="0"/>
              <a:t> </a:t>
            </a:r>
            <a:r>
              <a:rPr lang="en-US" sz="1800" dirty="0"/>
              <a:t>through Oracle Service Cloud (OSC) - enabling live chats, a self-service knowledgebase and real-time analytics</a:t>
            </a:r>
            <a:endParaRPr sz="1800" dirty="0"/>
          </a:p>
          <a:p>
            <a:pPr marL="0" indent="0">
              <a:lnSpc>
                <a:spcPct val="100000"/>
              </a:lnSpc>
              <a:spcBef>
                <a:spcPts val="1350"/>
              </a:spcBef>
              <a:spcAft>
                <a:spcPts val="750"/>
              </a:spcAft>
              <a:buClr>
                <a:schemeClr val="dk1"/>
              </a:buClr>
              <a:buSzPts val="1100"/>
              <a:buNone/>
            </a:pPr>
            <a:r>
              <a:rPr lang="en-US" sz="1800" b="1" dirty="0"/>
              <a:t>Actively contribute to IEEE program support </a:t>
            </a:r>
            <a:r>
              <a:rPr lang="en-US" sz="1800" dirty="0"/>
              <a:t>- renewal readiness, testers of system functionality, Tier-1 support for NextGen and other products, programs and services</a:t>
            </a:r>
          </a:p>
          <a:p>
            <a:pPr marL="0" indent="0">
              <a:lnSpc>
                <a:spcPct val="100000"/>
              </a:lnSpc>
              <a:spcBef>
                <a:spcPts val="1350"/>
              </a:spcBef>
              <a:spcAft>
                <a:spcPts val="750"/>
              </a:spcAft>
              <a:buClr>
                <a:schemeClr val="dk1"/>
              </a:buClr>
              <a:buSzPts val="1100"/>
              <a:buNone/>
            </a:pPr>
            <a:r>
              <a:rPr lang="en-US" sz="1800" b="1" dirty="0"/>
              <a:t>Directly contribute to member retention and revenue </a:t>
            </a:r>
            <a:r>
              <a:rPr lang="en-US" sz="1800" dirty="0"/>
              <a:t>– outreach to members in arrears each year and assist in renewing their IEEE Membership</a:t>
            </a:r>
          </a:p>
          <a:p>
            <a:pPr marL="0" indent="0">
              <a:lnSpc>
                <a:spcPct val="100000"/>
              </a:lnSpc>
              <a:spcBef>
                <a:spcPts val="1350"/>
              </a:spcBef>
              <a:spcAft>
                <a:spcPts val="750"/>
              </a:spcAft>
              <a:buClr>
                <a:schemeClr val="dk1"/>
              </a:buClr>
              <a:buSzPts val="11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318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11A441D4-A262-40BA-AC5A-D707A36BE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727" t="8235" r="13592" b="10034"/>
          <a:stretch/>
        </p:blipFill>
        <p:spPr>
          <a:xfrm>
            <a:off x="5898827" y="2305826"/>
            <a:ext cx="2287749" cy="1028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04A91-86C6-4F4F-BFD4-EDA58F26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48" y="217543"/>
            <a:ext cx="8703177" cy="415002"/>
          </a:xfrm>
        </p:spPr>
        <p:txBody>
          <a:bodyPr/>
          <a:lstStyle/>
          <a:p>
            <a:r>
              <a:rPr lang="en-US" dirty="0"/>
              <a:t>Global Operation and Methods of Communication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23B4F93-D82C-48F7-83CA-90A00CBF5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250" y="1008607"/>
            <a:ext cx="5311733" cy="3709851"/>
          </a:xfrm>
        </p:spPr>
        <p:txBody>
          <a:bodyPr>
            <a:noAutofit/>
          </a:bodyPr>
          <a:lstStyle/>
          <a:p>
            <a:r>
              <a:rPr lang="en-US" sz="1700" dirty="0"/>
              <a:t>Global Support in the United States, India and Singapore.</a:t>
            </a:r>
          </a:p>
          <a:p>
            <a:r>
              <a:rPr lang="en-US" sz="1700" dirty="0"/>
              <a:t>Self Service Knowledgebase available 24hrs, 7 days a week, 365 days a year, where you can find the answers, you need at your convenience</a:t>
            </a:r>
          </a:p>
          <a:p>
            <a:r>
              <a:rPr lang="en-US" sz="1700" dirty="0"/>
              <a:t>Chat widgets embedded on several IEEE.org webpages to provide our members easy access for support to the Contact Center </a:t>
            </a:r>
          </a:p>
          <a:p>
            <a:pPr lvl="1"/>
            <a:r>
              <a:rPr lang="en-US" sz="1700" dirty="0">
                <a:hlinkClick r:id="rId5"/>
              </a:rPr>
              <a:t>Join/Renewal </a:t>
            </a:r>
            <a:r>
              <a:rPr lang="en-US" sz="1700" dirty="0"/>
              <a:t>pages</a:t>
            </a:r>
          </a:p>
          <a:p>
            <a:pPr lvl="1"/>
            <a:r>
              <a:rPr lang="en-US" sz="1700" dirty="0" err="1">
                <a:hlinkClick r:id="rId6"/>
              </a:rPr>
              <a:t>Collabratec</a:t>
            </a:r>
            <a:r>
              <a:rPr lang="en-US" sz="1700" dirty="0"/>
              <a:t> Website Chat</a:t>
            </a:r>
          </a:p>
          <a:p>
            <a:pPr lvl="1"/>
            <a:r>
              <a:rPr lang="en-US" sz="1700" dirty="0"/>
              <a:t>Coming soon – November 2023</a:t>
            </a:r>
          </a:p>
          <a:p>
            <a:pPr lvl="2"/>
            <a:r>
              <a:rPr lang="en-US" sz="1700" dirty="0"/>
              <a:t>Student Member Facebook Page - Messenger</a:t>
            </a:r>
          </a:p>
          <a:p>
            <a:pPr lvl="2"/>
            <a:r>
              <a:rPr lang="en-US" sz="1700" dirty="0"/>
              <a:t>Women In Engineering Website Chat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CB1E3-0205-4381-A5E8-0D6A250B9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926" y="1266621"/>
            <a:ext cx="1908374" cy="66146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529C37C-C9EB-4049-857B-BD6DB4FF9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44058" y="3457473"/>
            <a:ext cx="838811" cy="838811"/>
          </a:xfrm>
          <a:prstGeom prst="rect">
            <a:avLst/>
          </a:prstGeom>
        </p:spPr>
      </p:pic>
      <p:pic>
        <p:nvPicPr>
          <p:cNvPr id="11" name="Picture 10" descr="Arrow&#10;&#10;Description automatically generated">
            <a:extLst>
              <a:ext uri="{FF2B5EF4-FFF2-40B4-BE49-F238E27FC236}">
                <a16:creationId xmlns:a16="http://schemas.microsoft.com/office/drawing/2014/main" id="{DF10C549-FDF3-4FF6-AA7A-74AF1F4EC9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840055" y="1139457"/>
            <a:ext cx="1035952" cy="9157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CAC8DF-9961-D244-2112-5620431F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50" y="3687948"/>
            <a:ext cx="753424" cy="7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43DB-A561-4450-A9C5-E779938F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Voices of the “Customer”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95F47-0BC7-47F1-B12A-CD59893A0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127" y="1277664"/>
            <a:ext cx="4579481" cy="3474242"/>
          </a:xfrm>
        </p:spPr>
        <p:txBody>
          <a:bodyPr>
            <a:normAutofit lnSpcReduction="10000"/>
          </a:bodyPr>
          <a:lstStyle/>
          <a:p>
            <a:pPr marL="342900" lvl="1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Customer satisfaction (CSAT) scores are measured by highly satisfied (HS) and satisfied (S) to a metric of 90%</a:t>
            </a:r>
          </a:p>
          <a:p>
            <a:pPr marL="342900" lvl="1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First contact resolution (FCR) – 90% goal</a:t>
            </a:r>
          </a:p>
          <a:p>
            <a:pPr marL="342900" lvl="1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Quality monitoring (QM) scores are conducted weekly for each associate – Our goal is 90% satisfaction</a:t>
            </a:r>
          </a:p>
          <a:p>
            <a:pPr marL="342900" lvl="1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Post interaction surveys help us to identify opportunities for improvement</a:t>
            </a:r>
          </a:p>
          <a:p>
            <a:pPr marL="342900" lvl="1" indent="-285750">
              <a:spcBef>
                <a:spcPts val="1350"/>
              </a:spcBef>
              <a:buSzPct val="60000"/>
              <a:buFont typeface="Merriweather Sans"/>
              <a:buChar char="▶"/>
            </a:pPr>
            <a:r>
              <a:rPr lang="en-US" sz="1800" dirty="0">
                <a:ea typeface="Verdana" panose="020B0604030504040204" pitchFamily="34" charset="0"/>
              </a:rPr>
              <a:t>Email inquiries are resolved within 24 hours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D943F-D9BF-4576-872A-BFF9862241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Satisfaction and Quality Scores (January to June 2023)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EEB77-BF8E-469B-9D8D-BC81CC514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452" y="232858"/>
            <a:ext cx="807731" cy="807731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4845DE-8231-4ED9-ABCE-5529D5BBD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676255"/>
              </p:ext>
            </p:extLst>
          </p:nvPr>
        </p:nvGraphicFramePr>
        <p:xfrm>
          <a:off x="4796546" y="1209745"/>
          <a:ext cx="4076331" cy="326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1C47B9-1E58-4BBE-BD06-853D03CB3EF9}"/>
              </a:ext>
            </a:extLst>
          </p:cNvPr>
          <p:cNvSpPr/>
          <p:nvPr/>
        </p:nvSpPr>
        <p:spPr>
          <a:xfrm>
            <a:off x="6048103" y="2290973"/>
            <a:ext cx="1580606" cy="232870"/>
          </a:xfrm>
          <a:prstGeom prst="wedgeRoundRectCallout">
            <a:avLst>
              <a:gd name="adj1" fmla="val -96812"/>
              <a:gd name="adj2" fmla="val -203627"/>
              <a:gd name="adj3" fmla="val 16667"/>
            </a:avLst>
          </a:prstGeom>
          <a:solidFill>
            <a:srgbClr val="3837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FCR – 85%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39D2D-CBE5-35D5-1AFC-2AC7152CE8FC}"/>
              </a:ext>
            </a:extLst>
          </p:cNvPr>
          <p:cNvSpPr txBox="1"/>
          <p:nvPr/>
        </p:nvSpPr>
        <p:spPr>
          <a:xfrm>
            <a:off x="282290" y="4590325"/>
            <a:ext cx="1874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Data Source:  Oracle Service Cloud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Data from January – September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FB7B-F019-4162-B01C-771FEF3E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417136"/>
            <a:ext cx="4884896" cy="415002"/>
          </a:xfrm>
        </p:spPr>
        <p:txBody>
          <a:bodyPr/>
          <a:lstStyle/>
          <a:p>
            <a:r>
              <a:rPr lang="en-US" dirty="0"/>
              <a:t>IEEE Self-Service Support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02A9D-AC60-43A6-B90C-55C62911F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101588"/>
            <a:ext cx="4016829" cy="3624776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endParaRPr lang="en-US" sz="1800" dirty="0">
              <a:ea typeface="Verdana" panose="020B060403050404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800" dirty="0">
                <a:ea typeface="Verdana" panose="020B0604030504040204" pitchFamily="34" charset="0"/>
              </a:rPr>
              <a:t>The IEEE Self-Service Support Center (</a:t>
            </a:r>
            <a:r>
              <a:rPr lang="en-US" sz="1800" dirty="0">
                <a:ea typeface="Verdana" panose="020B0604030504040204" pitchFamily="34" charset="0"/>
                <a:hlinkClick r:id="rId3"/>
              </a:rPr>
              <a:t>www.ieee.org</a:t>
            </a:r>
            <a:r>
              <a:rPr lang="en-US" sz="1800" dirty="0">
                <a:ea typeface="Verdana" panose="020B0604030504040204" pitchFamily="34" charset="0"/>
              </a:rPr>
              <a:t>) is a one-stop platform for members and volunteers to get answers to their questions at their convenience</a:t>
            </a:r>
          </a:p>
          <a:p>
            <a:pPr>
              <a:spcAft>
                <a:spcPts val="900"/>
              </a:spcAft>
            </a:pPr>
            <a:r>
              <a:rPr lang="en-US" sz="1800" dirty="0">
                <a:ea typeface="Verdana" panose="020B0604030504040204" pitchFamily="34" charset="0"/>
              </a:rPr>
              <a:t>There are over 1,300 FAQ’s across all facets of IEEE available to our members and volunteers available 24hrs, 7 days a week and 365 days a year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A262569-DF59-4D34-9D13-82CDC23E0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6141" y="960120"/>
            <a:ext cx="4369526" cy="33528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i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2022 Full Year 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2023 Projection</a:t>
            </a:r>
            <a:endParaRPr lang="en-US" sz="5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7FFB3-7927-46C9-9019-140B9D4DE2D2}"/>
              </a:ext>
            </a:extLst>
          </p:cNvPr>
          <p:cNvSpPr txBox="1"/>
          <p:nvPr/>
        </p:nvSpPr>
        <p:spPr>
          <a:xfrm>
            <a:off x="299687" y="4564783"/>
            <a:ext cx="1874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Data Source:  Oracle Service Cloud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Data from January – September 2023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7806563-17B9-4A64-BCA9-6F61CA3DE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803388"/>
              </p:ext>
            </p:extLst>
          </p:nvPr>
        </p:nvGraphicFramePr>
        <p:xfrm>
          <a:off x="4382590" y="1364777"/>
          <a:ext cx="4603080" cy="30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indent="-209550"/>
            <a:r>
              <a:rPr lang="en-US" dirty="0"/>
              <a:t>NextGen Support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b" anchorCtr="0">
            <a:noAutofit/>
          </a:bodyPr>
          <a:lstStyle/>
          <a:p>
            <a:r>
              <a:rPr lang="en-US" dirty="0"/>
              <a:t>NextGen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2F96F0C-C135-4539-AB0C-72D1C69B20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1650" dirty="0"/>
              <a:t>Contact Center Support - Tiered Approach </a:t>
            </a:r>
          </a:p>
        </p:txBody>
      </p:sp>
      <p:graphicFrame>
        <p:nvGraphicFramePr>
          <p:cNvPr id="228" name="Google Shape;228;p5"/>
          <p:cNvGraphicFramePr/>
          <p:nvPr/>
        </p:nvGraphicFramePr>
        <p:xfrm>
          <a:off x="444139" y="1315780"/>
          <a:ext cx="7808323" cy="34105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4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highlight>
                            <a:srgbClr val="C9DAF8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Self-Service Support</a:t>
                      </a:r>
                      <a:endParaRPr sz="900" b="1" u="none" strike="noStrike" cap="none" dirty="0">
                        <a:highlight>
                          <a:srgbClr val="C9DAF8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3579" marR="53579" marT="26789" marB="26789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Char char="●"/>
                      </a:pP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Provides Volunteers and Staff quick access to tools and information to get started using NextGen through FAQ’s on the IEEE Support Center and NextGen sites.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3579" marR="53579" marT="26789" marB="26789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4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900" b="1" i="0" u="none" strike="noStrike" cap="none" dirty="0">
                          <a:highlight>
                            <a:srgbClr val="E6EAF0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Tier 1 and Tier 1+</a:t>
                      </a:r>
                      <a:endParaRPr sz="900" b="1" i="0" u="none" strike="noStrike" cap="none" dirty="0">
                        <a:highlight>
                          <a:srgbClr val="E6EAF0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900" b="1" i="0" u="none" strike="noStrike" cap="none" dirty="0">
                          <a:highlight>
                            <a:srgbClr val="E6EAF0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Contact Center Support</a:t>
                      </a:r>
                      <a:endParaRPr sz="900" b="1" i="0" u="none" strike="noStrike" cap="none" dirty="0">
                        <a:highlight>
                          <a:srgbClr val="E6EAF0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3579" marR="53579" marT="26789" marB="26789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A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Char char="●"/>
                      </a:pP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Tier 1 provides support for general inquiries received via email, telephone, web form or live chat. 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Char char="●"/>
                      </a:pP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Tier 1+ provides access to our own subject matter experts providing an additional level of support for more complex inquiries.</a:t>
                      </a:r>
                      <a:endParaRPr sz="900" b="1" i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3579" marR="53579" marT="26789" marB="26789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1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highlight>
                            <a:srgbClr val="C9DAF8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Tier 2 </a:t>
                      </a:r>
                      <a:endParaRPr sz="900" b="1" i="0" u="none" strike="noStrike" cap="none" dirty="0">
                        <a:solidFill>
                          <a:srgbClr val="000000"/>
                        </a:solidFill>
                        <a:highlight>
                          <a:srgbClr val="C9DAF8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highlight>
                            <a:srgbClr val="C9DAF8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Business Unit Liaison Subject Matter Expert </a:t>
                      </a:r>
                      <a:endParaRPr sz="900" b="1" i="0" u="none" strike="noStrike" cap="none" dirty="0">
                        <a:solidFill>
                          <a:srgbClr val="000000"/>
                        </a:solidFill>
                        <a:highlight>
                          <a:srgbClr val="C9DAF8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3579" marR="53579" marT="26789" marB="26789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Char char="●"/>
                      </a:pP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an inquiry is received and the Contact Center cannot answer the question, the inquiry is escalated to the appropriate business expert for resolution.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Char char="●"/>
                      </a:pP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answers are provided back to Contact Center who will respond to the volunteer and close the inquiry.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3579" marR="53579" marT="26789" marB="26789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6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highlight>
                            <a:srgbClr val="E6EAF0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 Support</a:t>
                      </a:r>
                      <a:endParaRPr sz="900" b="1" i="0" u="none" strike="noStrike" cap="none" dirty="0">
                        <a:solidFill>
                          <a:srgbClr val="000000"/>
                        </a:solidFill>
                        <a:highlight>
                          <a:srgbClr val="E6EAF0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3579" marR="53579" marT="26789" marB="26789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A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Char char="●"/>
                      </a:pP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 conference related inquiries that the Contact Center receives are directly routed to MCE for resolution and tracking.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Char char="●"/>
                      </a:pP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IEEE staff that receive direct inquiries will blind copy the Contact Center on their responses for training and tracking purposes.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3579" marR="53579" marT="26789" marB="26789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1032</Words>
  <Application>Microsoft Office PowerPoint</Application>
  <PresentationFormat>On-screen Show (16:9)</PresentationFormat>
  <Paragraphs>155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Lucida Grande</vt:lpstr>
      <vt:lpstr>LucidaGrande</vt:lpstr>
      <vt:lpstr>Merriweather Sans</vt:lpstr>
      <vt:lpstr>Noto Sans Symbols</vt:lpstr>
      <vt:lpstr>Verdana</vt:lpstr>
      <vt:lpstr>Wingdings</vt:lpstr>
      <vt:lpstr>Theme 1</vt:lpstr>
      <vt:lpstr>IEEE Contact Center</vt:lpstr>
      <vt:lpstr>Meet the Team</vt:lpstr>
      <vt:lpstr>IEEE Contact Center</vt:lpstr>
      <vt:lpstr>Advancing the Member experience through knowledgeable, accessible and timely Member support</vt:lpstr>
      <vt:lpstr>Global Operation and Methods of Communication</vt:lpstr>
      <vt:lpstr>Voices of the “Customer”</vt:lpstr>
      <vt:lpstr>IEEE Self-Service Support Center</vt:lpstr>
      <vt:lpstr>NextGen Support</vt:lpstr>
      <vt:lpstr>NextGen</vt:lpstr>
      <vt:lpstr>NextGen</vt:lpstr>
      <vt:lpstr>Nextgen Support – Activity Since Launch</vt:lpstr>
      <vt:lpstr>NextGen Support YTD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Lori R Keller</cp:lastModifiedBy>
  <cp:revision>121</cp:revision>
  <dcterms:created xsi:type="dcterms:W3CDTF">2016-10-24T19:40:55Z</dcterms:created>
  <dcterms:modified xsi:type="dcterms:W3CDTF">2023-10-11T12:19:52Z</dcterms:modified>
</cp:coreProperties>
</file>