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sldIdLst>
    <p:sldId id="258" r:id="rId2"/>
    <p:sldId id="325" r:id="rId3"/>
    <p:sldId id="320" r:id="rId4"/>
    <p:sldId id="312" r:id="rId5"/>
    <p:sldId id="336" r:id="rId6"/>
    <p:sldId id="329" r:id="rId7"/>
    <p:sldId id="314" r:id="rId8"/>
    <p:sldId id="315" r:id="rId9"/>
    <p:sldId id="326" r:id="rId10"/>
    <p:sldId id="341" r:id="rId11"/>
    <p:sldId id="342" r:id="rId12"/>
    <p:sldId id="333" r:id="rId13"/>
    <p:sldId id="334" r:id="rId14"/>
    <p:sldId id="337" r:id="rId15"/>
    <p:sldId id="340" r:id="rId16"/>
    <p:sldId id="338" r:id="rId17"/>
    <p:sldId id="343" r:id="rId18"/>
    <p:sldId id="332" r:id="rId19"/>
    <p:sldId id="33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den, Robin" initials="MR" lastIdx="1" clrIdx="0">
    <p:extLst>
      <p:ext uri="{19B8F6BF-5375-455C-9EA6-DF929625EA0E}">
        <p15:presenceInfo xmlns:p15="http://schemas.microsoft.com/office/powerpoint/2012/main" userId="Madden, Robin" providerId="None"/>
      </p:ext>
    </p:extLst>
  </p:cmAuthor>
  <p:cmAuthor id="2" name="Suzanne Stiles" initials="SS" lastIdx="7" clrIdx="1">
    <p:extLst>
      <p:ext uri="{19B8F6BF-5375-455C-9EA6-DF929625EA0E}">
        <p15:presenceInfo xmlns:p15="http://schemas.microsoft.com/office/powerpoint/2012/main" userId="S::s.stiles@ieee.org::3d4066c5-243a-40b3-b755-631bf424727a" providerId="AD"/>
      </p:ext>
    </p:extLst>
  </p:cmAuthor>
  <p:cmAuthor id="3" name="Donna Grey" initials="DG" lastIdx="5" clrIdx="2">
    <p:extLst>
      <p:ext uri="{19B8F6BF-5375-455C-9EA6-DF929625EA0E}">
        <p15:presenceInfo xmlns:p15="http://schemas.microsoft.com/office/powerpoint/2012/main" userId="S::d.grey@ieee.org::a11c6fff-164b-44b7-a6fd-f62159f45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28" autoAdjust="0"/>
    <p:restoredTop sz="94652" autoAdjust="0"/>
  </p:normalViewPr>
  <p:slideViewPr>
    <p:cSldViewPr snapToGrid="0">
      <p:cViewPr varScale="1">
        <p:scale>
          <a:sx n="67" d="100"/>
          <a:sy n="67" d="100"/>
        </p:scale>
        <p:origin x="844" y="44"/>
      </p:cViewPr>
      <p:guideLst>
        <p:guide orient="horz" pos="2160"/>
        <p:guide pos="3840"/>
      </p:guideLst>
    </p:cSldViewPr>
  </p:slideViewPr>
  <p:notesTextViewPr>
    <p:cViewPr>
      <p:scale>
        <a:sx n="1" d="1"/>
        <a:sy n="1" d="1"/>
      </p:scale>
      <p:origin x="0" y="0"/>
    </p:cViewPr>
  </p:notesTextViewPr>
  <p:sorterViewPr>
    <p:cViewPr>
      <p:scale>
        <a:sx n="100" d="100"/>
        <a:sy n="100" d="100"/>
      </p:scale>
      <p:origin x="0" y="-2754"/>
    </p:cViewPr>
  </p:sorterViewPr>
  <p:notesViewPr>
    <p:cSldViewPr snapToGrid="0">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Long Term Investment Fund</a:t>
            </a:r>
            <a:endParaRPr lang="en-US" sz="1400">
              <a:effectLst/>
            </a:endParaRPr>
          </a:p>
          <a:p>
            <a:pPr>
              <a:defRPr/>
            </a:pPr>
            <a:r>
              <a:rPr lang="en-US" sz="1400" b="0" i="0" baseline="0">
                <a:effectLst/>
              </a:rPr>
              <a:t>Calendar Year Returns</a:t>
            </a:r>
            <a:endParaRPr lang="en-US" sz="1400">
              <a:effectLst/>
            </a:endParaRPr>
          </a:p>
        </c:rich>
      </c:tx>
      <c:layout>
        <c:manualLayout>
          <c:xMode val="edge"/>
          <c:yMode val="edge"/>
          <c:x val="0.24560411198600174"/>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2018</c:v>
                </c:pt>
                <c:pt idx="1">
                  <c:v>2019</c:v>
                </c:pt>
                <c:pt idx="2">
                  <c:v>2020</c:v>
                </c:pt>
                <c:pt idx="3">
                  <c:v>2021</c:v>
                </c:pt>
                <c:pt idx="4">
                  <c:v>2022</c:v>
                </c:pt>
                <c:pt idx="5">
                  <c:v>YTD 2023</c:v>
                </c:pt>
              </c:strCache>
            </c:strRef>
          </c:cat>
          <c:val>
            <c:numRef>
              <c:f>Sheet1!$C$8:$C$13</c:f>
              <c:numCache>
                <c:formatCode>0.00%</c:formatCode>
                <c:ptCount val="6"/>
                <c:pt idx="0">
                  <c:v>-4.7699999999999992E-2</c:v>
                </c:pt>
                <c:pt idx="1">
                  <c:v>0.17879999999999999</c:v>
                </c:pt>
                <c:pt idx="2">
                  <c:v>0.1409</c:v>
                </c:pt>
                <c:pt idx="3">
                  <c:v>0.14730000000000001</c:v>
                </c:pt>
                <c:pt idx="4">
                  <c:v>-0.13370000000000001</c:v>
                </c:pt>
                <c:pt idx="5">
                  <c:v>8.2500000000000004E-2</c:v>
                </c:pt>
              </c:numCache>
            </c:numRef>
          </c:val>
          <c:extLst>
            <c:ext xmlns:c16="http://schemas.microsoft.com/office/drawing/2014/chart" uri="{C3380CC4-5D6E-409C-BE32-E72D297353CC}">
              <c16:uniqueId val="{00000000-195E-494C-8E8A-C7BEE413A903}"/>
            </c:ext>
          </c:extLst>
        </c:ser>
        <c:dLbls>
          <c:showLegendKey val="0"/>
          <c:showVal val="0"/>
          <c:showCatName val="0"/>
          <c:showSerName val="0"/>
          <c:showPercent val="0"/>
          <c:showBubbleSize val="0"/>
        </c:dLbls>
        <c:gapWidth val="182"/>
        <c:axId val="618616464"/>
        <c:axId val="618617296"/>
      </c:barChart>
      <c:catAx>
        <c:axId val="61861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617296"/>
        <c:crosses val="autoZero"/>
        <c:auto val="1"/>
        <c:lblAlgn val="ctr"/>
        <c:lblOffset val="100"/>
        <c:noMultiLvlLbl val="0"/>
      </c:catAx>
      <c:valAx>
        <c:axId val="6186172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61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0-17T09:42:39.039" idx="1">
    <p:pos x="10" y="10"/>
    <p:text>Should be CB Pro</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10-17T08:23:39.146" idx="5">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66" tIns="46583" rIns="93166" bIns="46583" rtlCol="0"/>
          <a:lstStyle>
            <a:lvl1pPr algn="r">
              <a:defRPr sz="1200"/>
            </a:lvl1pPr>
          </a:lstStyle>
          <a:p>
            <a:fld id="{D30E57C1-1908-4277-BEDE-8910A798456E}" type="datetimeFigureOut">
              <a:rPr lang="en-US" smtClean="0"/>
              <a:t>10/11/2023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6" tIns="46583" rIns="93166" bIns="46583" rtlCol="0" anchor="b"/>
          <a:lstStyle>
            <a:lvl1pPr algn="r">
              <a:defRPr sz="1200"/>
            </a:lvl1pPr>
          </a:lstStyle>
          <a:p>
            <a:fld id="{847DFBBB-9DD9-4612-96D3-BD1812F49B4C}" type="slidenum">
              <a:rPr lang="en-US" smtClean="0"/>
              <a:t>‹#›</a:t>
            </a:fld>
            <a:endParaRPr lang="en-US" dirty="0"/>
          </a:p>
        </p:txBody>
      </p:sp>
    </p:spTree>
    <p:extLst>
      <p:ext uri="{BB962C8B-B14F-4D97-AF65-F5344CB8AC3E}">
        <p14:creationId xmlns:p14="http://schemas.microsoft.com/office/powerpoint/2010/main" val="384296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8963"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665">
              <a:defRPr/>
            </a:pPr>
            <a:fld id="{33D2F53E-EFEB-B34D-BC95-854A908D6382}" type="slidenum">
              <a:rPr lang="en-US">
                <a:solidFill>
                  <a:prstClr val="black"/>
                </a:solidFill>
                <a:latin typeface="Calibri" panose="020F0502020204030204"/>
              </a:rPr>
              <a:pPr defTabSz="931665">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184456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9" y="0"/>
            <a:ext cx="122237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5122333"/>
            <a:ext cx="12192000" cy="1735667"/>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1257" y="5976385"/>
            <a:ext cx="1731155" cy="880587"/>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10648"/>
            <a:ext cx="12192000" cy="1132567"/>
          </a:xfrm>
          <a:prstGeom prst="rect">
            <a:avLst/>
          </a:prstGeom>
        </p:spPr>
      </p:pic>
      <p:sp>
        <p:nvSpPr>
          <p:cNvPr id="2" name="Title 1"/>
          <p:cNvSpPr>
            <a:spLocks noGrp="1"/>
          </p:cNvSpPr>
          <p:nvPr>
            <p:ph type="ctrTitle"/>
          </p:nvPr>
        </p:nvSpPr>
        <p:spPr>
          <a:xfrm>
            <a:off x="914400" y="4254595"/>
            <a:ext cx="10363200" cy="697311"/>
          </a:xfrm>
        </p:spPr>
        <p:txBody>
          <a:bodyPr>
            <a:normAutofit/>
          </a:bodyPr>
          <a:lstStyle>
            <a:lvl1pPr algn="l">
              <a:defRPr sz="4400" i="0">
                <a:solidFill>
                  <a:srgbClr val="0066A1"/>
                </a:solidFill>
              </a:defRPr>
            </a:lvl1pPr>
          </a:lstStyle>
          <a:p>
            <a:r>
              <a:rPr lang="en-US" dirty="0"/>
              <a:t>Click to edit Master title style</a:t>
            </a:r>
          </a:p>
        </p:txBody>
      </p:sp>
      <p:sp>
        <p:nvSpPr>
          <p:cNvPr id="3" name="Subtitle 2"/>
          <p:cNvSpPr>
            <a:spLocks noGrp="1"/>
          </p:cNvSpPr>
          <p:nvPr>
            <p:ph type="subTitle" idx="1"/>
          </p:nvPr>
        </p:nvSpPr>
        <p:spPr>
          <a:xfrm>
            <a:off x="914400" y="5043892"/>
            <a:ext cx="10363200" cy="64515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3" name="Slide Number Placeholder 9"/>
          <p:cNvSpPr>
            <a:spLocks noGrp="1"/>
          </p:cNvSpPr>
          <p:nvPr>
            <p:ph type="sldNum" sz="quarter" idx="10"/>
          </p:nvPr>
        </p:nvSpPr>
        <p:spPr/>
        <p:txBody>
          <a:bodyPr/>
          <a:lstStyle>
            <a:lvl1pPr>
              <a:defRPr/>
            </a:lvl1pPr>
          </a:lstStyle>
          <a:p>
            <a:pPr>
              <a:defRPr/>
            </a:pPr>
            <a:fld id="{AC251CC7-68DB-DC4E-AEB5-860FF6F56E64}" type="slidenum">
              <a:rPr lang="en-US"/>
              <a:pPr>
                <a:defRPr/>
              </a:pPr>
              <a:t>‹#›</a:t>
            </a:fld>
            <a:endParaRPr lang="en-US" dirty="0"/>
          </a:p>
        </p:txBody>
      </p:sp>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192" y="826176"/>
            <a:ext cx="1942592" cy="3218688"/>
          </a:xfrm>
          <a:prstGeom prst="rect">
            <a:avLst/>
          </a:prstGeom>
        </p:spPr>
      </p:pic>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58755" y="826176"/>
            <a:ext cx="2592832" cy="3218688"/>
          </a:xfrm>
          <a:prstGeom prst="rect">
            <a:avLst/>
          </a:prstGeom>
        </p:spPr>
      </p:pic>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49508" y="826176"/>
            <a:ext cx="3153664" cy="3218688"/>
          </a:xfrm>
          <a:prstGeom prst="rect">
            <a:avLst/>
          </a:prstGeom>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88995" y="826176"/>
            <a:ext cx="2609088" cy="3218688"/>
          </a:xfrm>
          <a:prstGeom prst="rect">
            <a:avLst/>
          </a:prstGeom>
        </p:spPr>
      </p:pic>
      <p:pic>
        <p:nvPicPr>
          <p:cNvPr id="21" name="Picture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95888" y="826176"/>
            <a:ext cx="1999488" cy="3218688"/>
          </a:xfrm>
          <a:prstGeom prst="rect">
            <a:avLst/>
          </a:prstGeom>
        </p:spPr>
      </p:pic>
    </p:spTree>
    <p:extLst>
      <p:ext uri="{BB962C8B-B14F-4D97-AF65-F5344CB8AC3E}">
        <p14:creationId xmlns:p14="http://schemas.microsoft.com/office/powerpoint/2010/main" val="41277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8200" y="556181"/>
            <a:ext cx="10515600" cy="553336"/>
          </a:xfrm>
        </p:spPr>
        <p:txBody>
          <a:bodyPr/>
          <a:lstStyle/>
          <a:p>
            <a:r>
              <a:rPr lang="en-US"/>
              <a:t>Click to edit Master title style</a:t>
            </a:r>
            <a:endParaRPr lang="en-US" dirty="0"/>
          </a:p>
        </p:txBody>
      </p:sp>
      <p:sp>
        <p:nvSpPr>
          <p:cNvPr id="11" name="Content Placeholder 3"/>
          <p:cNvSpPr>
            <a:spLocks noGrp="1"/>
          </p:cNvSpPr>
          <p:nvPr>
            <p:ph sz="half" idx="2"/>
          </p:nvPr>
        </p:nvSpPr>
        <p:spPr>
          <a:xfrm>
            <a:off x="6172200" y="2837469"/>
            <a:ext cx="5181600" cy="2780907"/>
          </a:xfrm>
        </p:spPr>
        <p:txBody>
          <a:bodyPr/>
          <a:lstStyle>
            <a:lvl1pPr marL="0" indent="0">
              <a:buNone/>
              <a:defRPr sz="1200" i="1"/>
            </a:lvl1pPr>
          </a:lstStyle>
          <a:p>
            <a:pPr lvl="0"/>
            <a:r>
              <a:rPr lang="en-US"/>
              <a:t>Click to edit Master text styles</a:t>
            </a:r>
          </a:p>
        </p:txBody>
      </p:sp>
      <p:sp>
        <p:nvSpPr>
          <p:cNvPr id="13"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6172200" y="1825625"/>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p:txBody>
          <a:bodyPr/>
          <a:lstStyle>
            <a:lvl1pPr>
              <a:defRPr/>
            </a:lvl1pPr>
          </a:lstStyle>
          <a:p>
            <a:pPr>
              <a:defRPr/>
            </a:pPr>
            <a:fld id="{25C5F9D4-5D67-D543-BC4D-5AD00547B80B}" type="slidenum">
              <a:rPr lang="en-US"/>
              <a:pPr>
                <a:defRPr/>
              </a:pPr>
              <a:t>‹#›</a:t>
            </a:fld>
            <a:endParaRPr lang="en-US" dirty="0"/>
          </a:p>
        </p:txBody>
      </p:sp>
    </p:spTree>
    <p:extLst>
      <p:ext uri="{BB962C8B-B14F-4D97-AF65-F5344CB8AC3E}">
        <p14:creationId xmlns:p14="http://schemas.microsoft.com/office/powerpoint/2010/main" val="338578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p:nvPr>
        </p:nvSpPr>
        <p:spPr>
          <a:xfrm>
            <a:off x="838200" y="556181"/>
            <a:ext cx="10515600" cy="553336"/>
          </a:xfrm>
        </p:spPr>
        <p:txBody>
          <a:bodyPr/>
          <a:lstStyle/>
          <a:p>
            <a:r>
              <a:rPr lang="en-US"/>
              <a:t>Click to edit Master title style</a:t>
            </a:r>
            <a:endParaRPr lang="en-US" dirty="0"/>
          </a:p>
        </p:txBody>
      </p:sp>
      <p:sp>
        <p:nvSpPr>
          <p:cNvPr id="11" name="Content Placeholder 3"/>
          <p:cNvSpPr>
            <a:spLocks noGrp="1"/>
          </p:cNvSpPr>
          <p:nvPr>
            <p:ph sz="half" idx="2"/>
          </p:nvPr>
        </p:nvSpPr>
        <p:spPr>
          <a:xfrm>
            <a:off x="838200" y="1815900"/>
            <a:ext cx="5181600" cy="3802265"/>
          </a:xfrm>
        </p:spPr>
        <p:txBody>
          <a:bodyPr/>
          <a:lstStyle>
            <a:lvl1pPr marL="0" indent="0">
              <a:buNone/>
              <a:defRPr sz="1200" i="1"/>
            </a:lvl1pPr>
          </a:lstStyle>
          <a:p>
            <a:pPr lvl="0"/>
            <a:r>
              <a:rPr lang="en-US"/>
              <a:t>Click to edit Master text styles</a:t>
            </a:r>
          </a:p>
        </p:txBody>
      </p:sp>
      <p:sp>
        <p:nvSpPr>
          <p:cNvPr id="13" name="Text Placeholder 13"/>
          <p:cNvSpPr>
            <a:spLocks noGrp="1"/>
          </p:cNvSpPr>
          <p:nvPr>
            <p:ph type="body" sz="quarter" idx="13"/>
          </p:nvPr>
        </p:nvSpPr>
        <p:spPr>
          <a:xfrm>
            <a:off x="6172200" y="2837481"/>
            <a:ext cx="51816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6172200" y="1825625"/>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p:txBody>
          <a:bodyPr/>
          <a:lstStyle>
            <a:lvl1pPr>
              <a:defRPr/>
            </a:lvl1pPr>
          </a:lstStyle>
          <a:p>
            <a:pPr>
              <a:defRPr/>
            </a:pPr>
            <a:fld id="{5BB9A625-1BAB-DC4A-8E83-1D568617C14A}" type="slidenum">
              <a:rPr lang="en-US"/>
              <a:pPr>
                <a:defRPr/>
              </a:pPr>
              <a:t>‹#›</a:t>
            </a:fld>
            <a:endParaRPr lang="en-US" dirty="0"/>
          </a:p>
        </p:txBody>
      </p:sp>
    </p:spTree>
    <p:extLst>
      <p:ext uri="{BB962C8B-B14F-4D97-AF65-F5344CB8AC3E}">
        <p14:creationId xmlns:p14="http://schemas.microsoft.com/office/powerpoint/2010/main" val="409033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556181"/>
            <a:ext cx="10515600" cy="553336"/>
          </a:xfrm>
        </p:spPr>
        <p:txBody>
          <a:bodyPr/>
          <a:lstStyle/>
          <a:p>
            <a:r>
              <a:rPr lang="en-US"/>
              <a:t>Click to edit Master title style</a:t>
            </a:r>
            <a:endParaRPr lang="en-US" dirty="0"/>
          </a:p>
        </p:txBody>
      </p:sp>
      <p:sp>
        <p:nvSpPr>
          <p:cNvPr id="11" name="Content Placeholder 3"/>
          <p:cNvSpPr>
            <a:spLocks noGrp="1"/>
          </p:cNvSpPr>
          <p:nvPr>
            <p:ph sz="half" idx="2"/>
          </p:nvPr>
        </p:nvSpPr>
        <p:spPr>
          <a:xfrm>
            <a:off x="6172200" y="3807104"/>
            <a:ext cx="5181600" cy="1811281"/>
          </a:xfrm>
        </p:spPr>
        <p:txBody>
          <a:bodyPr/>
          <a:lstStyle>
            <a:lvl1pPr marL="0" indent="0">
              <a:buNone/>
              <a:defRPr sz="1200" i="1"/>
            </a:lvl1pPr>
          </a:lstStyle>
          <a:p>
            <a:pPr lvl="0"/>
            <a:r>
              <a:rPr lang="en-US"/>
              <a:t>Click to edit Master text styles</a:t>
            </a:r>
          </a:p>
        </p:txBody>
      </p:sp>
      <p:sp>
        <p:nvSpPr>
          <p:cNvPr id="13" name="Text Placeholder 13"/>
          <p:cNvSpPr>
            <a:spLocks noGrp="1"/>
          </p:cNvSpPr>
          <p:nvPr>
            <p:ph type="body" sz="quarter" idx="13"/>
          </p:nvPr>
        </p:nvSpPr>
        <p:spPr>
          <a:xfrm>
            <a:off x="838200" y="1825668"/>
            <a:ext cx="51816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p:nvPr>
        </p:nvSpPr>
        <p:spPr>
          <a:xfrm>
            <a:off x="6172200" y="1847748"/>
            <a:ext cx="5181600" cy="1811281"/>
          </a:xfrm>
        </p:spPr>
        <p:txBody>
          <a:bodyPr/>
          <a:lstStyle>
            <a:lvl1pPr marL="0" indent="0">
              <a:buNone/>
              <a:defRPr sz="1200" i="1"/>
            </a:lvl1pPr>
          </a:lstStyle>
          <a:p>
            <a:pPr lvl="0"/>
            <a:r>
              <a:rPr lang="en-US"/>
              <a:t>Click to edit Master text styles</a:t>
            </a:r>
          </a:p>
        </p:txBody>
      </p:sp>
      <p:sp>
        <p:nvSpPr>
          <p:cNvPr id="16" name="Content Placeholder 3"/>
          <p:cNvSpPr>
            <a:spLocks noGrp="1"/>
          </p:cNvSpPr>
          <p:nvPr>
            <p:ph sz="half" idx="15"/>
          </p:nvPr>
        </p:nvSpPr>
        <p:spPr>
          <a:xfrm>
            <a:off x="838200" y="3807104"/>
            <a:ext cx="5181600" cy="1811281"/>
          </a:xfrm>
        </p:spPr>
        <p:txBody>
          <a:bodyPr/>
          <a:lstStyle>
            <a:lvl1pPr marL="0" indent="0">
              <a:buNone/>
              <a:defRPr sz="1200" i="1"/>
            </a:lvl1pPr>
          </a:lstStyle>
          <a:p>
            <a:pPr lvl="0"/>
            <a:r>
              <a:rPr lang="en-US"/>
              <a:t>Click to edit Master text styles</a:t>
            </a:r>
          </a:p>
        </p:txBody>
      </p:sp>
      <p:sp>
        <p:nvSpPr>
          <p:cNvPr id="15"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8" name="Slide Number Placeholder 25"/>
          <p:cNvSpPr>
            <a:spLocks noGrp="1"/>
          </p:cNvSpPr>
          <p:nvPr>
            <p:ph type="sldNum" sz="quarter" idx="18"/>
          </p:nvPr>
        </p:nvSpPr>
        <p:spPr/>
        <p:txBody>
          <a:bodyPr/>
          <a:lstStyle>
            <a:lvl1pPr>
              <a:defRPr/>
            </a:lvl1pPr>
          </a:lstStyle>
          <a:p>
            <a:pPr>
              <a:defRPr/>
            </a:pPr>
            <a:fld id="{873779CE-96A0-D94C-A88F-E2BB8366696B}" type="slidenum">
              <a:rPr lang="en-US"/>
              <a:pPr>
                <a:defRPr/>
              </a:pPr>
              <a:t>‹#›</a:t>
            </a:fld>
            <a:endParaRPr lang="en-US" dirty="0"/>
          </a:p>
        </p:txBody>
      </p:sp>
    </p:spTree>
    <p:extLst>
      <p:ext uri="{BB962C8B-B14F-4D97-AF65-F5344CB8AC3E}">
        <p14:creationId xmlns:p14="http://schemas.microsoft.com/office/powerpoint/2010/main" val="72587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13"/>
          <p:cNvSpPr>
            <a:spLocks noGrp="1"/>
          </p:cNvSpPr>
          <p:nvPr>
            <p:ph type="body" sz="quarter" idx="13"/>
          </p:nvPr>
        </p:nvSpPr>
        <p:spPr>
          <a:xfrm>
            <a:off x="838202" y="1825625"/>
            <a:ext cx="4026031"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p:nvPr>
        </p:nvSpPr>
        <p:spPr>
          <a:xfrm>
            <a:off x="5052769" y="1825625"/>
            <a:ext cx="6301033" cy="3792539"/>
          </a:xfrm>
        </p:spPr>
        <p:txBody>
          <a:bodyPr rtlCol="0">
            <a:normAutofit/>
          </a:bodyPr>
          <a:lstStyle>
            <a:lvl1pPr marL="0" indent="0">
              <a:buNone/>
              <a:defRPr sz="1200" i="1"/>
            </a:lvl1pPr>
          </a:lstStyle>
          <a:p>
            <a:pPr lvl="0"/>
            <a:r>
              <a:rPr lang="en-US" noProof="0" dirty="0"/>
              <a:t>Click icon to add table</a:t>
            </a:r>
          </a:p>
        </p:txBody>
      </p:sp>
      <p:sp>
        <p:nvSpPr>
          <p:cNvPr id="11"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6" name="Slide Number Placeholder 25"/>
          <p:cNvSpPr>
            <a:spLocks noGrp="1"/>
          </p:cNvSpPr>
          <p:nvPr>
            <p:ph type="sldNum" sz="quarter" idx="18"/>
          </p:nvPr>
        </p:nvSpPr>
        <p:spPr/>
        <p:txBody>
          <a:bodyPr/>
          <a:lstStyle>
            <a:lvl1pPr>
              <a:defRPr/>
            </a:lvl1pPr>
          </a:lstStyle>
          <a:p>
            <a:pPr>
              <a:defRPr/>
            </a:pPr>
            <a:fld id="{242DB3B0-1C65-DF4F-8FEC-87AE9AC834B9}" type="slidenum">
              <a:rPr lang="en-US"/>
              <a:pPr>
                <a:defRPr/>
              </a:pPr>
              <a:t>‹#›</a:t>
            </a:fld>
            <a:endParaRPr lang="en-US" dirty="0"/>
          </a:p>
        </p:txBody>
      </p:sp>
    </p:spTree>
    <p:extLst>
      <p:ext uri="{BB962C8B-B14F-4D97-AF65-F5344CB8AC3E}">
        <p14:creationId xmlns:p14="http://schemas.microsoft.com/office/powerpoint/2010/main" val="759712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838200" y="556181"/>
            <a:ext cx="10515600" cy="553336"/>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6172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838200" y="4788817"/>
            <a:ext cx="51816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a:t>Click to edit Master text styles</a:t>
            </a:r>
          </a:p>
        </p:txBody>
      </p:sp>
      <p:sp>
        <p:nvSpPr>
          <p:cNvPr id="3" name="Picture Placeholder 2"/>
          <p:cNvSpPr>
            <a:spLocks noGrp="1"/>
          </p:cNvSpPr>
          <p:nvPr>
            <p:ph type="pic" sz="quarter" idx="15"/>
          </p:nvPr>
        </p:nvSpPr>
        <p:spPr>
          <a:xfrm>
            <a:off x="838200" y="1825669"/>
            <a:ext cx="5181600" cy="2963191"/>
          </a:xfrm>
        </p:spPr>
        <p:txBody>
          <a:bodyPr rtlCol="0">
            <a:normAutofit/>
          </a:bodyPr>
          <a:lstStyle>
            <a:lvl1pPr marL="0" indent="0">
              <a:buNone/>
              <a:defRPr sz="1200" i="1" baseline="0"/>
            </a:lvl1pPr>
          </a:lstStyle>
          <a:p>
            <a:pPr lvl="0"/>
            <a:r>
              <a:rPr lang="en-US" noProof="0" dirty="0"/>
              <a:t>Drag picture to placeholder or click icon to add</a:t>
            </a:r>
          </a:p>
        </p:txBody>
      </p:sp>
      <p:sp>
        <p:nvSpPr>
          <p:cNvPr id="11"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p:txBody>
          <a:bodyPr/>
          <a:lstStyle>
            <a:lvl1pPr>
              <a:defRPr/>
            </a:lvl1pPr>
          </a:lstStyle>
          <a:p>
            <a:pPr>
              <a:defRPr/>
            </a:pPr>
            <a:fld id="{18B1EC0A-61B7-B94F-903F-DCE2C52D1CCC}" type="slidenum">
              <a:rPr lang="en-US"/>
              <a:pPr>
                <a:defRPr/>
              </a:pPr>
              <a:t>‹#›</a:t>
            </a:fld>
            <a:endParaRPr lang="en-US" dirty="0"/>
          </a:p>
        </p:txBody>
      </p:sp>
    </p:spTree>
    <p:extLst>
      <p:ext uri="{BB962C8B-B14F-4D97-AF65-F5344CB8AC3E}">
        <p14:creationId xmlns:p14="http://schemas.microsoft.com/office/powerpoint/2010/main" val="4056580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5"/>
          <p:cNvSpPr>
            <a:spLocks noGrp="1"/>
          </p:cNvSpPr>
          <p:nvPr>
            <p:ph type="sldNum" sz="quarter" idx="10"/>
          </p:nvPr>
        </p:nvSpPr>
        <p:spPr/>
        <p:txBody>
          <a:bodyPr/>
          <a:lstStyle>
            <a:lvl1pPr>
              <a:defRPr/>
            </a:lvl1pPr>
          </a:lstStyle>
          <a:p>
            <a:pPr>
              <a:defRPr/>
            </a:pPr>
            <a:fld id="{BC941FE5-8751-5A41-9B57-5853A55FD1D9}" type="slidenum">
              <a:rPr lang="en-US"/>
              <a:pPr>
                <a:defRPr/>
              </a:pPr>
              <a:t>‹#›</a:t>
            </a:fld>
            <a:endParaRPr lang="en-US" dirty="0"/>
          </a:p>
        </p:txBody>
      </p:sp>
    </p:spTree>
    <p:extLst>
      <p:ext uri="{BB962C8B-B14F-4D97-AF65-F5344CB8AC3E}">
        <p14:creationId xmlns:p14="http://schemas.microsoft.com/office/powerpoint/2010/main" val="225862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p:nvPr>
        </p:nvSpPr>
        <p:spPr>
          <a:xfrm>
            <a:off x="838200" y="556181"/>
            <a:ext cx="10515600" cy="553336"/>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838200" y="2837512"/>
            <a:ext cx="105156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838200" y="1825625"/>
            <a:ext cx="105156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a:t>Click to edit Master text styles</a:t>
            </a:r>
          </a:p>
        </p:txBody>
      </p:sp>
      <p:sp>
        <p:nvSpPr>
          <p:cNvPr id="14" name="Text Placeholder 13"/>
          <p:cNvSpPr>
            <a:spLocks noGrp="1"/>
          </p:cNvSpPr>
          <p:nvPr>
            <p:ph type="body" sz="quarter" idx="15"/>
          </p:nvPr>
        </p:nvSpPr>
        <p:spPr>
          <a:xfrm>
            <a:off x="838200" y="4977353"/>
            <a:ext cx="10515600" cy="662891"/>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a:t>Click to edit Master text styles</a:t>
            </a:r>
          </a:p>
        </p:txBody>
      </p:sp>
      <p:sp>
        <p:nvSpPr>
          <p:cNvPr id="11"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p:txBody>
          <a:bodyPr/>
          <a:lstStyle>
            <a:lvl1pPr>
              <a:defRPr/>
            </a:lvl1pPr>
          </a:lstStyle>
          <a:p>
            <a:pPr>
              <a:defRPr/>
            </a:pPr>
            <a:fld id="{6EF0BEFE-55CC-A34A-A372-DBC5A78008E9}" type="slidenum">
              <a:rPr lang="en-US"/>
              <a:pPr>
                <a:defRPr/>
              </a:pPr>
              <a:t>‹#›</a:t>
            </a:fld>
            <a:endParaRPr lang="en-US" dirty="0"/>
          </a:p>
        </p:txBody>
      </p:sp>
    </p:spTree>
    <p:extLst>
      <p:ext uri="{BB962C8B-B14F-4D97-AF65-F5344CB8AC3E}">
        <p14:creationId xmlns:p14="http://schemas.microsoft.com/office/powerpoint/2010/main" val="72854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556181"/>
            <a:ext cx="10515600" cy="553336"/>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838200" y="3642167"/>
            <a:ext cx="5181600" cy="1975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838200" y="1825649"/>
            <a:ext cx="10515600" cy="1693079"/>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a:t>Click to edit Master text styles</a:t>
            </a:r>
          </a:p>
        </p:txBody>
      </p:sp>
      <p:sp>
        <p:nvSpPr>
          <p:cNvPr id="3" name="Picture Placeholder 2"/>
          <p:cNvSpPr>
            <a:spLocks noGrp="1"/>
          </p:cNvSpPr>
          <p:nvPr>
            <p:ph type="pic" sz="quarter" idx="15"/>
          </p:nvPr>
        </p:nvSpPr>
        <p:spPr>
          <a:xfrm>
            <a:off x="6172200" y="3642168"/>
            <a:ext cx="5181600" cy="1975997"/>
          </a:xfrm>
        </p:spPr>
        <p:txBody>
          <a:bodyPr rtlCol="0">
            <a:normAutofit/>
          </a:bodyPr>
          <a:lstStyle>
            <a:lvl1pPr marL="0" indent="0">
              <a:buNone/>
              <a:defRPr sz="1200" i="1" baseline="0"/>
            </a:lvl1pPr>
          </a:lstStyle>
          <a:p>
            <a:pPr lvl="0"/>
            <a:r>
              <a:rPr lang="en-US" noProof="0" dirty="0"/>
              <a:t>Drag picture to placeholder or click icon to add</a:t>
            </a:r>
          </a:p>
        </p:txBody>
      </p:sp>
      <p:sp>
        <p:nvSpPr>
          <p:cNvPr id="11"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p:txBody>
          <a:bodyPr/>
          <a:lstStyle>
            <a:lvl1pPr>
              <a:defRPr/>
            </a:lvl1pPr>
          </a:lstStyle>
          <a:p>
            <a:pPr>
              <a:defRPr/>
            </a:pPr>
            <a:fld id="{4DABB549-F767-EF41-93D4-A073E05F10F0}" type="slidenum">
              <a:rPr lang="en-US"/>
              <a:pPr>
                <a:defRPr/>
              </a:pPr>
              <a:t>‹#›</a:t>
            </a:fld>
            <a:endParaRPr lang="en-US" dirty="0"/>
          </a:p>
        </p:txBody>
      </p:sp>
    </p:spTree>
    <p:extLst>
      <p:ext uri="{BB962C8B-B14F-4D97-AF65-F5344CB8AC3E}">
        <p14:creationId xmlns:p14="http://schemas.microsoft.com/office/powerpoint/2010/main" val="147861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p:nvPr>
        </p:nvSpPr>
        <p:spPr>
          <a:xfrm>
            <a:off x="838200" y="556181"/>
            <a:ext cx="10515600" cy="553336"/>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838200" y="1825632"/>
            <a:ext cx="6627829"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838200" y="4713492"/>
            <a:ext cx="6627829"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a:t>Click to edit Master text styles</a:t>
            </a:r>
          </a:p>
        </p:txBody>
      </p:sp>
      <p:sp>
        <p:nvSpPr>
          <p:cNvPr id="3" name="Picture Placeholder 2"/>
          <p:cNvSpPr>
            <a:spLocks noGrp="1"/>
          </p:cNvSpPr>
          <p:nvPr>
            <p:ph type="pic" sz="quarter" idx="15"/>
          </p:nvPr>
        </p:nvSpPr>
        <p:spPr>
          <a:xfrm>
            <a:off x="7616865" y="1825625"/>
            <a:ext cx="3736943" cy="3792539"/>
          </a:xfrm>
        </p:spPr>
        <p:txBody>
          <a:bodyPr rtlCol="0">
            <a:normAutofit/>
          </a:bodyPr>
          <a:lstStyle>
            <a:lvl1pPr marL="0" indent="0">
              <a:buNone/>
              <a:defRPr sz="1200" i="1" baseline="0"/>
            </a:lvl1pPr>
          </a:lstStyle>
          <a:p>
            <a:pPr lvl="0"/>
            <a:r>
              <a:rPr lang="en-US" noProof="0" dirty="0"/>
              <a:t>Drag picture to placeholder or click icon to add</a:t>
            </a:r>
          </a:p>
        </p:txBody>
      </p:sp>
      <p:sp>
        <p:nvSpPr>
          <p:cNvPr id="9"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p:txBody>
          <a:bodyPr/>
          <a:lstStyle>
            <a:lvl1pPr>
              <a:defRPr/>
            </a:lvl1pPr>
          </a:lstStyle>
          <a:p>
            <a:pPr>
              <a:defRPr/>
            </a:pPr>
            <a:fld id="{F3AC1238-AB32-E149-9B71-0B8693B67D0B}" type="slidenum">
              <a:rPr lang="en-US"/>
              <a:pPr>
                <a:defRPr/>
              </a:pPr>
              <a:t>‹#›</a:t>
            </a:fld>
            <a:endParaRPr lang="en-US" dirty="0"/>
          </a:p>
        </p:txBody>
      </p:sp>
    </p:spTree>
    <p:extLst>
      <p:ext uri="{BB962C8B-B14F-4D97-AF65-F5344CB8AC3E}">
        <p14:creationId xmlns:p14="http://schemas.microsoft.com/office/powerpoint/2010/main" val="412358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9" y="0"/>
            <a:ext cx="122237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5122333"/>
            <a:ext cx="12192000" cy="1735667"/>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1257" y="5976385"/>
            <a:ext cx="1731155" cy="880587"/>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10648"/>
            <a:ext cx="12192000" cy="1132567"/>
          </a:xfrm>
          <a:prstGeom prst="rect">
            <a:avLst/>
          </a:prstGeom>
        </p:spPr>
      </p:pic>
      <p:sp>
        <p:nvSpPr>
          <p:cNvPr id="13" name="Slide Number Placeholder 9"/>
          <p:cNvSpPr>
            <a:spLocks noGrp="1"/>
          </p:cNvSpPr>
          <p:nvPr>
            <p:ph type="sldNum" sz="quarter" idx="18"/>
          </p:nvPr>
        </p:nvSpPr>
        <p:spPr/>
        <p:txBody>
          <a:bodyPr/>
          <a:lstStyle>
            <a:lvl1pPr>
              <a:defRPr/>
            </a:lvl1pPr>
          </a:lstStyle>
          <a:p>
            <a:pPr>
              <a:defRPr/>
            </a:pPr>
            <a:fld id="{6CAF6230-9B3A-E94A-9D7B-355E467F6DE5}" type="slidenum">
              <a:rPr lang="en-US"/>
              <a:pPr>
                <a:defRPr/>
              </a:pPr>
              <a:t>‹#›</a:t>
            </a:fld>
            <a:endParaRPr lang="en-US" dirty="0"/>
          </a:p>
        </p:txBody>
      </p:sp>
      <p:sp>
        <p:nvSpPr>
          <p:cNvPr id="17" name="Picture Placeholder 49"/>
          <p:cNvSpPr>
            <a:spLocks noGrp="1"/>
          </p:cNvSpPr>
          <p:nvPr>
            <p:ph type="pic" sz="quarter" idx="13" hasCustomPrompt="1"/>
          </p:nvPr>
        </p:nvSpPr>
        <p:spPr>
          <a:xfrm>
            <a:off x="0" y="870069"/>
            <a:ext cx="2438400" cy="2438400"/>
          </a:xfrm>
          <a:blipFill>
            <a:blip r:embed="rId5"/>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18" name="Picture Placeholder 49"/>
          <p:cNvSpPr>
            <a:spLocks noGrp="1"/>
          </p:cNvSpPr>
          <p:nvPr>
            <p:ph type="pic" sz="quarter" idx="14" hasCustomPrompt="1"/>
          </p:nvPr>
        </p:nvSpPr>
        <p:spPr>
          <a:xfrm>
            <a:off x="2438400" y="870069"/>
            <a:ext cx="2438400" cy="2438400"/>
          </a:xfrm>
          <a:blipFill>
            <a:blip r:embed="rId6"/>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9" name="Picture Placeholder 49"/>
          <p:cNvSpPr>
            <a:spLocks noGrp="1"/>
          </p:cNvSpPr>
          <p:nvPr>
            <p:ph type="pic" sz="quarter" idx="15" hasCustomPrompt="1"/>
          </p:nvPr>
        </p:nvSpPr>
        <p:spPr>
          <a:xfrm>
            <a:off x="4876800" y="870069"/>
            <a:ext cx="2438400" cy="2438400"/>
          </a:xfrm>
          <a:blipFill>
            <a:blip r:embed="rId7"/>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0" name="Picture Placeholder 49"/>
          <p:cNvSpPr>
            <a:spLocks noGrp="1"/>
          </p:cNvSpPr>
          <p:nvPr>
            <p:ph type="pic" sz="quarter" idx="16" hasCustomPrompt="1"/>
          </p:nvPr>
        </p:nvSpPr>
        <p:spPr>
          <a:xfrm>
            <a:off x="7315200" y="870069"/>
            <a:ext cx="2438400" cy="2438400"/>
          </a:xfrm>
          <a:blipFill>
            <a:blip r:embed="rId8"/>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1" name="Picture Placeholder 49"/>
          <p:cNvSpPr>
            <a:spLocks noGrp="1"/>
          </p:cNvSpPr>
          <p:nvPr>
            <p:ph type="pic" sz="quarter" idx="17" hasCustomPrompt="1"/>
          </p:nvPr>
        </p:nvSpPr>
        <p:spPr>
          <a:xfrm>
            <a:off x="9753600" y="870069"/>
            <a:ext cx="2438400" cy="2438400"/>
          </a:xfrm>
          <a:blipFill>
            <a:blip r:embed="rId9"/>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2" name="Title 1"/>
          <p:cNvSpPr>
            <a:spLocks noGrp="1"/>
          </p:cNvSpPr>
          <p:nvPr>
            <p:ph type="ctrTitle"/>
          </p:nvPr>
        </p:nvSpPr>
        <p:spPr>
          <a:xfrm>
            <a:off x="914400" y="4254595"/>
            <a:ext cx="10363200" cy="697311"/>
          </a:xfrm>
        </p:spPr>
        <p:txBody>
          <a:bodyPr>
            <a:normAutofit/>
          </a:bodyPr>
          <a:lstStyle>
            <a:lvl1pPr algn="l">
              <a:defRPr sz="4400" i="0">
                <a:solidFill>
                  <a:srgbClr val="0066A1"/>
                </a:solidFill>
              </a:defRPr>
            </a:lvl1pPr>
          </a:lstStyle>
          <a:p>
            <a:r>
              <a:rPr lang="en-US" dirty="0"/>
              <a:t>Click to edit Master title style</a:t>
            </a:r>
          </a:p>
        </p:txBody>
      </p:sp>
      <p:sp>
        <p:nvSpPr>
          <p:cNvPr id="23" name="Subtitle 2"/>
          <p:cNvSpPr>
            <a:spLocks noGrp="1"/>
          </p:cNvSpPr>
          <p:nvPr>
            <p:ph type="subTitle" idx="1"/>
          </p:nvPr>
        </p:nvSpPr>
        <p:spPr>
          <a:xfrm>
            <a:off x="914400" y="5043892"/>
            <a:ext cx="10363200" cy="64515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2426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9" y="0"/>
            <a:ext cx="122237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5122333"/>
            <a:ext cx="12192000" cy="173566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1257" y="5976385"/>
            <a:ext cx="1731155" cy="880587"/>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10648"/>
            <a:ext cx="12192000" cy="1132567"/>
          </a:xfrm>
          <a:prstGeom prst="rect">
            <a:avLst/>
          </a:prstGeom>
        </p:spPr>
      </p:pic>
      <p:sp>
        <p:nvSpPr>
          <p:cNvPr id="2" name="Title 1"/>
          <p:cNvSpPr>
            <a:spLocks noGrp="1"/>
          </p:cNvSpPr>
          <p:nvPr>
            <p:ph type="title"/>
          </p:nvPr>
        </p:nvSpPr>
        <p:spPr>
          <a:xfrm>
            <a:off x="831851" y="3262832"/>
            <a:ext cx="10515600" cy="827759"/>
          </a:xfrm>
        </p:spPr>
        <p:txBody>
          <a:bodyPr>
            <a:normAutofit/>
          </a:bodyPr>
          <a:lstStyle>
            <a:lvl1pPr>
              <a:defRPr sz="4400" i="0"/>
            </a:lvl1pPr>
          </a:lstStyle>
          <a:p>
            <a:r>
              <a:rPr lang="en-US"/>
              <a:t>Click to edit Master title style</a:t>
            </a:r>
            <a:endParaRPr lang="en-US" dirty="0"/>
          </a:p>
        </p:txBody>
      </p:sp>
      <p:sp>
        <p:nvSpPr>
          <p:cNvPr id="3" name="Text Placeholder 2"/>
          <p:cNvSpPr>
            <a:spLocks noGrp="1"/>
          </p:cNvSpPr>
          <p:nvPr>
            <p:ph type="body" idx="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Slide Number Placeholder 13"/>
          <p:cNvSpPr>
            <a:spLocks noGrp="1"/>
          </p:cNvSpPr>
          <p:nvPr>
            <p:ph type="sldNum" sz="quarter" idx="10"/>
          </p:nvPr>
        </p:nvSpPr>
        <p:spPr/>
        <p:txBody>
          <a:bodyPr/>
          <a:lstStyle>
            <a:lvl1pPr>
              <a:defRPr/>
            </a:lvl1pPr>
          </a:lstStyle>
          <a:p>
            <a:pPr>
              <a:defRPr/>
            </a:pPr>
            <a:fld id="{FAFECC55-8F5B-0744-8CCA-2517E57F8A8B}" type="slidenum">
              <a:rPr lang="en-US"/>
              <a:pPr>
                <a:defRPr/>
              </a:pPr>
              <a:t>‹#›</a:t>
            </a:fld>
            <a:endParaRPr lang="en-US" dirty="0"/>
          </a:p>
        </p:txBody>
      </p:sp>
    </p:spTree>
    <p:extLst>
      <p:ext uri="{BB962C8B-B14F-4D97-AF65-F5344CB8AC3E}">
        <p14:creationId xmlns:p14="http://schemas.microsoft.com/office/powerpoint/2010/main" val="279587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11"/>
          <a:stretch/>
        </p:blipFill>
        <p:spPr>
          <a:xfrm rot="10800000" flipH="1">
            <a:off x="-31667" y="0"/>
            <a:ext cx="12223667" cy="6856973"/>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5122333"/>
            <a:ext cx="12192000" cy="173566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1257" y="5976385"/>
            <a:ext cx="1731155" cy="880587"/>
          </a:xfrm>
          <a:prstGeom prst="rect">
            <a:avLst/>
          </a:prstGeom>
        </p:spPr>
      </p:pic>
      <p:sp>
        <p:nvSpPr>
          <p:cNvPr id="2" name="Title 1"/>
          <p:cNvSpPr>
            <a:spLocks noGrp="1"/>
          </p:cNvSpPr>
          <p:nvPr>
            <p:ph type="title"/>
          </p:nvPr>
        </p:nvSpPr>
        <p:spPr>
          <a:xfrm>
            <a:off x="831851" y="3262832"/>
            <a:ext cx="10515600" cy="827759"/>
          </a:xfrm>
        </p:spPr>
        <p:txBody>
          <a:bodyPr>
            <a:normAutofit/>
          </a:bodyPr>
          <a:lstStyle>
            <a:lvl1pPr>
              <a:defRPr sz="4400" i="0" baseline="0"/>
            </a:lvl1pPr>
          </a:lstStyle>
          <a:p>
            <a:r>
              <a:rPr lang="en-US"/>
              <a:t>Click to edit Master title style</a:t>
            </a:r>
            <a:endParaRPr lang="en-US" dirty="0"/>
          </a:p>
        </p:txBody>
      </p:sp>
      <p:sp>
        <p:nvSpPr>
          <p:cNvPr id="3" name="Text Placeholder 2"/>
          <p:cNvSpPr>
            <a:spLocks noGrp="1"/>
          </p:cNvSpPr>
          <p:nvPr>
            <p:ph type="body" idx="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2" name="Slide Number Placeholder 6"/>
          <p:cNvSpPr>
            <a:spLocks noGrp="1"/>
          </p:cNvSpPr>
          <p:nvPr>
            <p:ph type="sldNum" sz="quarter" idx="10"/>
          </p:nvPr>
        </p:nvSpPr>
        <p:spPr/>
        <p:txBody>
          <a:bodyPr/>
          <a:lstStyle>
            <a:lvl1pPr>
              <a:defRPr/>
            </a:lvl1pPr>
          </a:lstStyle>
          <a:p>
            <a:pPr>
              <a:defRPr/>
            </a:pPr>
            <a:fld id="{F32B46E6-0749-1648-9289-35B0620FE722}" type="slidenum">
              <a:rPr lang="en-US"/>
              <a:pPr>
                <a:defRPr/>
              </a:pPr>
              <a:t>‹#›</a:t>
            </a:fld>
            <a:endParaRPr lang="en-US" dirty="0"/>
          </a:p>
        </p:txBody>
      </p:sp>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37298" y="470091"/>
            <a:ext cx="1209329" cy="1226772"/>
          </a:xfrm>
          <a:prstGeom prst="rect">
            <a:avLst/>
          </a:prstGeom>
        </p:spPr>
      </p:pic>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41909" y="1095103"/>
            <a:ext cx="1790737" cy="1808180"/>
          </a:xfrm>
          <a:prstGeom prst="rect">
            <a:avLst/>
          </a:prstGeom>
        </p:spPr>
      </p:pic>
      <p:pic>
        <p:nvPicPr>
          <p:cNvPr id="19" name="Picture 18"/>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3725" y="194132"/>
            <a:ext cx="3112713" cy="3174743"/>
          </a:xfrm>
          <a:prstGeom prst="rect">
            <a:avLst/>
          </a:prstGeom>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00091" y="2785395"/>
            <a:ext cx="2191909" cy="2569825"/>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10648"/>
            <a:ext cx="12192000" cy="1132567"/>
          </a:xfrm>
          <a:prstGeom prst="rect">
            <a:avLst/>
          </a:prstGeom>
        </p:spPr>
      </p:pic>
    </p:spTree>
    <p:extLst>
      <p:ext uri="{BB962C8B-B14F-4D97-AF65-F5344CB8AC3E}">
        <p14:creationId xmlns:p14="http://schemas.microsoft.com/office/powerpoint/2010/main" val="310060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11"/>
          <a:stretch/>
        </p:blipFill>
        <p:spPr>
          <a:xfrm rot="10800000" flipH="1">
            <a:off x="-31667" y="0"/>
            <a:ext cx="12223667" cy="6856973"/>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5122333"/>
            <a:ext cx="12192000" cy="173566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1257" y="5976385"/>
            <a:ext cx="1731155" cy="880587"/>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10648"/>
            <a:ext cx="12192000" cy="1132567"/>
          </a:xfrm>
          <a:prstGeom prst="rect">
            <a:avLst/>
          </a:prstGeom>
        </p:spPr>
      </p:pic>
      <p:sp>
        <p:nvSpPr>
          <p:cNvPr id="2" name="Title 1"/>
          <p:cNvSpPr>
            <a:spLocks noGrp="1"/>
          </p:cNvSpPr>
          <p:nvPr>
            <p:ph type="title"/>
          </p:nvPr>
        </p:nvSpPr>
        <p:spPr>
          <a:xfrm>
            <a:off x="831851" y="3262832"/>
            <a:ext cx="10515600" cy="827759"/>
          </a:xfrm>
        </p:spPr>
        <p:txBody>
          <a:bodyPr>
            <a:normAutofit/>
          </a:bodyPr>
          <a:lstStyle>
            <a:lvl1pPr>
              <a:defRPr sz="4400" i="0"/>
            </a:lvl1pPr>
          </a:lstStyle>
          <a:p>
            <a:r>
              <a:rPr lang="en-US"/>
              <a:t>Click to edit Master title style</a:t>
            </a:r>
            <a:endParaRPr lang="en-US" dirty="0"/>
          </a:p>
        </p:txBody>
      </p:sp>
      <p:sp>
        <p:nvSpPr>
          <p:cNvPr id="3" name="Text Placeholder 2"/>
          <p:cNvSpPr>
            <a:spLocks noGrp="1"/>
          </p:cNvSpPr>
          <p:nvPr>
            <p:ph type="body" idx="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Slide Number Placeholder 13"/>
          <p:cNvSpPr>
            <a:spLocks noGrp="1"/>
          </p:cNvSpPr>
          <p:nvPr>
            <p:ph type="sldNum" sz="quarter" idx="10"/>
          </p:nvPr>
        </p:nvSpPr>
        <p:spPr/>
        <p:txBody>
          <a:bodyPr/>
          <a:lstStyle>
            <a:lvl1pPr>
              <a:defRPr/>
            </a:lvl1pPr>
          </a:lstStyle>
          <a:p>
            <a:pPr>
              <a:defRPr/>
            </a:pPr>
            <a:fld id="{75EED97B-C08F-5E44-90CD-02D9BBCBE7B4}" type="slidenum">
              <a:rPr lang="en-US"/>
              <a:pPr>
                <a:defRPr/>
              </a:pPr>
              <a:t>‹#›</a:t>
            </a:fld>
            <a:endParaRPr lang="en-US" dirty="0"/>
          </a:p>
        </p:txBody>
      </p:sp>
    </p:spTree>
    <p:extLst>
      <p:ext uri="{BB962C8B-B14F-4D97-AF65-F5344CB8AC3E}">
        <p14:creationId xmlns:p14="http://schemas.microsoft.com/office/powerpoint/2010/main" val="317015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8"/>
            <a:ext cx="105156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5" name="Slide Number Placeholder 25"/>
          <p:cNvSpPr>
            <a:spLocks noGrp="1"/>
          </p:cNvSpPr>
          <p:nvPr>
            <p:ph type="sldNum" sz="quarter" idx="18"/>
          </p:nvPr>
        </p:nvSpPr>
        <p:spPr/>
        <p:txBody>
          <a:bodyPr/>
          <a:lstStyle>
            <a:lvl1pPr>
              <a:defRPr/>
            </a:lvl1pPr>
          </a:lstStyle>
          <a:p>
            <a:pPr>
              <a:defRPr/>
            </a:pPr>
            <a:fld id="{A29E6A85-E58A-B74F-BF6B-8BF4953AF1CE}" type="slidenum">
              <a:rPr lang="en-US"/>
              <a:pPr>
                <a:defRPr/>
              </a:pPr>
              <a:t>‹#›</a:t>
            </a:fld>
            <a:endParaRPr lang="en-US" dirty="0"/>
          </a:p>
        </p:txBody>
      </p:sp>
    </p:spTree>
    <p:extLst>
      <p:ext uri="{BB962C8B-B14F-4D97-AF65-F5344CB8AC3E}">
        <p14:creationId xmlns:p14="http://schemas.microsoft.com/office/powerpoint/2010/main" val="49965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13"/>
          <p:cNvSpPr>
            <a:spLocks noGrp="1"/>
          </p:cNvSpPr>
          <p:nvPr>
            <p:ph type="body" sz="quarter" idx="13"/>
          </p:nvPr>
        </p:nvSpPr>
        <p:spPr>
          <a:xfrm>
            <a:off x="838200" y="1825625"/>
            <a:ext cx="5181600" cy="37925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6172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6" name="Slide Number Placeholder 25"/>
          <p:cNvSpPr>
            <a:spLocks noGrp="1"/>
          </p:cNvSpPr>
          <p:nvPr>
            <p:ph type="sldNum" sz="quarter" idx="18"/>
          </p:nvPr>
        </p:nvSpPr>
        <p:spPr/>
        <p:txBody>
          <a:bodyPr/>
          <a:lstStyle>
            <a:lvl1pPr>
              <a:defRPr/>
            </a:lvl1pPr>
          </a:lstStyle>
          <a:p>
            <a:pPr>
              <a:defRPr/>
            </a:pPr>
            <a:fld id="{2074D7F4-E035-F04D-B83A-CFAC758BEF6D}" type="slidenum">
              <a:rPr lang="en-US"/>
              <a:pPr>
                <a:defRPr/>
              </a:pPr>
              <a:t>‹#›</a:t>
            </a:fld>
            <a:endParaRPr lang="en-US" dirty="0"/>
          </a:p>
        </p:txBody>
      </p:sp>
    </p:spTree>
    <p:extLst>
      <p:ext uri="{BB962C8B-B14F-4D97-AF65-F5344CB8AC3E}">
        <p14:creationId xmlns:p14="http://schemas.microsoft.com/office/powerpoint/2010/main" val="388661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6172200" y="1825636"/>
            <a:ext cx="5181600" cy="3792751"/>
          </a:xfrm>
        </p:spPr>
        <p:txBody>
          <a:bodyPr/>
          <a:lstStyle>
            <a:lvl1pPr marL="0" indent="0">
              <a:buNone/>
              <a:defRPr sz="1200" i="1"/>
            </a:lvl1pPr>
          </a:lstStyle>
          <a:p>
            <a:pPr lvl="0"/>
            <a:r>
              <a:rPr lang="en-US"/>
              <a:t>Click to edit Master text styles</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6" name="Slide Number Placeholder 25"/>
          <p:cNvSpPr>
            <a:spLocks noGrp="1"/>
          </p:cNvSpPr>
          <p:nvPr>
            <p:ph type="sldNum" sz="quarter" idx="18"/>
          </p:nvPr>
        </p:nvSpPr>
        <p:spPr/>
        <p:txBody>
          <a:bodyPr/>
          <a:lstStyle>
            <a:lvl1pPr>
              <a:defRPr/>
            </a:lvl1pPr>
          </a:lstStyle>
          <a:p>
            <a:pPr>
              <a:defRPr/>
            </a:pPr>
            <a:fld id="{18250645-83BF-4F4B-8BA2-D06B88BA2FE5}" type="slidenum">
              <a:rPr lang="en-US"/>
              <a:pPr>
                <a:defRPr/>
              </a:pPr>
              <a:t>‹#›</a:t>
            </a:fld>
            <a:endParaRPr lang="en-US" dirty="0"/>
          </a:p>
        </p:txBody>
      </p:sp>
    </p:spTree>
    <p:extLst>
      <p:ext uri="{BB962C8B-B14F-4D97-AF65-F5344CB8AC3E}">
        <p14:creationId xmlns:p14="http://schemas.microsoft.com/office/powerpoint/2010/main" val="251953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6172200" y="3792804"/>
            <a:ext cx="5181600" cy="1825573"/>
          </a:xfrm>
        </p:spPr>
        <p:txBody>
          <a:bodyPr/>
          <a:lstStyle>
            <a:lvl1pPr marL="0" indent="0">
              <a:buNone/>
              <a:defRPr sz="1200" i="1"/>
            </a:lvl1pPr>
          </a:lstStyle>
          <a:p>
            <a:pPr lvl="0"/>
            <a:r>
              <a:rPr lang="en-US"/>
              <a:t>Click to edit Master text styles</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172200" y="1825626"/>
            <a:ext cx="5181600" cy="1825573"/>
          </a:xfrm>
        </p:spPr>
        <p:txBody>
          <a:bodyPr/>
          <a:lstStyle>
            <a:lvl1pPr marL="0" indent="0">
              <a:buNone/>
              <a:defRPr sz="1200" i="1"/>
            </a:lvl1pPr>
          </a:lstStyle>
          <a:p>
            <a:pPr lvl="0"/>
            <a:r>
              <a:rPr lang="en-US"/>
              <a:t>Click to edit Master text styles</a:t>
            </a:r>
          </a:p>
        </p:txBody>
      </p:sp>
      <p:sp>
        <p:nvSpPr>
          <p:cNvPr id="11" name="Text Placeholder 3"/>
          <p:cNvSpPr>
            <a:spLocks noGrp="1"/>
          </p:cNvSpPr>
          <p:nvPr>
            <p:ph type="body" sz="quarter" idx="17"/>
          </p:nvPr>
        </p:nvSpPr>
        <p:spPr>
          <a:xfrm>
            <a:off x="83820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p:txBody>
          <a:bodyPr/>
          <a:lstStyle>
            <a:lvl1pPr>
              <a:defRPr/>
            </a:lvl1pPr>
          </a:lstStyle>
          <a:p>
            <a:pPr>
              <a:defRPr/>
            </a:pPr>
            <a:fld id="{9443A643-A225-7E41-86F1-61B05EB2C0C4}" type="slidenum">
              <a:rPr lang="en-US"/>
              <a:pPr>
                <a:defRPr/>
              </a:pPr>
              <a:t>‹#›</a:t>
            </a:fld>
            <a:endParaRPr lang="en-US" dirty="0"/>
          </a:p>
        </p:txBody>
      </p:sp>
    </p:spTree>
    <p:extLst>
      <p:ext uri="{BB962C8B-B14F-4D97-AF65-F5344CB8AC3E}">
        <p14:creationId xmlns:p14="http://schemas.microsoft.com/office/powerpoint/2010/main" val="154304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0">
            <a:extLst>
              <a:ext uri="{28A0092B-C50C-407E-A947-70E740481C1C}">
                <a14:useLocalDpi xmlns:a14="http://schemas.microsoft.com/office/drawing/2010/main" val="0"/>
              </a:ext>
            </a:extLst>
          </a:blip>
          <a:srcRect t="-12627" r="1408" b="14036"/>
          <a:stretch/>
        </p:blipFill>
        <p:spPr>
          <a:xfrm>
            <a:off x="0" y="5122333"/>
            <a:ext cx="12192000" cy="1735667"/>
          </a:xfrm>
          <a:prstGeom prst="rect">
            <a:avLst/>
          </a:prstGeom>
        </p:spPr>
      </p:pic>
      <p:pic>
        <p:nvPicPr>
          <p:cNvPr id="11" name="Picture 10"/>
          <p:cNvPicPr>
            <a:picLocks noChangeAspect="1"/>
          </p:cNvPicPr>
          <p:nvPr userDrawn="1"/>
        </p:nvPicPr>
        <p:blipFill rotWithShape="1">
          <a:blip r:embed="rId20">
            <a:extLst>
              <a:ext uri="{28A0092B-C50C-407E-A947-70E740481C1C}">
                <a14:useLocalDpi xmlns:a14="http://schemas.microsoft.com/office/drawing/2010/main" val="0"/>
              </a:ext>
            </a:extLst>
          </a:blip>
          <a:srcRect t="-12627" r="1408" b="48293"/>
          <a:stretch/>
        </p:blipFill>
        <p:spPr>
          <a:xfrm rot="10800000">
            <a:off x="0" y="-10648"/>
            <a:ext cx="12192000" cy="1132567"/>
          </a:xfrm>
          <a:prstGeom prst="rect">
            <a:avLst/>
          </a:prstGeom>
        </p:spPr>
      </p:pic>
      <p:pic>
        <p:nvPicPr>
          <p:cNvPr id="10" name="Pictur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421257" y="5976385"/>
            <a:ext cx="1731155" cy="880587"/>
          </a:xfrm>
          <a:prstGeom prst="rect">
            <a:avLst/>
          </a:prstGeom>
        </p:spPr>
      </p:pic>
      <p:sp>
        <p:nvSpPr>
          <p:cNvPr id="1029" name="Title Placeholder 1"/>
          <p:cNvSpPr>
            <a:spLocks noGrp="1"/>
          </p:cNvSpPr>
          <p:nvPr>
            <p:ph type="title"/>
          </p:nvPr>
        </p:nvSpPr>
        <p:spPr bwMode="auto">
          <a:xfrm>
            <a:off x="838200" y="555715"/>
            <a:ext cx="10515600" cy="55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Topic</a:t>
            </a:r>
          </a:p>
        </p:txBody>
      </p:sp>
      <p:sp>
        <p:nvSpPr>
          <p:cNvPr id="1030" name="Text Placeholder 2"/>
          <p:cNvSpPr>
            <a:spLocks noGrp="1"/>
          </p:cNvSpPr>
          <p:nvPr>
            <p:ph type="body" idx="1"/>
          </p:nvPr>
        </p:nvSpPr>
        <p:spPr bwMode="auto">
          <a:xfrm>
            <a:off x="838200" y="1428749"/>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 name="Slide Number Placeholder 25"/>
          <p:cNvSpPr>
            <a:spLocks noGrp="1"/>
          </p:cNvSpPr>
          <p:nvPr>
            <p:ph type="sldNum" sz="quarter" idx="4"/>
          </p:nvPr>
        </p:nvSpPr>
        <p:spPr>
          <a:xfrm>
            <a:off x="514354" y="6205540"/>
            <a:ext cx="6477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7EE57CC8-2C6B-0043-BC89-144897F54ABB}" type="slidenum">
              <a:rPr lang="en-US"/>
              <a:pPr>
                <a:defRPr/>
              </a:pPr>
              <a:t>‹#›</a:t>
            </a:fld>
            <a:endParaRPr lang="en-US" dirty="0"/>
          </a:p>
        </p:txBody>
      </p:sp>
    </p:spTree>
    <p:extLst>
      <p:ext uri="{BB962C8B-B14F-4D97-AF65-F5344CB8AC3E}">
        <p14:creationId xmlns:p14="http://schemas.microsoft.com/office/powerpoint/2010/main" val="3765501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hdr="0" ftr="0" dt="0"/>
  <p:txStyles>
    <p:titleStyle>
      <a:lvl1pPr algn="l" rtl="0" eaLnBrk="1" fontAlgn="base" hangingPunct="1">
        <a:lnSpc>
          <a:spcPct val="90000"/>
        </a:lnSpc>
        <a:spcBef>
          <a:spcPct val="0"/>
        </a:spcBef>
        <a:spcAft>
          <a:spcPct val="0"/>
        </a:spcAft>
        <a:defRPr sz="3400" b="1" kern="1200">
          <a:solidFill>
            <a:srgbClr val="0066A1"/>
          </a:solidFill>
          <a:latin typeface="Calibri" charset="0"/>
          <a:ea typeface="Calibri" charset="0"/>
          <a:cs typeface="Calibri" charset="0"/>
        </a:defRPr>
      </a:lvl1pPr>
      <a:lvl2pPr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5pPr>
      <a:lvl6pPr marL="457189"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6pPr>
      <a:lvl7pPr marL="914377"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7pPr>
      <a:lvl8pPr marL="1371566"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8pPr>
      <a:lvl9pPr marL="1828754" algn="l" rtl="0" eaLnBrk="1" fontAlgn="base" hangingPunct="1">
        <a:lnSpc>
          <a:spcPct val="90000"/>
        </a:lnSpc>
        <a:spcBef>
          <a:spcPct val="0"/>
        </a:spcBef>
        <a:spcAft>
          <a:spcPct val="0"/>
        </a:spcAft>
        <a:defRPr sz="3400" b="1">
          <a:solidFill>
            <a:srgbClr val="0066A1"/>
          </a:solidFill>
          <a:latin typeface="Calibri" charset="0"/>
          <a:ea typeface="Calibri" charset="0"/>
          <a:cs typeface="Calibri" charset="0"/>
        </a:defRPr>
      </a:lvl9pPr>
    </p:titleStyle>
    <p:bodyStyle>
      <a:lvl1pPr marL="228594" indent="-228594" algn="l" rtl="0" eaLnBrk="1" fontAlgn="base" hangingPunct="1">
        <a:lnSpc>
          <a:spcPct val="90000"/>
        </a:lnSpc>
        <a:spcBef>
          <a:spcPts val="1000"/>
        </a:spcBef>
        <a:spcAft>
          <a:spcPct val="0"/>
        </a:spcAft>
        <a:buClr>
          <a:srgbClr val="0066A1"/>
        </a:buClr>
        <a:buFont typeface="LucidaGrande" charset="0"/>
        <a:buChar char="▸"/>
        <a:defRPr sz="22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Clr>
          <a:srgbClr val="0066A1"/>
        </a:buClr>
        <a:buFont typeface="LucidaGrande" charset="0"/>
        <a:buChar char="-"/>
        <a:defRPr sz="18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Clr>
          <a:srgbClr val="0066A1"/>
        </a:buClr>
        <a:buFont typeface="Arial" charset="0"/>
        <a:buChar char="•"/>
        <a:defRPr sz="1800"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Clr>
          <a:srgbClr val="0066A1"/>
        </a:buClr>
        <a:buFont typeface="Wingdings" charset="2"/>
        <a:buChar char="§"/>
        <a:defRPr sz="18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Clr>
          <a:srgbClr val="0066A1"/>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ngbcard@ieee.org" TargetMode="External"/><Relationship Id="rId2" Type="http://schemas.openxmlformats.org/officeDocument/2006/relationships/hyperlink" Target="mailto:extgen-banking@ieee.org" TargetMode="External"/><Relationship Id="rId1" Type="http://schemas.openxmlformats.org/officeDocument/2006/relationships/slideLayout" Target="../slideLayouts/slideLayout6.xml"/><Relationship Id="rId6" Type="http://schemas.openxmlformats.org/officeDocument/2006/relationships/hyperlink" Target="mailto:investment-program@ieee.org" TargetMode="External"/><Relationship Id="rId5" Type="http://schemas.openxmlformats.org/officeDocument/2006/relationships/hyperlink" Target="mailto:merchantaccount@ieee.org" TargetMode="External"/><Relationship Id="rId4" Type="http://schemas.openxmlformats.org/officeDocument/2006/relationships/hyperlink" Target="mailto:nextgenbanking@iee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ncurfeedback@ieee.org" TargetMode="External"/><Relationship Id="rId2" Type="http://schemas.openxmlformats.org/officeDocument/2006/relationships/hyperlink" Target="mailto:t.sacks@ieee.org" TargetMode="External"/><Relationship Id="rId1" Type="http://schemas.openxmlformats.org/officeDocument/2006/relationships/slideLayout" Target="../slideLayouts/slideLayout6.xml"/><Relationship Id="rId4" Type="http://schemas.openxmlformats.org/officeDocument/2006/relationships/hyperlink" Target="mailto:extgenexpense@ieee.org" TargetMode="Externa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mailto:finance-solutions@ieee.or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ngbcard@ieee.or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NextGenbanking@ieee.or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648" y="3253339"/>
            <a:ext cx="9585708" cy="1078030"/>
          </a:xfrm>
        </p:spPr>
        <p:txBody>
          <a:bodyPr>
            <a:normAutofit/>
          </a:bodyPr>
          <a:lstStyle/>
          <a:p>
            <a:pPr algn="ctr"/>
            <a:r>
              <a:rPr lang="en-US" sz="4000" dirty="0"/>
              <a:t>IEEE NextGen Banking Accounts Program</a:t>
            </a:r>
          </a:p>
        </p:txBody>
      </p:sp>
      <p:sp>
        <p:nvSpPr>
          <p:cNvPr id="3" name="Subtitle 2"/>
          <p:cNvSpPr>
            <a:spLocks noGrp="1"/>
          </p:cNvSpPr>
          <p:nvPr>
            <p:ph type="subTitle" idx="1"/>
          </p:nvPr>
        </p:nvSpPr>
        <p:spPr>
          <a:xfrm>
            <a:off x="5938786" y="4331369"/>
            <a:ext cx="5293895" cy="552385"/>
          </a:xfrm>
        </p:spPr>
        <p:txBody>
          <a:bodyPr>
            <a:normAutofit/>
          </a:bodyPr>
          <a:lstStyle/>
          <a:p>
            <a:pPr algn="ctr"/>
            <a:r>
              <a:rPr lang="en-US" dirty="0"/>
              <a:t>NextGen-Banking@ieee.org</a:t>
            </a:r>
          </a:p>
        </p:txBody>
      </p:sp>
      <p:sp>
        <p:nvSpPr>
          <p:cNvPr id="6" name="Subtitle 2"/>
          <p:cNvSpPr txBox="1">
            <a:spLocks/>
          </p:cNvSpPr>
          <p:nvPr/>
        </p:nvSpPr>
        <p:spPr bwMode="auto">
          <a:xfrm>
            <a:off x="939800" y="6066445"/>
            <a:ext cx="10515600" cy="67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rtlCol="0" anchor="t" anchorCtr="0" compatLnSpc="1">
            <a:prstTxWarp prst="textNoShape">
              <a:avLst/>
            </a:prstTxWarp>
            <a:normAutofit/>
          </a:bodyPr>
          <a:lstStyle>
            <a:lvl1pPr marL="0" indent="0" algn="l" rtl="0" eaLnBrk="1" fontAlgn="base" hangingPunct="1">
              <a:lnSpc>
                <a:spcPct val="90000"/>
              </a:lnSpc>
              <a:spcBef>
                <a:spcPts val="750"/>
              </a:spcBef>
              <a:spcAft>
                <a:spcPct val="0"/>
              </a:spcAft>
              <a:buClr>
                <a:srgbClr val="0066A1"/>
              </a:buClr>
              <a:buFont typeface="LucidaGrande" charset="0"/>
              <a:buNone/>
              <a:defRPr sz="2100" b="1" i="1" kern="1200">
                <a:solidFill>
                  <a:schemeClr val="tx1">
                    <a:lumMod val="50000"/>
                    <a:lumOff val="50000"/>
                  </a:schemeClr>
                </a:solidFill>
                <a:latin typeface="+mn-lt"/>
                <a:ea typeface="+mn-ea"/>
                <a:cs typeface="+mn-cs"/>
              </a:defRPr>
            </a:lvl1pPr>
            <a:lvl2pPr marL="342900" indent="0" algn="l" rtl="0" eaLnBrk="1" fontAlgn="base" hangingPunct="1">
              <a:lnSpc>
                <a:spcPct val="90000"/>
              </a:lnSpc>
              <a:spcBef>
                <a:spcPts val="375"/>
              </a:spcBef>
              <a:spcAft>
                <a:spcPct val="0"/>
              </a:spcAft>
              <a:buClr>
                <a:srgbClr val="0066A1"/>
              </a:buClr>
              <a:buFont typeface="LucidaGrande" charset="0"/>
              <a:buNone/>
              <a:defRPr sz="1500" kern="1200">
                <a:solidFill>
                  <a:schemeClr val="tx1">
                    <a:tint val="75000"/>
                  </a:schemeClr>
                </a:solidFill>
                <a:latin typeface="+mn-lt"/>
                <a:ea typeface="+mn-ea"/>
                <a:cs typeface="+mn-cs"/>
              </a:defRPr>
            </a:lvl2pPr>
            <a:lvl3pPr marL="685800" indent="0" algn="l" rtl="0" eaLnBrk="1" fontAlgn="base" hangingPunct="1">
              <a:lnSpc>
                <a:spcPct val="90000"/>
              </a:lnSpc>
              <a:spcBef>
                <a:spcPts val="375"/>
              </a:spcBef>
              <a:spcAft>
                <a:spcPct val="0"/>
              </a:spcAft>
              <a:buClr>
                <a:srgbClr val="0066A1"/>
              </a:buClr>
              <a:buFont typeface="Arial" charset="0"/>
              <a:buNone/>
              <a:defRPr sz="1350" kern="1200">
                <a:solidFill>
                  <a:schemeClr val="tx1">
                    <a:tint val="75000"/>
                  </a:schemeClr>
                </a:solidFill>
                <a:latin typeface="+mn-lt"/>
                <a:ea typeface="+mn-ea"/>
                <a:cs typeface="+mn-cs"/>
              </a:defRPr>
            </a:lvl3pPr>
            <a:lvl4pPr marL="1028700" indent="0" algn="l" rtl="0" eaLnBrk="1" fontAlgn="base" hangingPunct="1">
              <a:lnSpc>
                <a:spcPct val="90000"/>
              </a:lnSpc>
              <a:spcBef>
                <a:spcPts val="375"/>
              </a:spcBef>
              <a:spcAft>
                <a:spcPct val="0"/>
              </a:spcAft>
              <a:buClr>
                <a:srgbClr val="0066A1"/>
              </a:buClr>
              <a:buFont typeface="Wingdings" charset="2"/>
              <a:buNone/>
              <a:defRPr sz="1200" kern="1200">
                <a:solidFill>
                  <a:schemeClr val="tx1">
                    <a:tint val="75000"/>
                  </a:schemeClr>
                </a:solidFill>
                <a:latin typeface="+mn-lt"/>
                <a:ea typeface="+mn-ea"/>
                <a:cs typeface="+mn-cs"/>
              </a:defRPr>
            </a:lvl4pPr>
            <a:lvl5pPr marL="1371600" indent="0" algn="l" rtl="0" eaLnBrk="1" fontAlgn="base" hangingPunct="1">
              <a:lnSpc>
                <a:spcPct val="90000"/>
              </a:lnSpc>
              <a:spcBef>
                <a:spcPts val="375"/>
              </a:spcBef>
              <a:spcAft>
                <a:spcPct val="0"/>
              </a:spcAft>
              <a:buClr>
                <a:srgbClr val="0066A1"/>
              </a:buClr>
              <a:buFont typeface="Courier New"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defTabSz="1219170" fontAlgn="auto">
              <a:spcBef>
                <a:spcPts val="1000"/>
              </a:spcBef>
              <a:spcAft>
                <a:spcPts val="0"/>
              </a:spcAft>
              <a:defRPr/>
            </a:pPr>
            <a:endParaRPr lang="en-US" sz="2800" dirty="0">
              <a:solidFill>
                <a:prstClr val="white"/>
              </a:solidFill>
              <a:latin typeface="Calibri" panose="020F0502020204030204"/>
            </a:endParaRPr>
          </a:p>
        </p:txBody>
      </p:sp>
      <p:sp>
        <p:nvSpPr>
          <p:cNvPr id="4" name="TextBox 3"/>
          <p:cNvSpPr txBox="1"/>
          <p:nvPr/>
        </p:nvSpPr>
        <p:spPr>
          <a:xfrm>
            <a:off x="-1" y="4331369"/>
            <a:ext cx="5178393" cy="1477328"/>
          </a:xfrm>
          <a:prstGeom prst="rect">
            <a:avLst/>
          </a:prstGeom>
          <a:noFill/>
        </p:spPr>
        <p:txBody>
          <a:bodyPr wrap="square" rtlCol="0">
            <a:spAutoFit/>
          </a:bodyPr>
          <a:lstStyle/>
          <a:p>
            <a:r>
              <a:rPr lang="en-US" i="1" dirty="0">
                <a:solidFill>
                  <a:schemeClr val="tx1">
                    <a:lumMod val="75000"/>
                    <a:lumOff val="25000"/>
                  </a:schemeClr>
                </a:solidFill>
              </a:rPr>
              <a:t>Susan </a:t>
            </a:r>
            <a:r>
              <a:rPr lang="en-US" i="1" dirty="0" err="1">
                <a:solidFill>
                  <a:schemeClr val="tx1">
                    <a:lumMod val="75000"/>
                    <a:lumOff val="25000"/>
                  </a:schemeClr>
                </a:solidFill>
              </a:rPr>
              <a:t>Manno</a:t>
            </a:r>
            <a:r>
              <a:rPr lang="en-US" i="1" dirty="0">
                <a:solidFill>
                  <a:schemeClr val="tx1">
                    <a:lumMod val="75000"/>
                    <a:lumOff val="25000"/>
                  </a:schemeClr>
                </a:solidFill>
              </a:rPr>
              <a:t> - Senior Treasury Analyst</a:t>
            </a:r>
          </a:p>
          <a:p>
            <a:r>
              <a:rPr lang="en-US" i="1" dirty="0">
                <a:solidFill>
                  <a:schemeClr val="tx1">
                    <a:lumMod val="75000"/>
                    <a:lumOff val="25000"/>
                  </a:schemeClr>
                </a:solidFill>
              </a:rPr>
              <a:t>Marlene Singh - Financial Svc. Analyst</a:t>
            </a:r>
          </a:p>
          <a:p>
            <a:r>
              <a:rPr lang="en-US" i="1" dirty="0">
                <a:solidFill>
                  <a:schemeClr val="tx1">
                    <a:lumMod val="75000"/>
                    <a:lumOff val="25000"/>
                  </a:schemeClr>
                </a:solidFill>
              </a:rPr>
              <a:t>MGA Region Treasurers Workshop</a:t>
            </a:r>
          </a:p>
          <a:p>
            <a:r>
              <a:rPr lang="en-US" i="1" dirty="0">
                <a:solidFill>
                  <a:schemeClr val="tx1">
                    <a:lumMod val="75000"/>
                    <a:lumOff val="25000"/>
                  </a:schemeClr>
                </a:solidFill>
              </a:rPr>
              <a:t>21 October, 2023</a:t>
            </a:r>
          </a:p>
          <a:p>
            <a:endParaRPr lang="en-US" dirty="0"/>
          </a:p>
        </p:txBody>
      </p:sp>
    </p:spTree>
    <p:extLst>
      <p:ext uri="{BB962C8B-B14F-4D97-AF65-F5344CB8AC3E}">
        <p14:creationId xmlns:p14="http://schemas.microsoft.com/office/powerpoint/2010/main" val="288365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5CEF-BE34-FCD1-037C-97AAC82594C6}"/>
              </a:ext>
            </a:extLst>
          </p:cNvPr>
          <p:cNvSpPr>
            <a:spLocks noGrp="1"/>
          </p:cNvSpPr>
          <p:nvPr>
            <p:ph type="title"/>
          </p:nvPr>
        </p:nvSpPr>
        <p:spPr/>
        <p:txBody>
          <a:bodyPr/>
          <a:lstStyle/>
          <a:p>
            <a:r>
              <a:rPr lang="en-US" dirty="0"/>
              <a:t>NextGen Banking</a:t>
            </a:r>
          </a:p>
        </p:txBody>
      </p:sp>
      <p:sp>
        <p:nvSpPr>
          <p:cNvPr id="3" name="Text Placeholder 2">
            <a:extLst>
              <a:ext uri="{FF2B5EF4-FFF2-40B4-BE49-F238E27FC236}">
                <a16:creationId xmlns:a16="http://schemas.microsoft.com/office/drawing/2014/main" id="{A5D80E55-F335-6BA7-7B32-0B7461BB041A}"/>
              </a:ext>
            </a:extLst>
          </p:cNvPr>
          <p:cNvSpPr>
            <a:spLocks noGrp="1"/>
          </p:cNvSpPr>
          <p:nvPr>
            <p:ph type="body" sz="quarter" idx="13"/>
          </p:nvPr>
        </p:nvSpPr>
        <p:spPr/>
        <p:txBody>
          <a:bodyPr/>
          <a:lstStyle/>
          <a:p>
            <a:pPr marL="0" indent="0" algn="l">
              <a:buNone/>
            </a:pPr>
            <a:r>
              <a:rPr lang="en-US" sz="2400" i="1" dirty="0">
                <a:effectLst/>
                <a:latin typeface="Inter"/>
              </a:rPr>
              <a:t>What is social engineering?</a:t>
            </a:r>
          </a:p>
          <a:p>
            <a:pPr marL="0" indent="0" algn="l">
              <a:buNone/>
            </a:pPr>
            <a:r>
              <a:rPr lang="en-US" sz="2400" b="0" i="1" dirty="0">
                <a:effectLst/>
                <a:latin typeface="Inter"/>
              </a:rPr>
              <a:t>Social engineering is an umbrella term that describes a variety of cyberattacks that use psychological tactics to manipulate people into taking a desired action, like giving up confidential information.</a:t>
            </a:r>
          </a:p>
          <a:p>
            <a:pPr marL="0" indent="0" algn="l">
              <a:buNone/>
            </a:pPr>
            <a:r>
              <a:rPr lang="en-US" sz="2400" i="1" dirty="0">
                <a:latin typeface="Inter"/>
              </a:rPr>
              <a:t>The two types of Social Engineering to be aware of while gathering payment information are Phishing and Imposter Scams.</a:t>
            </a:r>
          </a:p>
          <a:p>
            <a:r>
              <a:rPr lang="en-US" sz="2400" i="1" dirty="0">
                <a:latin typeface="Inter"/>
              </a:rPr>
              <a:t>Phishing – the most pervasive way of implementing social engineering, hackers will use deceptive emails, websites, and text messages to steal sensitive personal and organizational information from unsuspecting victims.</a:t>
            </a:r>
          </a:p>
          <a:p>
            <a:pPr marL="0" indent="0">
              <a:buNone/>
            </a:pPr>
            <a:r>
              <a:rPr lang="en-US" sz="2400" b="0" i="1" dirty="0">
                <a:effectLst/>
                <a:latin typeface="Inter"/>
              </a:rPr>
              <a:t>   	</a:t>
            </a:r>
            <a:br>
              <a:rPr lang="en-US" sz="2400" i="1" dirty="0"/>
            </a:br>
            <a:endParaRPr lang="en-US" sz="2400" i="1" dirty="0"/>
          </a:p>
        </p:txBody>
      </p:sp>
      <p:sp>
        <p:nvSpPr>
          <p:cNvPr id="4" name="Text Placeholder 3">
            <a:extLst>
              <a:ext uri="{FF2B5EF4-FFF2-40B4-BE49-F238E27FC236}">
                <a16:creationId xmlns:a16="http://schemas.microsoft.com/office/drawing/2014/main" id="{18A5513F-D4A9-717F-93AF-E76F9CEEB4DA}"/>
              </a:ext>
            </a:extLst>
          </p:cNvPr>
          <p:cNvSpPr>
            <a:spLocks noGrp="1"/>
          </p:cNvSpPr>
          <p:nvPr>
            <p:ph type="body" sz="quarter" idx="17"/>
          </p:nvPr>
        </p:nvSpPr>
        <p:spPr/>
        <p:txBody>
          <a:bodyPr>
            <a:noAutofit/>
          </a:bodyPr>
          <a:lstStyle/>
          <a:p>
            <a:r>
              <a:rPr lang="en-US" dirty="0"/>
              <a:t>Social Engineering</a:t>
            </a:r>
          </a:p>
        </p:txBody>
      </p:sp>
      <p:sp>
        <p:nvSpPr>
          <p:cNvPr id="5" name="Slide Number Placeholder 4">
            <a:extLst>
              <a:ext uri="{FF2B5EF4-FFF2-40B4-BE49-F238E27FC236}">
                <a16:creationId xmlns:a16="http://schemas.microsoft.com/office/drawing/2014/main" id="{5124EE0D-73A0-0BD7-65FA-9DCA61A76F2D}"/>
              </a:ext>
            </a:extLst>
          </p:cNvPr>
          <p:cNvSpPr>
            <a:spLocks noGrp="1"/>
          </p:cNvSpPr>
          <p:nvPr>
            <p:ph type="sldNum" sz="quarter" idx="18"/>
          </p:nvPr>
        </p:nvSpPr>
        <p:spPr/>
        <p:txBody>
          <a:bodyPr/>
          <a:lstStyle/>
          <a:p>
            <a:pPr>
              <a:defRPr/>
            </a:pPr>
            <a:fld id="{A29E6A85-E58A-B74F-BF6B-8BF4953AF1CE}" type="slidenum">
              <a:rPr lang="en-US" smtClean="0"/>
              <a:pPr>
                <a:defRPr/>
              </a:pPr>
              <a:t>10</a:t>
            </a:fld>
            <a:endParaRPr lang="en-US" dirty="0"/>
          </a:p>
        </p:txBody>
      </p:sp>
    </p:spTree>
    <p:extLst>
      <p:ext uri="{BB962C8B-B14F-4D97-AF65-F5344CB8AC3E}">
        <p14:creationId xmlns:p14="http://schemas.microsoft.com/office/powerpoint/2010/main" val="79519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D511-649D-0CF6-321B-7295EB596EBE}"/>
              </a:ext>
            </a:extLst>
          </p:cNvPr>
          <p:cNvSpPr>
            <a:spLocks noGrp="1"/>
          </p:cNvSpPr>
          <p:nvPr>
            <p:ph type="title"/>
          </p:nvPr>
        </p:nvSpPr>
        <p:spPr/>
        <p:txBody>
          <a:bodyPr/>
          <a:lstStyle/>
          <a:p>
            <a:r>
              <a:rPr lang="en-US" dirty="0"/>
              <a:t>NextGen Banking</a:t>
            </a:r>
          </a:p>
        </p:txBody>
      </p:sp>
      <p:sp>
        <p:nvSpPr>
          <p:cNvPr id="3" name="Text Placeholder 2">
            <a:extLst>
              <a:ext uri="{FF2B5EF4-FFF2-40B4-BE49-F238E27FC236}">
                <a16:creationId xmlns:a16="http://schemas.microsoft.com/office/drawing/2014/main" id="{790F0B59-0E65-4075-6591-94B685FAC32C}"/>
              </a:ext>
            </a:extLst>
          </p:cNvPr>
          <p:cNvSpPr>
            <a:spLocks noGrp="1"/>
          </p:cNvSpPr>
          <p:nvPr>
            <p:ph type="body" sz="quarter" idx="13"/>
          </p:nvPr>
        </p:nvSpPr>
        <p:spPr>
          <a:xfrm>
            <a:off x="838200" y="1491521"/>
            <a:ext cx="10515600" cy="4260283"/>
          </a:xfrm>
        </p:spPr>
        <p:txBody>
          <a:bodyPr/>
          <a:lstStyle/>
          <a:p>
            <a:r>
              <a:rPr lang="en-US" sz="2000" i="1" dirty="0">
                <a:latin typeface="Inter"/>
              </a:rPr>
              <a:t>Imposter Scams – involve a fraudster posing as a person or entity you know and trust – an executive of the company, a vendor, a volunteer, or a member. The imposter contacts you by phone, email, fax, or mail and submits an invoice or requests a payment or a change to vendor or payment instructions.</a:t>
            </a:r>
          </a:p>
          <a:p>
            <a:pPr marL="0" indent="0">
              <a:buNone/>
            </a:pPr>
            <a:r>
              <a:rPr lang="en-US" sz="2000" b="0" i="1" dirty="0">
                <a:effectLst/>
                <a:latin typeface="Inter"/>
              </a:rPr>
              <a:t>To protect IEEE from financial loss, the following instructions </a:t>
            </a:r>
            <a:r>
              <a:rPr lang="en-US" sz="2000" b="1" i="1" dirty="0">
                <a:effectLst/>
                <a:latin typeface="Inter"/>
              </a:rPr>
              <a:t>must </a:t>
            </a:r>
            <a:r>
              <a:rPr lang="en-US" sz="2000" i="1" dirty="0">
                <a:effectLst/>
                <a:latin typeface="Inter"/>
              </a:rPr>
              <a:t>be adhered to when requesting payments or money transfers:</a:t>
            </a:r>
          </a:p>
          <a:p>
            <a:r>
              <a:rPr lang="en-US" sz="2000" i="1" dirty="0">
                <a:latin typeface="Inter"/>
              </a:rPr>
              <a:t>Do not post banking information on websites.</a:t>
            </a:r>
          </a:p>
          <a:p>
            <a:r>
              <a:rPr lang="en-US" sz="2000" i="1" dirty="0">
                <a:latin typeface="Inter"/>
              </a:rPr>
              <a:t>Where possible, do not send or accept banking information via email.</a:t>
            </a:r>
          </a:p>
          <a:p>
            <a:r>
              <a:rPr lang="en-US" sz="2000" i="1" dirty="0">
                <a:latin typeface="Inter"/>
              </a:rPr>
              <a:t>IF banking instructions must be accepted via email, please follow up with a phone conversation with the vendor/beneficiary verifying the information.</a:t>
            </a:r>
          </a:p>
          <a:p>
            <a:r>
              <a:rPr lang="en-US" sz="2000" i="1" kern="100" dirty="0">
                <a:latin typeface="Inter"/>
                <a:ea typeface="Calibri" panose="020F0502020204030204" pitchFamily="34" charset="0"/>
                <a:cs typeface="Times New Roman" panose="02020603050405020304" pitchFamily="18" charset="0"/>
              </a:rPr>
              <a:t>V</a:t>
            </a:r>
            <a:r>
              <a:rPr lang="en-US" sz="2000" i="1" kern="100" dirty="0">
                <a:effectLst/>
                <a:latin typeface="Inter"/>
                <a:ea typeface="Calibri" panose="020F0502020204030204" pitchFamily="34" charset="0"/>
                <a:cs typeface="Times New Roman" panose="02020603050405020304" pitchFamily="18" charset="0"/>
              </a:rPr>
              <a:t>erify any vendor banking information changes. Require all changes to vendor payment instructions/account numbers to be made in writing on the vendor’s letterhead and verified with a call to the vendor’s telephone number in your files.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i="1" dirty="0">
                <a:latin typeface="Inter"/>
              </a:rPr>
              <a:t>                                                                                     </a:t>
            </a:r>
            <a:endParaRPr lang="en-US" sz="2000" i="1" dirty="0">
              <a:effectLst/>
              <a:latin typeface="Inter"/>
            </a:endParaRPr>
          </a:p>
          <a:p>
            <a:pPr marL="0" indent="0">
              <a:buNone/>
            </a:pPr>
            <a:endParaRPr lang="en-US" sz="2000" i="1" dirty="0">
              <a:solidFill>
                <a:schemeClr val="tx1">
                  <a:lumMod val="65000"/>
                  <a:lumOff val="35000"/>
                </a:schemeClr>
              </a:solidFill>
              <a:latin typeface="Inter"/>
            </a:endParaRPr>
          </a:p>
          <a:p>
            <a:pPr marL="0" indent="0">
              <a:buNone/>
            </a:pPr>
            <a:endParaRPr lang="en-US" sz="2000" i="1" dirty="0">
              <a:solidFill>
                <a:schemeClr val="tx1">
                  <a:lumMod val="65000"/>
                  <a:lumOff val="35000"/>
                </a:schemeClr>
              </a:solidFill>
              <a:effectLst/>
              <a:latin typeface="Inter"/>
            </a:endParaRPr>
          </a:p>
          <a:p>
            <a:endParaRPr lang="en-US" sz="1800" b="0" i="1" dirty="0">
              <a:solidFill>
                <a:srgbClr val="222222"/>
              </a:solidFill>
              <a:effectLst/>
              <a:latin typeface="Poppins" panose="00000500000000000000" pitchFamily="2" charset="0"/>
            </a:endParaRPr>
          </a:p>
        </p:txBody>
      </p:sp>
      <p:sp>
        <p:nvSpPr>
          <p:cNvPr id="4" name="Text Placeholder 3">
            <a:extLst>
              <a:ext uri="{FF2B5EF4-FFF2-40B4-BE49-F238E27FC236}">
                <a16:creationId xmlns:a16="http://schemas.microsoft.com/office/drawing/2014/main" id="{FD66BF2C-0A56-9323-6B86-BB887C05646D}"/>
              </a:ext>
            </a:extLst>
          </p:cNvPr>
          <p:cNvSpPr>
            <a:spLocks noGrp="1"/>
          </p:cNvSpPr>
          <p:nvPr>
            <p:ph type="body" sz="quarter" idx="17"/>
          </p:nvPr>
        </p:nvSpPr>
        <p:spPr>
          <a:xfrm>
            <a:off x="838200" y="1037785"/>
            <a:ext cx="10839454" cy="385325"/>
          </a:xfrm>
        </p:spPr>
        <p:txBody>
          <a:bodyPr>
            <a:noAutofit/>
          </a:bodyPr>
          <a:lstStyle/>
          <a:p>
            <a:r>
              <a:rPr lang="en-US" dirty="0"/>
              <a:t>Social Engineering </a:t>
            </a:r>
            <a:r>
              <a:rPr lang="en-US" altLang="en-US" dirty="0">
                <a:ea typeface="ＭＳ Ｐゴシック" panose="020B0600070205080204" pitchFamily="34" charset="-128"/>
              </a:rPr>
              <a:t>(continued)</a:t>
            </a:r>
            <a:endParaRPr lang="en-US" dirty="0"/>
          </a:p>
        </p:txBody>
      </p:sp>
      <p:sp>
        <p:nvSpPr>
          <p:cNvPr id="5" name="Slide Number Placeholder 4">
            <a:extLst>
              <a:ext uri="{FF2B5EF4-FFF2-40B4-BE49-F238E27FC236}">
                <a16:creationId xmlns:a16="http://schemas.microsoft.com/office/drawing/2014/main" id="{9996EC35-4996-DF7F-AD73-1AA55F211668}"/>
              </a:ext>
            </a:extLst>
          </p:cNvPr>
          <p:cNvSpPr>
            <a:spLocks noGrp="1"/>
          </p:cNvSpPr>
          <p:nvPr>
            <p:ph type="sldNum" sz="quarter" idx="18"/>
          </p:nvPr>
        </p:nvSpPr>
        <p:spPr/>
        <p:txBody>
          <a:bodyPr/>
          <a:lstStyle/>
          <a:p>
            <a:pPr>
              <a:defRPr/>
            </a:pPr>
            <a:fld id="{A29E6A85-E58A-B74F-BF6B-8BF4953AF1CE}" type="slidenum">
              <a:rPr lang="en-US" smtClean="0"/>
              <a:pPr>
                <a:defRPr/>
              </a:pPr>
              <a:t>11</a:t>
            </a:fld>
            <a:endParaRPr lang="en-US" dirty="0"/>
          </a:p>
        </p:txBody>
      </p:sp>
    </p:spTree>
    <p:extLst>
      <p:ext uri="{BB962C8B-B14F-4D97-AF65-F5344CB8AC3E}">
        <p14:creationId xmlns:p14="http://schemas.microsoft.com/office/powerpoint/2010/main" val="378973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NextGen Banking</a:t>
            </a:r>
          </a:p>
        </p:txBody>
      </p:sp>
      <p:sp>
        <p:nvSpPr>
          <p:cNvPr id="3" name="Text Placeholder 2"/>
          <p:cNvSpPr>
            <a:spLocks noGrp="1"/>
          </p:cNvSpPr>
          <p:nvPr>
            <p:ph type="body" sz="quarter" idx="13"/>
          </p:nvPr>
        </p:nvSpPr>
        <p:spPr/>
        <p:txBody>
          <a:bodyPr/>
          <a:lstStyle/>
          <a:p>
            <a:r>
              <a:rPr lang="en-US" i="1" dirty="0"/>
              <a:t>vTools front-end combined with Paypal credit card processing for meeting registration and payment processing.</a:t>
            </a:r>
          </a:p>
          <a:p>
            <a:r>
              <a:rPr lang="en-US" altLang="en-US" i="1" dirty="0">
                <a:ea typeface="ＭＳ Ｐゴシック" panose="020B0600070205080204" pitchFamily="34" charset="-128"/>
                <a:cs typeface="Tahoma" panose="020B0604030504040204" pitchFamily="34" charset="0"/>
              </a:rPr>
              <a:t>Paypal account setup handled through Treasury Department and linked directly to NextGen Account.</a:t>
            </a:r>
          </a:p>
          <a:p>
            <a:r>
              <a:rPr lang="en-US" altLang="en-US" i="1" dirty="0">
                <a:ea typeface="ＭＳ Ｐゴシック" panose="020B0600070205080204" pitchFamily="34" charset="-128"/>
                <a:cs typeface="Tahoma" panose="020B0604030504040204" pitchFamily="34" charset="0"/>
              </a:rPr>
              <a:t>Interfaces with NextGen Banking for direct deposit to NextGen account.</a:t>
            </a:r>
          </a:p>
          <a:p>
            <a:r>
              <a:rPr lang="en-US" altLang="en-US" i="1" dirty="0">
                <a:ea typeface="ＭＳ Ｐゴシック" panose="020B0600070205080204" pitchFamily="34" charset="-128"/>
                <a:cs typeface="Tahoma" panose="020B0604030504040204" pitchFamily="34" charset="0"/>
              </a:rPr>
              <a:t>Transactions posted with registration details of registrant and meeting date.</a:t>
            </a:r>
          </a:p>
          <a:p>
            <a:r>
              <a:rPr lang="en-US" altLang="en-US" i="1" dirty="0">
                <a:ea typeface="ＭＳ Ｐゴシック" panose="020B0600070205080204" pitchFamily="34" charset="-128"/>
                <a:cs typeface="Tahoma" panose="020B0604030504040204" pitchFamily="34" charset="0"/>
              </a:rPr>
              <a:t>Gross amount and fee amount posted separately.</a:t>
            </a:r>
          </a:p>
          <a:p>
            <a:r>
              <a:rPr lang="en-US" altLang="en-US" i="1" dirty="0">
                <a:ea typeface="ＭＳ Ｐゴシック" panose="020B0600070205080204" pitchFamily="34" charset="-128"/>
                <a:cs typeface="Tahoma" panose="020B0604030504040204" pitchFamily="34" charset="0"/>
              </a:rPr>
              <a:t>Excel download function allows reporting by transaction type.</a:t>
            </a:r>
          </a:p>
          <a:p>
            <a:endParaRPr lang="en-US" dirty="0"/>
          </a:p>
        </p:txBody>
      </p:sp>
      <p:sp>
        <p:nvSpPr>
          <p:cNvPr id="4" name="Text Placeholder 3"/>
          <p:cNvSpPr>
            <a:spLocks noGrp="1"/>
          </p:cNvSpPr>
          <p:nvPr>
            <p:ph type="body" sz="quarter" idx="17"/>
          </p:nvPr>
        </p:nvSpPr>
        <p:spPr/>
        <p:txBody>
          <a:bodyPr>
            <a:normAutofit fontScale="92500" lnSpcReduction="10000"/>
          </a:bodyPr>
          <a:lstStyle/>
          <a:p>
            <a:r>
              <a:rPr lang="en-US" altLang="en-US" dirty="0">
                <a:ea typeface="ＭＳ Ｐゴシック" panose="020B0600070205080204" pitchFamily="34" charset="-128"/>
              </a:rPr>
              <a:t>vTools/Credit Card payments</a:t>
            </a:r>
            <a:endParaRPr lang="en-US" dirty="0"/>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12</a:t>
            </a:fld>
            <a:endParaRPr lang="en-US" dirty="0"/>
          </a:p>
        </p:txBody>
      </p:sp>
    </p:spTree>
    <p:extLst>
      <p:ext uri="{BB962C8B-B14F-4D97-AF65-F5344CB8AC3E}">
        <p14:creationId xmlns:p14="http://schemas.microsoft.com/office/powerpoint/2010/main" val="192938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NextGen Banking</a:t>
            </a:r>
          </a:p>
        </p:txBody>
      </p:sp>
      <p:sp>
        <p:nvSpPr>
          <p:cNvPr id="3" name="Text Placeholder 2"/>
          <p:cNvSpPr>
            <a:spLocks noGrp="1"/>
          </p:cNvSpPr>
          <p:nvPr>
            <p:ph type="body" sz="quarter" idx="13"/>
          </p:nvPr>
        </p:nvSpPr>
        <p:spPr/>
        <p:txBody>
          <a:bodyPr/>
          <a:lstStyle/>
          <a:p>
            <a:r>
              <a:rPr lang="en-US" i="1" dirty="0"/>
              <a:t>If account is dormant for 6 months and longer, must notify Treasury before registration will begin again to reactivate the PayPal account</a:t>
            </a:r>
          </a:p>
          <a:p>
            <a:r>
              <a:rPr lang="en-US" i="1" dirty="0"/>
              <a:t>Credit Card Fees=3.49%+$0.49 &amp; Non-US credit cards=1.50%+$0.49</a:t>
            </a:r>
          </a:p>
          <a:p>
            <a:r>
              <a:rPr lang="en-US" i="1" dirty="0"/>
              <a:t>Ability to collect payment on-site with PayPal Here</a:t>
            </a:r>
          </a:p>
          <a:p>
            <a:pPr lvl="1"/>
            <a:r>
              <a:rPr lang="en-US" i="1" dirty="0"/>
              <a:t>Fees: no monthly fees</a:t>
            </a:r>
          </a:p>
          <a:p>
            <a:pPr lvl="1"/>
            <a:r>
              <a:rPr lang="en-US" i="1" dirty="0"/>
              <a:t>Swiped = 2.7% per trans.</a:t>
            </a:r>
          </a:p>
          <a:p>
            <a:pPr lvl="1"/>
            <a:r>
              <a:rPr lang="en-US" i="1" dirty="0"/>
              <a:t>Keyed   = 3.5% + 0.15 per trans.</a:t>
            </a:r>
          </a:p>
          <a:p>
            <a:pPr lvl="1"/>
            <a:r>
              <a:rPr lang="en-US" i="1" dirty="0"/>
              <a:t>International = non-us cards 2.7% per swipe + 1.5% cross border fee</a:t>
            </a:r>
          </a:p>
          <a:p>
            <a:pPr marL="457189" lvl="1" indent="0">
              <a:buNone/>
            </a:pPr>
            <a:endParaRPr lang="en-US" i="1" dirty="0"/>
          </a:p>
          <a:p>
            <a:pPr marL="457189" lvl="1" indent="0">
              <a:buNone/>
            </a:pPr>
            <a:endParaRPr lang="en-US" i="1" dirty="0">
              <a:solidFill>
                <a:srgbClr val="FF0000"/>
              </a:solidFill>
            </a:endParaRPr>
          </a:p>
          <a:p>
            <a:pPr marL="0" indent="0">
              <a:buNone/>
            </a:pPr>
            <a:endParaRPr lang="en-US" dirty="0"/>
          </a:p>
        </p:txBody>
      </p:sp>
      <p:sp>
        <p:nvSpPr>
          <p:cNvPr id="4" name="Text Placeholder 3"/>
          <p:cNvSpPr>
            <a:spLocks noGrp="1"/>
          </p:cNvSpPr>
          <p:nvPr>
            <p:ph type="body" sz="quarter" idx="17"/>
          </p:nvPr>
        </p:nvSpPr>
        <p:spPr/>
        <p:txBody>
          <a:bodyPr>
            <a:normAutofit fontScale="92500" lnSpcReduction="10000"/>
          </a:bodyPr>
          <a:lstStyle/>
          <a:p>
            <a:r>
              <a:rPr lang="en-US" altLang="en-US" dirty="0">
                <a:ea typeface="ＭＳ Ｐゴシック" panose="020B0600070205080204" pitchFamily="34" charset="-128"/>
              </a:rPr>
              <a:t>vTools/Credit Card payments – PayPal (continued)</a:t>
            </a:r>
            <a:endParaRPr lang="en-US" dirty="0"/>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13</a:t>
            </a:fld>
            <a:endParaRPr lang="en-US" dirty="0"/>
          </a:p>
        </p:txBody>
      </p:sp>
    </p:spTree>
    <p:extLst>
      <p:ext uri="{BB962C8B-B14F-4D97-AF65-F5344CB8AC3E}">
        <p14:creationId xmlns:p14="http://schemas.microsoft.com/office/powerpoint/2010/main" val="10569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Investing in the Long Term Investment Fund</a:t>
            </a:r>
          </a:p>
        </p:txBody>
      </p:sp>
      <p:sp>
        <p:nvSpPr>
          <p:cNvPr id="3" name="Text Placeholder 2"/>
          <p:cNvSpPr>
            <a:spLocks noGrp="1"/>
          </p:cNvSpPr>
          <p:nvPr>
            <p:ph type="body" sz="quarter" idx="13"/>
          </p:nvPr>
        </p:nvSpPr>
        <p:spPr>
          <a:xfrm>
            <a:off x="838200" y="1307154"/>
            <a:ext cx="10515600" cy="3943351"/>
          </a:xfrm>
        </p:spPr>
        <p:txBody>
          <a:bodyPr/>
          <a:lstStyle/>
          <a:p>
            <a:pPr marR="0"/>
            <a:r>
              <a:rPr lang="en-US" i="1" dirty="0"/>
              <a:t>The IEEE Investment Fund provides an opportunity for IEEE Units to pool their funds together in order to provide them with the benefit inherent in being a part of a large pool of funds. The Investment Fund is structured to resemble a closed-end mutual fund, where all income and realized gains are automatically re-invested.</a:t>
            </a:r>
          </a:p>
          <a:p>
            <a:r>
              <a:rPr lang="en-US" i="1" dirty="0"/>
              <a:t>The primary objective of IEEE’s investment policy shall be the protection of IEEE's (inflation adjusted) assets.  In a manner that is consistent with the primary objective, the secondary objective shall be to maximize the total return on the IEEE Investment Fund's assets. </a:t>
            </a:r>
          </a:p>
          <a:p>
            <a:r>
              <a:rPr lang="en-US" i="1" dirty="0"/>
              <a:t>The Fund seeks to establish a balance between equities and fixed income instruments that will provide long-term growth of capital, with increased emphasis on generating current income. The Fund accomplishes its objective by adhering to a new Board approved allocation consisting of 33% U.S. Equities, 25% U.S. Fixed Income, 22% Non-U.S. Equities, 5% TIPS and 15% Real Assets.</a:t>
            </a:r>
          </a:p>
          <a:p>
            <a:pPr marL="457189" lvl="1" indent="0">
              <a:buNone/>
            </a:pPr>
            <a:endParaRPr lang="en-US" i="1" dirty="0"/>
          </a:p>
          <a:p>
            <a:pPr marL="457189" lvl="1" indent="0">
              <a:buNone/>
            </a:pPr>
            <a:endParaRPr lang="en-US" i="1" dirty="0">
              <a:solidFill>
                <a:srgbClr val="FF0000"/>
              </a:solidFill>
            </a:endParaRPr>
          </a:p>
          <a:p>
            <a:pPr marL="0" indent="0">
              <a:buNone/>
            </a:pPr>
            <a:endParaRPr lang="en-US" dirty="0"/>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14</a:t>
            </a:fld>
            <a:endParaRPr lang="en-US" dirty="0"/>
          </a:p>
        </p:txBody>
      </p:sp>
    </p:spTree>
    <p:extLst>
      <p:ext uri="{BB962C8B-B14F-4D97-AF65-F5344CB8AC3E}">
        <p14:creationId xmlns:p14="http://schemas.microsoft.com/office/powerpoint/2010/main" val="270472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Investing in the Long Term Investment Fund</a:t>
            </a:r>
          </a:p>
        </p:txBody>
      </p:sp>
      <p:sp>
        <p:nvSpPr>
          <p:cNvPr id="3" name="Text Placeholder 2"/>
          <p:cNvSpPr>
            <a:spLocks noGrp="1"/>
          </p:cNvSpPr>
          <p:nvPr>
            <p:ph type="body" sz="quarter" idx="13"/>
          </p:nvPr>
        </p:nvSpPr>
        <p:spPr>
          <a:xfrm>
            <a:off x="838200" y="1307154"/>
            <a:ext cx="10515600" cy="3943351"/>
          </a:xfrm>
        </p:spPr>
        <p:txBody>
          <a:bodyPr/>
          <a:lstStyle/>
          <a:p>
            <a:pPr marR="0"/>
            <a:r>
              <a:rPr lang="en-US" i="1" dirty="0"/>
              <a:t>Each participant in the IEEE Investment Fund earns a pro-rata share of the dividends, income, and capital gains earned by the Fund. This distribution takes place at the end of each quarter. Also distributed each quarter are the Fund’s Management and Custody fees.</a:t>
            </a:r>
          </a:p>
          <a:p>
            <a:r>
              <a:rPr lang="en-US" i="1" dirty="0"/>
              <a:t>Current fees cover management, administration, Investment Committee, oversight, and custodial fees for the Investment Fund. Shareholders in the IEEE Long-term Investment Fund were charged fees of approximately 0.77% in 2022 for the management, administration, and custodial services of their investments.  One-twelfth of the annual fee is applied to the Fund’s net assets (at the market value) at the end of each month, resulting in a dollar amount, which is the management and administration fee for the month. </a:t>
            </a:r>
          </a:p>
          <a:p>
            <a:pPr marL="457189" lvl="1" indent="0">
              <a:buNone/>
            </a:pPr>
            <a:endParaRPr lang="en-US" i="1" dirty="0">
              <a:solidFill>
                <a:srgbClr val="FF0000"/>
              </a:solidFill>
            </a:endParaRPr>
          </a:p>
          <a:p>
            <a:pPr marL="0" indent="0">
              <a:buNone/>
            </a:pPr>
            <a:endParaRPr lang="en-US" dirty="0"/>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15</a:t>
            </a:fld>
            <a:endParaRPr lang="en-US" dirty="0"/>
          </a:p>
        </p:txBody>
      </p:sp>
    </p:spTree>
    <p:extLst>
      <p:ext uri="{BB962C8B-B14F-4D97-AF65-F5344CB8AC3E}">
        <p14:creationId xmlns:p14="http://schemas.microsoft.com/office/powerpoint/2010/main" val="272578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Investing in the Long Term Investment Fund</a:t>
            </a:r>
          </a:p>
        </p:txBody>
      </p:sp>
      <p:sp>
        <p:nvSpPr>
          <p:cNvPr id="3" name="Text Placeholder 2"/>
          <p:cNvSpPr>
            <a:spLocks noGrp="1"/>
          </p:cNvSpPr>
          <p:nvPr>
            <p:ph type="body" sz="quarter" idx="13"/>
          </p:nvPr>
        </p:nvSpPr>
        <p:spPr>
          <a:xfrm>
            <a:off x="838200" y="1109754"/>
            <a:ext cx="10515600" cy="4140751"/>
          </a:xfrm>
        </p:spPr>
        <p:txBody>
          <a:bodyPr/>
          <a:lstStyle/>
          <a:p>
            <a:pPr marR="0"/>
            <a:r>
              <a:rPr lang="en-US" i="1" dirty="0"/>
              <a:t>To open a new account in the IEEE Investment Fund, send an email to investment-program@ieee.org.  Include how much the Unit wishes to invest in the Fund.  The section Chair and Treasurer must be copied on the email.  If a Unit is making its contribution via check, please send the check to the IEEE Treasury Dept at the Operations Center.</a:t>
            </a:r>
          </a:p>
          <a:p>
            <a:r>
              <a:rPr lang="en-US" i="1" dirty="0"/>
              <a:t>The minimum investment is $1,000, and thirty days’ notice is requested, so the funds can be properly invested. Checks, for IEEE Regions, Sections, Conferences, and Councils, may be made payable to IEEE and must be received to complete the contribution process. Transfers from the IEEE NextGen Banking Program are also available.</a:t>
            </a:r>
          </a:p>
          <a:p>
            <a:r>
              <a:rPr lang="en-US" i="1" dirty="0"/>
              <a:t>Deposits must remain invested in the Fund for a minimum of six months, but subsequently may be withdrawn with a 30-day notice. Statements are posted to NextGen Banking quarterly. Proceeds may be disbursed by check (via U.S. Mail) or by wire transfer, at the Treasurer’s request.</a:t>
            </a:r>
          </a:p>
          <a:p>
            <a:pPr lvl="1"/>
            <a:r>
              <a:rPr lang="en-US" i="1" dirty="0"/>
              <a:t>It is requested that purchases and withdrawals be made on the first business day of each month. </a:t>
            </a:r>
          </a:p>
          <a:p>
            <a:pPr marL="457189" lvl="1" indent="0">
              <a:buNone/>
            </a:pPr>
            <a:endParaRPr lang="en-US" i="1" dirty="0">
              <a:solidFill>
                <a:srgbClr val="FF0000"/>
              </a:solidFill>
            </a:endParaRPr>
          </a:p>
          <a:p>
            <a:pPr marL="0" indent="0">
              <a:buNone/>
            </a:pPr>
            <a:endParaRPr lang="en-US" dirty="0"/>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16</a:t>
            </a:fld>
            <a:endParaRPr lang="en-US" dirty="0"/>
          </a:p>
        </p:txBody>
      </p:sp>
    </p:spTree>
    <p:extLst>
      <p:ext uri="{BB962C8B-B14F-4D97-AF65-F5344CB8AC3E}">
        <p14:creationId xmlns:p14="http://schemas.microsoft.com/office/powerpoint/2010/main" val="43980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0877-059A-4B09-9750-718E4640E3E5}"/>
              </a:ext>
            </a:extLst>
          </p:cNvPr>
          <p:cNvSpPr>
            <a:spLocks noGrp="1"/>
          </p:cNvSpPr>
          <p:nvPr>
            <p:ph type="title"/>
          </p:nvPr>
        </p:nvSpPr>
        <p:spPr/>
        <p:txBody>
          <a:bodyPr/>
          <a:lstStyle/>
          <a:p>
            <a:r>
              <a:rPr lang="en-US" dirty="0"/>
              <a:t>Long Term Investment Fund</a:t>
            </a:r>
          </a:p>
        </p:txBody>
      </p:sp>
      <p:sp>
        <p:nvSpPr>
          <p:cNvPr id="4" name="Text Placeholder 3">
            <a:extLst>
              <a:ext uri="{FF2B5EF4-FFF2-40B4-BE49-F238E27FC236}">
                <a16:creationId xmlns:a16="http://schemas.microsoft.com/office/drawing/2014/main" id="{37CB5A4D-84AB-4775-9444-5B2E0323F346}"/>
              </a:ext>
            </a:extLst>
          </p:cNvPr>
          <p:cNvSpPr>
            <a:spLocks noGrp="1"/>
          </p:cNvSpPr>
          <p:nvPr>
            <p:ph type="body" sz="quarter" idx="17"/>
          </p:nvPr>
        </p:nvSpPr>
        <p:spPr/>
        <p:txBody>
          <a:bodyPr>
            <a:normAutofit fontScale="92500" lnSpcReduction="10000"/>
          </a:bodyPr>
          <a:lstStyle/>
          <a:p>
            <a:r>
              <a:rPr lang="en-US" dirty="0"/>
              <a:t>Past performance is no guarantee of future results</a:t>
            </a:r>
          </a:p>
        </p:txBody>
      </p:sp>
      <p:sp>
        <p:nvSpPr>
          <p:cNvPr id="5" name="Slide Number Placeholder 4">
            <a:extLst>
              <a:ext uri="{FF2B5EF4-FFF2-40B4-BE49-F238E27FC236}">
                <a16:creationId xmlns:a16="http://schemas.microsoft.com/office/drawing/2014/main" id="{69E911BA-3D92-47B0-8D83-6AA228E8292D}"/>
              </a:ext>
            </a:extLst>
          </p:cNvPr>
          <p:cNvSpPr>
            <a:spLocks noGrp="1"/>
          </p:cNvSpPr>
          <p:nvPr>
            <p:ph type="sldNum" sz="quarter" idx="18"/>
          </p:nvPr>
        </p:nvSpPr>
        <p:spPr/>
        <p:txBody>
          <a:bodyPr/>
          <a:lstStyle/>
          <a:p>
            <a:pPr>
              <a:defRPr/>
            </a:pPr>
            <a:fld id="{A29E6A85-E58A-B74F-BF6B-8BF4953AF1CE}" type="slidenum">
              <a:rPr lang="en-US" smtClean="0"/>
              <a:pPr>
                <a:defRPr/>
              </a:pPr>
              <a:t>17</a:t>
            </a:fld>
            <a:endParaRPr lang="en-US" dirty="0"/>
          </a:p>
        </p:txBody>
      </p:sp>
      <p:graphicFrame>
        <p:nvGraphicFramePr>
          <p:cNvPr id="6" name="Chart 5">
            <a:extLst>
              <a:ext uri="{FF2B5EF4-FFF2-40B4-BE49-F238E27FC236}">
                <a16:creationId xmlns:a16="http://schemas.microsoft.com/office/drawing/2014/main" id="{81FDA5FF-D578-4C9D-A075-681EC80871CC}"/>
              </a:ext>
            </a:extLst>
          </p:cNvPr>
          <p:cNvGraphicFramePr>
            <a:graphicFrameLocks/>
          </p:cNvGraphicFramePr>
          <p:nvPr/>
        </p:nvGraphicFramePr>
        <p:xfrm>
          <a:off x="744718" y="1660235"/>
          <a:ext cx="10609082" cy="37978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15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476249"/>
            <a:ext cx="10648950" cy="528595"/>
          </a:xfrm>
        </p:spPr>
        <p:txBody>
          <a:bodyPr/>
          <a:lstStyle/>
          <a:p>
            <a:r>
              <a:rPr lang="en-US" dirty="0"/>
              <a:t>NGB Contacts Summary</a:t>
            </a:r>
          </a:p>
        </p:txBody>
      </p:sp>
      <p:sp>
        <p:nvSpPr>
          <p:cNvPr id="14" name="Text Placeholder 13"/>
          <p:cNvSpPr>
            <a:spLocks noGrp="1"/>
          </p:cNvSpPr>
          <p:nvPr>
            <p:ph type="body" sz="quarter" idx="13"/>
          </p:nvPr>
        </p:nvSpPr>
        <p:spPr>
          <a:xfrm>
            <a:off x="704850" y="1476288"/>
            <a:ext cx="10648950" cy="4472031"/>
          </a:xfrm>
        </p:spPr>
        <p:txBody>
          <a:bodyPr/>
          <a:lstStyle/>
          <a:p>
            <a:r>
              <a:rPr lang="en-US" sz="1600" dirty="0"/>
              <a:t>NextGen Banking</a:t>
            </a:r>
          </a:p>
          <a:p>
            <a:pPr lvl="1"/>
            <a:r>
              <a:rPr lang="en-US" sz="1600" dirty="0"/>
              <a:t>Contact Susan Manno 732-562-5363 or n</a:t>
            </a:r>
            <a:r>
              <a:rPr lang="en-US" sz="1600" dirty="0">
                <a:hlinkClick r:id="rId2"/>
              </a:rPr>
              <a:t>extgenbanking@ieee.org</a:t>
            </a:r>
            <a:endParaRPr lang="en-US" sz="1600" dirty="0"/>
          </a:p>
          <a:p>
            <a:r>
              <a:rPr lang="en-US" sz="1600" dirty="0"/>
              <a:t>Payments over $25,000/Wire Transfers</a:t>
            </a:r>
          </a:p>
          <a:p>
            <a:pPr lvl="1"/>
            <a:r>
              <a:rPr lang="en-US" sz="1600" u="sng" dirty="0">
                <a:solidFill>
                  <a:schemeClr val="accent1">
                    <a:lumMod val="75000"/>
                  </a:schemeClr>
                </a:solidFill>
              </a:rPr>
              <a:t>finance-solutions@ieee.org</a:t>
            </a:r>
          </a:p>
          <a:p>
            <a:r>
              <a:rPr lang="en-US" sz="1600" dirty="0"/>
              <a:t>Book transfers between NGB accounts</a:t>
            </a:r>
          </a:p>
          <a:p>
            <a:pPr marL="457189" lvl="1" indent="0">
              <a:buNone/>
            </a:pPr>
            <a:r>
              <a:rPr lang="en-US" sz="1600" dirty="0"/>
              <a:t>-  </a:t>
            </a:r>
            <a:r>
              <a:rPr lang="en-US" sz="1600" u="sng" dirty="0">
                <a:solidFill>
                  <a:schemeClr val="accent1">
                    <a:lumMod val="75000"/>
                  </a:schemeClr>
                </a:solidFill>
              </a:rPr>
              <a:t>finance-solutions@ieee.org</a:t>
            </a:r>
          </a:p>
          <a:p>
            <a:r>
              <a:rPr lang="en-US" sz="1600" dirty="0"/>
              <a:t>Visa NextGen Card Questions</a:t>
            </a:r>
          </a:p>
          <a:p>
            <a:pPr lvl="1"/>
            <a:r>
              <a:rPr lang="en-US" altLang="en-US" sz="1600" dirty="0">
                <a:ea typeface="ＭＳ Ｐゴシック" panose="020B0600070205080204" pitchFamily="34" charset="-128"/>
                <a:hlinkClick r:id="rId3"/>
              </a:rPr>
              <a:t>ngbcard@ieee.org</a:t>
            </a:r>
            <a:endParaRPr lang="en-US" altLang="en-US" sz="1600" dirty="0">
              <a:ea typeface="ＭＳ Ｐゴシック" panose="020B0600070205080204" pitchFamily="34" charset="-128"/>
            </a:endParaRPr>
          </a:p>
          <a:p>
            <a:r>
              <a:rPr lang="en-US" altLang="en-US" sz="1600" dirty="0">
                <a:ea typeface="ＭＳ Ｐゴシック" panose="020B0600070205080204" pitchFamily="34" charset="-128"/>
              </a:rPr>
              <a:t>Opening NextGen accounts</a:t>
            </a:r>
          </a:p>
          <a:p>
            <a:pPr lvl="1"/>
            <a:r>
              <a:rPr lang="en-US" sz="1600" dirty="0">
                <a:hlinkClick r:id="rId4"/>
              </a:rPr>
              <a:t>nextgenbanking@ieee.org</a:t>
            </a:r>
            <a:endParaRPr lang="en-US" sz="1600" dirty="0"/>
          </a:p>
          <a:p>
            <a:r>
              <a:rPr lang="en-US" sz="1600" dirty="0"/>
              <a:t>Credit card inquiries/PayPal </a:t>
            </a:r>
          </a:p>
          <a:p>
            <a:pPr marL="457189" lvl="1" indent="0">
              <a:buNone/>
            </a:pPr>
            <a:r>
              <a:rPr lang="en-US" dirty="0"/>
              <a:t> -  </a:t>
            </a:r>
            <a:r>
              <a:rPr lang="en-US" dirty="0">
                <a:hlinkClick r:id="rId5"/>
              </a:rPr>
              <a:t>merchantaccount@ieee.org</a:t>
            </a:r>
            <a:endParaRPr lang="en-US" i="1" dirty="0"/>
          </a:p>
          <a:p>
            <a:r>
              <a:rPr lang="en-US" sz="1600" i="1" dirty="0"/>
              <a:t>Long Term Investment Fund </a:t>
            </a:r>
          </a:p>
          <a:p>
            <a:pPr marL="457189" lvl="1" indent="0">
              <a:buNone/>
            </a:pPr>
            <a:r>
              <a:rPr lang="en-US" dirty="0"/>
              <a:t> -  </a:t>
            </a:r>
            <a:r>
              <a:rPr lang="en-US" dirty="0">
                <a:solidFill>
                  <a:schemeClr val="accent5">
                    <a:lumMod val="75000"/>
                  </a:schemeClr>
                </a:solidFill>
                <a:hlinkClick r:id="rId6">
                  <a:extLst>
                    <a:ext uri="{A12FA001-AC4F-418D-AE19-62706E023703}">
                      <ahyp:hlinkClr xmlns:ahyp="http://schemas.microsoft.com/office/drawing/2018/hyperlinkcolor" val="tx"/>
                    </a:ext>
                  </a:extLst>
                </a:hlinkClick>
              </a:rPr>
              <a:t>investment-program@ieee.org</a:t>
            </a:r>
            <a:endParaRPr lang="en-US" dirty="0">
              <a:solidFill>
                <a:schemeClr val="accent5">
                  <a:lumMod val="75000"/>
                </a:schemeClr>
              </a:solidFill>
            </a:endParaRPr>
          </a:p>
          <a:p>
            <a:pPr marL="457189" lvl="1" indent="0">
              <a:buNone/>
            </a:pPr>
            <a:endParaRPr lang="en-US" sz="2000" dirty="0"/>
          </a:p>
          <a:p>
            <a:endParaRPr lang="en-US" sz="2000" dirty="0"/>
          </a:p>
          <a:p>
            <a:pPr lvl="1"/>
            <a:endParaRPr lang="en-US" sz="2000" dirty="0"/>
          </a:p>
        </p:txBody>
      </p:sp>
      <p:sp>
        <p:nvSpPr>
          <p:cNvPr id="15" name="Text Placeholder 14"/>
          <p:cNvSpPr>
            <a:spLocks noGrp="1"/>
          </p:cNvSpPr>
          <p:nvPr>
            <p:ph type="body" sz="quarter" idx="17"/>
          </p:nvPr>
        </p:nvSpPr>
        <p:spPr>
          <a:xfrm>
            <a:off x="704850" y="1004845"/>
            <a:ext cx="10648950" cy="614405"/>
          </a:xfrm>
        </p:spPr>
        <p:txBody>
          <a:bodyPr>
            <a:normAutofit/>
          </a:bodyPr>
          <a:lstStyle/>
          <a:p>
            <a:r>
              <a:rPr lang="en-US" dirty="0"/>
              <a:t>Sr. Manager Treasury: d.grey@ieee.org</a:t>
            </a:r>
          </a:p>
        </p:txBody>
      </p:sp>
      <p:sp>
        <p:nvSpPr>
          <p:cNvPr id="6" name="Slide Number Placeholder 5"/>
          <p:cNvSpPr>
            <a:spLocks noGrp="1"/>
          </p:cNvSpPr>
          <p:nvPr>
            <p:ph type="sldNum" sz="quarter" idx="18"/>
          </p:nvPr>
        </p:nvSpPr>
        <p:spPr/>
        <p:txBody>
          <a:bodyPr/>
          <a:lstStyle/>
          <a:p>
            <a:pPr>
              <a:defRPr/>
            </a:pPr>
            <a:fld id="{2074D7F4-E035-F04D-B83A-CFAC758BEF6D}" type="slidenum">
              <a:rPr lang="en-US" smtClean="0"/>
              <a:pPr>
                <a:defRPr/>
              </a:pPr>
              <a:t>18</a:t>
            </a:fld>
            <a:endParaRPr lang="en-US" dirty="0"/>
          </a:p>
        </p:txBody>
      </p:sp>
    </p:spTree>
    <p:extLst>
      <p:ext uri="{BB962C8B-B14F-4D97-AF65-F5344CB8AC3E}">
        <p14:creationId xmlns:p14="http://schemas.microsoft.com/office/powerpoint/2010/main" val="415183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NGB Contacts Summary (continued)</a:t>
            </a:r>
          </a:p>
        </p:txBody>
      </p:sp>
      <p:sp>
        <p:nvSpPr>
          <p:cNvPr id="3" name="Text Placeholder 2"/>
          <p:cNvSpPr>
            <a:spLocks noGrp="1"/>
          </p:cNvSpPr>
          <p:nvPr>
            <p:ph type="body" sz="quarter" idx="13"/>
          </p:nvPr>
        </p:nvSpPr>
        <p:spPr/>
        <p:txBody>
          <a:bodyPr/>
          <a:lstStyle/>
          <a:p>
            <a:r>
              <a:rPr lang="en-US" sz="1600" dirty="0"/>
              <a:t>Opening Local Bank Accounts, contact Teresa Sacks at </a:t>
            </a:r>
            <a:r>
              <a:rPr lang="en-US" sz="1600" b="1" u="sng" dirty="0">
                <a:solidFill>
                  <a:schemeClr val="accent1"/>
                </a:solidFill>
                <a:hlinkClick r:id="rId2"/>
              </a:rPr>
              <a:t>t.sacks@ieee.org</a:t>
            </a:r>
            <a:endParaRPr lang="en-US" sz="1600" b="1" u="sng" dirty="0">
              <a:solidFill>
                <a:schemeClr val="accent1"/>
              </a:solidFill>
            </a:endParaRPr>
          </a:p>
          <a:p>
            <a:pPr algn="l"/>
            <a:r>
              <a:rPr lang="en-US" sz="1600" dirty="0"/>
              <a:t>Concur Expense contact John DeSimone at </a:t>
            </a:r>
            <a:r>
              <a:rPr lang="en-US" sz="1400" b="1" i="0" dirty="0">
                <a:solidFill>
                  <a:srgbClr val="1155CC"/>
                </a:solidFill>
                <a:effectLst/>
                <a:latin typeface="Arial" panose="020B0604020202020204" pitchFamily="34" charset="0"/>
                <a:hlinkClick r:id="rId3"/>
              </a:rPr>
              <a:t>concurfeedback@ieee.org</a:t>
            </a:r>
            <a:r>
              <a:rPr lang="en-US" sz="1400" b="1" i="0" dirty="0">
                <a:solidFill>
                  <a:srgbClr val="1155CC"/>
                </a:solidFill>
                <a:effectLst/>
                <a:latin typeface="Arial" panose="020B0604020202020204" pitchFamily="34" charset="0"/>
              </a:rPr>
              <a:t> or </a:t>
            </a:r>
            <a:r>
              <a:rPr lang="en-US" sz="1400" b="1" dirty="0">
                <a:solidFill>
                  <a:srgbClr val="1155CC"/>
                </a:solidFill>
                <a:latin typeface="Arial" panose="020B0604020202020204" pitchFamily="34" charset="0"/>
              </a:rPr>
              <a:t>n</a:t>
            </a:r>
            <a:r>
              <a:rPr lang="en-US" sz="1400" b="1" i="0" dirty="0">
                <a:solidFill>
                  <a:srgbClr val="1155CC"/>
                </a:solidFill>
                <a:effectLst/>
                <a:latin typeface="Arial" panose="020B0604020202020204" pitchFamily="34" charset="0"/>
                <a:hlinkClick r:id="rId4"/>
              </a:rPr>
              <a:t>extgenexpense@ieee.org</a:t>
            </a:r>
            <a:endParaRPr lang="en-US" sz="1400" b="1" i="0" dirty="0">
              <a:solidFill>
                <a:srgbClr val="1155CC"/>
              </a:solidFill>
              <a:effectLst/>
              <a:latin typeface="Arial" panose="020B0604020202020204" pitchFamily="34" charset="0"/>
            </a:endParaRPr>
          </a:p>
          <a:p>
            <a:pPr algn="l"/>
            <a:r>
              <a:rPr lang="en-US" sz="1600" dirty="0"/>
              <a:t>Training videos and End-User Workflow Guide </a:t>
            </a:r>
            <a:r>
              <a:rPr lang="en-US" sz="1400" dirty="0">
                <a:solidFill>
                  <a:srgbClr val="002060"/>
                </a:solidFill>
                <a:latin typeface="Arial" panose="020B0604020202020204" pitchFamily="34" charset="0"/>
              </a:rPr>
              <a:t>– </a:t>
            </a:r>
            <a:r>
              <a:rPr lang="en-US" sz="1400" u="sng" dirty="0">
                <a:solidFill>
                  <a:srgbClr val="0070C0"/>
                </a:solidFill>
                <a:latin typeface="Arial" panose="020B0604020202020204" pitchFamily="34" charset="0"/>
              </a:rPr>
              <a:t>https://www.ieee.org/about/financials/nextgen/secure/index.html</a:t>
            </a:r>
            <a:endParaRPr lang="en-US" sz="1600" b="1" u="sng" dirty="0">
              <a:solidFill>
                <a:srgbClr val="0070C0"/>
              </a:solidFill>
            </a:endParaRPr>
          </a:p>
        </p:txBody>
      </p:sp>
      <p:sp>
        <p:nvSpPr>
          <p:cNvPr id="4" name="Text Placeholder 3"/>
          <p:cNvSpPr>
            <a:spLocks noGrp="1"/>
          </p:cNvSpPr>
          <p:nvPr>
            <p:ph type="body" sz="quarter" idx="17"/>
          </p:nvPr>
        </p:nvSpPr>
        <p:spPr/>
        <p:txBody>
          <a:bodyPr>
            <a:normAutofit lnSpcReduction="10000"/>
          </a:bodyPr>
          <a:lstStyle/>
          <a:p>
            <a:r>
              <a:rPr lang="en-US" dirty="0"/>
              <a:t>Sr. Manager Treasury: d.grey@ieee.org</a:t>
            </a:r>
          </a:p>
          <a:p>
            <a:endParaRPr lang="en-US" dirty="0"/>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19</a:t>
            </a:fld>
            <a:endParaRPr lang="en-US" dirty="0"/>
          </a:p>
        </p:txBody>
      </p:sp>
    </p:spTree>
    <p:extLst>
      <p:ext uri="{BB962C8B-B14F-4D97-AF65-F5344CB8AC3E}">
        <p14:creationId xmlns:p14="http://schemas.microsoft.com/office/powerpoint/2010/main" val="67729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5715"/>
            <a:ext cx="10515600" cy="784813"/>
          </a:xfrm>
        </p:spPr>
        <p:txBody>
          <a:bodyPr/>
          <a:lstStyle/>
          <a:p>
            <a:br>
              <a:rPr lang="en-US" dirty="0"/>
            </a:br>
            <a:br>
              <a:rPr lang="en-US" dirty="0"/>
            </a:br>
            <a:r>
              <a:rPr lang="en-US" dirty="0"/>
              <a:t>IEEE NextGen Banking (NGB) Program</a:t>
            </a:r>
          </a:p>
        </p:txBody>
      </p:sp>
      <p:sp>
        <p:nvSpPr>
          <p:cNvPr id="3" name="Text Placeholder 2"/>
          <p:cNvSpPr>
            <a:spLocks noGrp="1"/>
          </p:cNvSpPr>
          <p:nvPr>
            <p:ph type="body" sz="quarter" idx="13"/>
          </p:nvPr>
        </p:nvSpPr>
        <p:spPr>
          <a:xfrm>
            <a:off x="820723" y="1648674"/>
            <a:ext cx="10515600" cy="3943351"/>
          </a:xfrm>
        </p:spPr>
        <p:txBody>
          <a:bodyPr/>
          <a:lstStyle/>
          <a:p>
            <a:endParaRPr lang="en-US" i="1" dirty="0"/>
          </a:p>
          <a:p>
            <a:r>
              <a:rPr lang="en-US" i="1" dirty="0"/>
              <a:t>Overview of the IEEE NextGen Banking Program</a:t>
            </a:r>
          </a:p>
          <a:p>
            <a:r>
              <a:rPr lang="en-US" i="1" dirty="0"/>
              <a:t>Coupa Tm5 Application</a:t>
            </a:r>
          </a:p>
          <a:p>
            <a:r>
              <a:rPr lang="en-US" i="1" dirty="0"/>
              <a:t>Written/Paper Check Payments</a:t>
            </a:r>
          </a:p>
          <a:p>
            <a:r>
              <a:rPr lang="en-US" i="1" dirty="0"/>
              <a:t> NGB Card Program</a:t>
            </a:r>
          </a:p>
          <a:p>
            <a:r>
              <a:rPr lang="en-US" i="1" dirty="0"/>
              <a:t> Account Opening Process/Compliance</a:t>
            </a:r>
          </a:p>
          <a:p>
            <a:r>
              <a:rPr lang="en-US" i="1" dirty="0"/>
              <a:t>Social Engineering</a:t>
            </a:r>
          </a:p>
          <a:p>
            <a:r>
              <a:rPr lang="en-US" i="1" dirty="0"/>
              <a:t> </a:t>
            </a:r>
            <a:r>
              <a:rPr lang="en-US" i="1" dirty="0" err="1"/>
              <a:t>vTools</a:t>
            </a:r>
            <a:r>
              <a:rPr lang="en-US" i="1" dirty="0"/>
              <a:t>/Credit Cards/NextGen Banking Investment Programs</a:t>
            </a:r>
          </a:p>
          <a:p>
            <a:r>
              <a:rPr lang="en-US" i="1" dirty="0"/>
              <a:t> Investing in the IEEE Long Term Investment Fund</a:t>
            </a:r>
          </a:p>
          <a:p>
            <a:r>
              <a:rPr lang="en-US" i="1" dirty="0"/>
              <a:t> NGB Contacts/Summary</a:t>
            </a:r>
          </a:p>
          <a:p>
            <a:endParaRPr lang="en-US" i="1" dirty="0"/>
          </a:p>
        </p:txBody>
      </p:sp>
      <p:sp>
        <p:nvSpPr>
          <p:cNvPr id="4" name="Text Placeholder 3"/>
          <p:cNvSpPr>
            <a:spLocks noGrp="1"/>
          </p:cNvSpPr>
          <p:nvPr>
            <p:ph type="body" sz="quarter" idx="17"/>
          </p:nvPr>
        </p:nvSpPr>
        <p:spPr>
          <a:xfrm>
            <a:off x="838200" y="1544714"/>
            <a:ext cx="10515600" cy="648069"/>
          </a:xfrm>
        </p:spPr>
        <p:txBody>
          <a:bodyPr>
            <a:normAutofit/>
          </a:bodyPr>
          <a:lstStyle/>
          <a:p>
            <a:r>
              <a:rPr lang="en-US" dirty="0"/>
              <a:t>Agenda/Outline</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2</a:t>
            </a:fld>
            <a:endParaRPr lang="en-US" dirty="0"/>
          </a:p>
        </p:txBody>
      </p:sp>
    </p:spTree>
    <p:extLst>
      <p:ext uri="{BB962C8B-B14F-4D97-AF65-F5344CB8AC3E}">
        <p14:creationId xmlns:p14="http://schemas.microsoft.com/office/powerpoint/2010/main" val="251374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336"/>
            <a:ext cx="10515600" cy="523548"/>
          </a:xfrm>
        </p:spPr>
        <p:txBody>
          <a:bodyPr/>
          <a:lstStyle/>
          <a:p>
            <a:r>
              <a:rPr lang="en-US" dirty="0"/>
              <a:t>NextGen Banking</a:t>
            </a:r>
          </a:p>
        </p:txBody>
      </p:sp>
      <p:sp>
        <p:nvSpPr>
          <p:cNvPr id="3" name="Text Placeholder 2"/>
          <p:cNvSpPr>
            <a:spLocks noGrp="1"/>
          </p:cNvSpPr>
          <p:nvPr>
            <p:ph type="body" sz="quarter" idx="13"/>
          </p:nvPr>
        </p:nvSpPr>
        <p:spPr>
          <a:xfrm>
            <a:off x="943276" y="1155940"/>
            <a:ext cx="11012290" cy="4706474"/>
          </a:xfrm>
        </p:spPr>
        <p:txBody>
          <a:bodyPr/>
          <a:lstStyle/>
          <a:p>
            <a:pPr marL="0" indent="0">
              <a:buNone/>
            </a:pPr>
            <a:r>
              <a:rPr lang="en-US" sz="2400" i="1" dirty="0"/>
              <a:t>The NextGen Banking (NGB) is IEEE Inhouse Banking Program. It is administered through IEEE Treasury in conjunction with Wells Fargo Bank (USD) and JPMorgan Chase (CAD) providing the following benefits:</a:t>
            </a:r>
          </a:p>
          <a:p>
            <a:pPr lvl="1">
              <a:buFont typeface="Wingdings" panose="05000000000000000000" pitchFamily="2" charset="2"/>
              <a:buChar char="§"/>
            </a:pPr>
            <a:r>
              <a:rPr lang="en-US" sz="2000" i="1" dirty="0"/>
              <a:t>Standard checking account </a:t>
            </a:r>
          </a:p>
          <a:p>
            <a:pPr lvl="1">
              <a:buFont typeface="Wingdings" panose="05000000000000000000" pitchFamily="2" charset="2"/>
              <a:buChar char="§"/>
            </a:pPr>
            <a:r>
              <a:rPr lang="en-US" sz="2000" i="1" dirty="0"/>
              <a:t>Make deposits, issue disbursements, coordinate payments to vendors</a:t>
            </a:r>
          </a:p>
          <a:p>
            <a:pPr lvl="1">
              <a:buFont typeface="Wingdings" panose="05000000000000000000" pitchFamily="2" charset="2"/>
              <a:buChar char="§"/>
            </a:pPr>
            <a:r>
              <a:rPr lang="en-US" sz="2000" i="1" dirty="0"/>
              <a:t>Configure your registration system to deposit funds directly into your NGB account</a:t>
            </a:r>
          </a:p>
          <a:p>
            <a:pPr lvl="1">
              <a:buFont typeface="Wingdings" panose="05000000000000000000" pitchFamily="2" charset="2"/>
              <a:buChar char="§"/>
            </a:pPr>
            <a:r>
              <a:rPr lang="en-US" sz="2000" i="1" dirty="0"/>
              <a:t>Earn interest on the daily ending balance </a:t>
            </a:r>
          </a:p>
          <a:p>
            <a:pPr lvl="1">
              <a:buFont typeface="Wingdings" panose="05000000000000000000" pitchFamily="2" charset="2"/>
              <a:buChar char="§"/>
            </a:pPr>
            <a:r>
              <a:rPr lang="en-US" sz="2000" i="1" dirty="0"/>
              <a:t>View statements online </a:t>
            </a:r>
          </a:p>
          <a:p>
            <a:pPr lvl="1">
              <a:buFont typeface="Wingdings" panose="05000000000000000000" pitchFamily="2" charset="2"/>
              <a:buChar char="§"/>
            </a:pPr>
            <a:r>
              <a:rPr lang="en-US" sz="2000" i="1" dirty="0"/>
              <a:t>Out-of-pocket expenses can be reimbursed through Concur and get directly debited from your   NextGen Banking account</a:t>
            </a:r>
          </a:p>
          <a:p>
            <a:pPr lvl="1">
              <a:buFont typeface="Wingdings" panose="05000000000000000000" pitchFamily="2" charset="2"/>
              <a:buChar char="§"/>
            </a:pPr>
            <a:r>
              <a:rPr lang="en-US" sz="2000" i="1" dirty="0"/>
              <a:t>Role-based access depending on your officer status via single sign-on using your existing IEEE credentials</a:t>
            </a:r>
          </a:p>
          <a:p>
            <a:pPr marL="0" indent="0">
              <a:buNone/>
            </a:pPr>
            <a:r>
              <a:rPr lang="en-US" sz="2400" b="1" i="1" dirty="0"/>
              <a:t>NextGen Banking currency is in USD (Regions 1-6, 8-10) and CAD (Region 7)</a:t>
            </a:r>
          </a:p>
          <a:p>
            <a:pPr marL="0" indent="0">
              <a:buNone/>
            </a:pPr>
            <a:endParaRPr lang="en-US" sz="2800" dirty="0"/>
          </a:p>
          <a:p>
            <a:pPr marL="0" indent="0">
              <a:buNone/>
            </a:pPr>
            <a:endParaRPr lang="en-US" sz="2800" dirty="0"/>
          </a:p>
        </p:txBody>
      </p:sp>
      <p:sp>
        <p:nvSpPr>
          <p:cNvPr id="4" name="Text Placeholder 3"/>
          <p:cNvSpPr>
            <a:spLocks noGrp="1"/>
          </p:cNvSpPr>
          <p:nvPr>
            <p:ph type="body" sz="quarter" idx="17"/>
          </p:nvPr>
        </p:nvSpPr>
        <p:spPr>
          <a:xfrm>
            <a:off x="943276" y="770128"/>
            <a:ext cx="10515600" cy="263913"/>
          </a:xfrm>
        </p:spPr>
        <p:txBody>
          <a:bodyPr>
            <a:noAutofit/>
          </a:bodyPr>
          <a:lstStyle/>
          <a:p>
            <a:r>
              <a:rPr lang="en-US" sz="2000" dirty="0"/>
              <a:t>Introduction</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3</a:t>
            </a:fld>
            <a:endParaRPr lang="en-US" dirty="0"/>
          </a:p>
        </p:txBody>
      </p:sp>
    </p:spTree>
    <p:extLst>
      <p:ext uri="{BB962C8B-B14F-4D97-AF65-F5344CB8AC3E}">
        <p14:creationId xmlns:p14="http://schemas.microsoft.com/office/powerpoint/2010/main" val="278191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180"/>
            <a:ext cx="10515600" cy="656601"/>
          </a:xfrm>
        </p:spPr>
        <p:txBody>
          <a:bodyPr/>
          <a:lstStyle/>
          <a:p>
            <a:r>
              <a:rPr lang="en-US" dirty="0"/>
              <a:t>NextGen Banking</a:t>
            </a:r>
          </a:p>
        </p:txBody>
      </p:sp>
      <p:sp>
        <p:nvSpPr>
          <p:cNvPr id="3" name="Text Placeholder 2"/>
          <p:cNvSpPr>
            <a:spLocks noGrp="1"/>
          </p:cNvSpPr>
          <p:nvPr>
            <p:ph type="body" sz="quarter" idx="13"/>
          </p:nvPr>
        </p:nvSpPr>
        <p:spPr>
          <a:xfrm>
            <a:off x="680545" y="1491521"/>
            <a:ext cx="10515600" cy="4260283"/>
          </a:xfrm>
        </p:spPr>
        <p:txBody>
          <a:bodyPr/>
          <a:lstStyle/>
          <a:p>
            <a:pPr marL="19049" indent="0">
              <a:buClr>
                <a:srgbClr val="843380"/>
              </a:buClr>
              <a:buSzPts val="1920"/>
              <a:buNone/>
            </a:pPr>
            <a:endParaRPr lang="en-US" sz="2800" i="1" dirty="0"/>
          </a:p>
          <a:p>
            <a:pPr marL="19049" indent="0">
              <a:buClr>
                <a:srgbClr val="843380"/>
              </a:buClr>
              <a:buSzPts val="1920"/>
              <a:buNone/>
            </a:pPr>
            <a:r>
              <a:rPr lang="en-US" sz="2800" i="1" dirty="0"/>
              <a:t> The NextGen Banking Application is called Coupa Tm5 . Coupa Tm5 is a</a:t>
            </a:r>
            <a:r>
              <a:rPr lang="en-US" sz="2800" i="1" dirty="0">
                <a:latin typeface="Calibri"/>
                <a:ea typeface="Calibri"/>
                <a:cs typeface="Calibri"/>
                <a:sym typeface="Calibri"/>
              </a:rPr>
              <a:t> streamlined tool that provides a one stop shop for global banking needs with integrated self-service options offering greater flexibilities and ease of use with the following benefits:</a:t>
            </a:r>
            <a:endParaRPr lang="en-US" sz="2400" i="1" dirty="0">
              <a:latin typeface="Calibri"/>
              <a:ea typeface="Calibri"/>
              <a:cs typeface="Calibri"/>
              <a:sym typeface="Calibri"/>
            </a:endParaRPr>
          </a:p>
          <a:p>
            <a:r>
              <a:rPr lang="en-US" i="1" dirty="0"/>
              <a:t>Process check, wire or ACHs online through Coupa Tm5</a:t>
            </a:r>
          </a:p>
          <a:p>
            <a:pPr lvl="1"/>
            <a:r>
              <a:rPr lang="en-US" i="1" dirty="0"/>
              <a:t>Attach documentation in Coupa Tm5</a:t>
            </a:r>
          </a:p>
          <a:p>
            <a:pPr lvl="1"/>
            <a:r>
              <a:rPr lang="en-US" i="1" dirty="0"/>
              <a:t>The transactions will show up in real-time in all units NGB accounts.</a:t>
            </a:r>
          </a:p>
          <a:p>
            <a:pPr lvl="1"/>
            <a:r>
              <a:rPr lang="en-US" i="1" dirty="0"/>
              <a:t>If a vendor is paid repeatedly, the payment can be saved as template</a:t>
            </a:r>
            <a:endParaRPr lang="en-US" sz="2800" i="1" dirty="0">
              <a:latin typeface="Calibri"/>
              <a:ea typeface="Calibri"/>
              <a:cs typeface="Calibri"/>
              <a:sym typeface="Calibri"/>
            </a:endParaRPr>
          </a:p>
          <a:p>
            <a:pPr marL="19049" indent="0">
              <a:buClr>
                <a:srgbClr val="843380"/>
              </a:buClr>
              <a:buSzPts val="1920"/>
              <a:buNone/>
            </a:pPr>
            <a:endParaRPr lang="en-US" sz="2800" i="1" dirty="0">
              <a:latin typeface="Calibri"/>
              <a:ea typeface="Calibri"/>
              <a:cs typeface="Calibri"/>
              <a:sym typeface="Calibri"/>
            </a:endParaRPr>
          </a:p>
          <a:p>
            <a:pPr marL="19049" indent="0">
              <a:buClr>
                <a:srgbClr val="843380"/>
              </a:buClr>
              <a:buSzPts val="1920"/>
              <a:buNone/>
            </a:pPr>
            <a:endParaRPr lang="en-US" sz="2800" dirty="0">
              <a:solidFill>
                <a:srgbClr val="FF0000"/>
              </a:solidFill>
            </a:endParaRPr>
          </a:p>
        </p:txBody>
      </p:sp>
      <p:sp>
        <p:nvSpPr>
          <p:cNvPr id="6" name="Text Placeholder 5"/>
          <p:cNvSpPr>
            <a:spLocks noGrp="1"/>
          </p:cNvSpPr>
          <p:nvPr>
            <p:ph type="body" sz="quarter" idx="17"/>
          </p:nvPr>
        </p:nvSpPr>
        <p:spPr>
          <a:xfrm>
            <a:off x="838200" y="1309036"/>
            <a:ext cx="10515600" cy="462012"/>
          </a:xfrm>
        </p:spPr>
        <p:txBody>
          <a:bodyPr>
            <a:normAutofit/>
          </a:bodyPr>
          <a:lstStyle/>
          <a:p>
            <a:r>
              <a:rPr lang="en-US" dirty="0"/>
              <a:t>NextGen Banking Application – Coupa Tm5</a:t>
            </a:r>
          </a:p>
        </p:txBody>
      </p:sp>
      <p:sp>
        <p:nvSpPr>
          <p:cNvPr id="7" name="Slide Number Placeholder 6"/>
          <p:cNvSpPr>
            <a:spLocks noGrp="1"/>
          </p:cNvSpPr>
          <p:nvPr>
            <p:ph type="sldNum" sz="quarter" idx="18"/>
          </p:nvPr>
        </p:nvSpPr>
        <p:spPr/>
        <p:txBody>
          <a:bodyPr/>
          <a:lstStyle/>
          <a:p>
            <a:pPr>
              <a:defRPr/>
            </a:pPr>
            <a:fld id="{6EF0BEFE-55CC-A34A-A372-DBC5A78008E9}" type="slidenum">
              <a:rPr lang="en-US" smtClean="0"/>
              <a:pPr>
                <a:defRPr/>
              </a:pPr>
              <a:t>4</a:t>
            </a:fld>
            <a:endParaRPr lang="en-US" dirty="0"/>
          </a:p>
        </p:txBody>
      </p:sp>
    </p:spTree>
    <p:extLst>
      <p:ext uri="{BB962C8B-B14F-4D97-AF65-F5344CB8AC3E}">
        <p14:creationId xmlns:p14="http://schemas.microsoft.com/office/powerpoint/2010/main" val="57507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NextGen Banking</a:t>
            </a:r>
          </a:p>
        </p:txBody>
      </p:sp>
      <p:sp>
        <p:nvSpPr>
          <p:cNvPr id="3" name="Text Placeholder 2"/>
          <p:cNvSpPr>
            <a:spLocks noGrp="1"/>
          </p:cNvSpPr>
          <p:nvPr>
            <p:ph type="body" sz="quarter" idx="13"/>
          </p:nvPr>
        </p:nvSpPr>
        <p:spPr>
          <a:xfrm>
            <a:off x="680545" y="1495425"/>
            <a:ext cx="10515600" cy="4256379"/>
          </a:xfrm>
        </p:spPr>
        <p:txBody>
          <a:bodyPr/>
          <a:lstStyle/>
          <a:p>
            <a:endParaRPr lang="en-US" dirty="0"/>
          </a:p>
          <a:p>
            <a:r>
              <a:rPr lang="en-US" i="1" dirty="0"/>
              <a:t>Process inter-accounts transfers on-line real time</a:t>
            </a:r>
          </a:p>
          <a:p>
            <a:pPr lvl="1"/>
            <a:r>
              <a:rPr lang="en-US" i="1" dirty="0"/>
              <a:t>No Treasury department intervention</a:t>
            </a:r>
          </a:p>
          <a:p>
            <a:r>
              <a:rPr lang="en-US" i="1" dirty="0"/>
              <a:t>Coupa Tm5 part of Next Gen integration</a:t>
            </a:r>
          </a:p>
          <a:p>
            <a:pPr lvl="1"/>
            <a:r>
              <a:rPr lang="en-US" i="1" dirty="0"/>
              <a:t>Banking transactions will be pulled into the G/L for more efficient reporting</a:t>
            </a:r>
          </a:p>
          <a:p>
            <a:r>
              <a:rPr lang="en-US" i="1" dirty="0"/>
              <a:t>Volunteers, such as a Region Treasurer, who has rights to view multiple accounts, can view balances on one screen</a:t>
            </a:r>
          </a:p>
          <a:p>
            <a:pPr marL="457189" lvl="1" indent="0">
              <a:buNone/>
            </a:pPr>
            <a:endParaRPr lang="en-US" dirty="0"/>
          </a:p>
          <a:p>
            <a:pPr marL="19049" indent="0">
              <a:buClr>
                <a:srgbClr val="843380"/>
              </a:buClr>
              <a:buSzPts val="1920"/>
              <a:buNone/>
            </a:pPr>
            <a:endParaRPr lang="en-US" sz="2800" i="1" dirty="0">
              <a:latin typeface="Calibri"/>
              <a:ea typeface="Calibri"/>
              <a:cs typeface="Calibri"/>
              <a:sym typeface="Calibri"/>
            </a:endParaRPr>
          </a:p>
          <a:p>
            <a:pPr marL="19049" indent="0">
              <a:buClr>
                <a:srgbClr val="843380"/>
              </a:buClr>
              <a:buSzPts val="1920"/>
              <a:buNone/>
            </a:pPr>
            <a:endParaRPr lang="en-US" sz="2800" i="1" dirty="0">
              <a:latin typeface="Calibri"/>
              <a:ea typeface="Calibri"/>
              <a:cs typeface="Calibri"/>
              <a:sym typeface="Calibri"/>
            </a:endParaRPr>
          </a:p>
          <a:p>
            <a:pPr marL="19049" indent="0">
              <a:buClr>
                <a:srgbClr val="843380"/>
              </a:buClr>
              <a:buSzPts val="1920"/>
              <a:buNone/>
            </a:pPr>
            <a:endParaRPr lang="en-US" sz="2800" dirty="0">
              <a:solidFill>
                <a:srgbClr val="FF0000"/>
              </a:solidFill>
            </a:endParaRPr>
          </a:p>
        </p:txBody>
      </p:sp>
      <p:sp>
        <p:nvSpPr>
          <p:cNvPr id="6" name="Text Placeholder 5"/>
          <p:cNvSpPr>
            <a:spLocks noGrp="1"/>
          </p:cNvSpPr>
          <p:nvPr>
            <p:ph type="body" sz="quarter" idx="17"/>
          </p:nvPr>
        </p:nvSpPr>
        <p:spPr>
          <a:xfrm>
            <a:off x="838200" y="1256213"/>
            <a:ext cx="10515600" cy="448762"/>
          </a:xfrm>
        </p:spPr>
        <p:txBody>
          <a:bodyPr>
            <a:normAutofit/>
          </a:bodyPr>
          <a:lstStyle/>
          <a:p>
            <a:r>
              <a:rPr lang="en-US" dirty="0"/>
              <a:t>NextGen Banking Application – Tm5 continues</a:t>
            </a:r>
          </a:p>
        </p:txBody>
      </p:sp>
      <p:sp>
        <p:nvSpPr>
          <p:cNvPr id="7" name="Slide Number Placeholder 6"/>
          <p:cNvSpPr>
            <a:spLocks noGrp="1"/>
          </p:cNvSpPr>
          <p:nvPr>
            <p:ph type="sldNum" sz="quarter" idx="18"/>
          </p:nvPr>
        </p:nvSpPr>
        <p:spPr/>
        <p:txBody>
          <a:bodyPr/>
          <a:lstStyle/>
          <a:p>
            <a:pPr>
              <a:defRPr/>
            </a:pPr>
            <a:fld id="{6EF0BEFE-55CC-A34A-A372-DBC5A78008E9}" type="slidenum">
              <a:rPr lang="en-US" smtClean="0"/>
              <a:pPr>
                <a:defRPr/>
              </a:pPr>
              <a:t>5</a:t>
            </a:fld>
            <a:endParaRPr lang="en-US" dirty="0"/>
          </a:p>
        </p:txBody>
      </p:sp>
    </p:spTree>
    <p:extLst>
      <p:ext uri="{BB962C8B-B14F-4D97-AF65-F5344CB8AC3E}">
        <p14:creationId xmlns:p14="http://schemas.microsoft.com/office/powerpoint/2010/main" val="63937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946"/>
            <a:ext cx="10515600" cy="554039"/>
          </a:xfrm>
        </p:spPr>
        <p:txBody>
          <a:bodyPr/>
          <a:lstStyle/>
          <a:p>
            <a:r>
              <a:rPr lang="en-US" dirty="0"/>
              <a:t>NextGen Banking</a:t>
            </a:r>
          </a:p>
        </p:txBody>
      </p:sp>
      <p:sp>
        <p:nvSpPr>
          <p:cNvPr id="3" name="Text Placeholder 2"/>
          <p:cNvSpPr>
            <a:spLocks noGrp="1"/>
          </p:cNvSpPr>
          <p:nvPr>
            <p:ph type="body" sz="quarter" idx="13"/>
          </p:nvPr>
        </p:nvSpPr>
        <p:spPr>
          <a:xfrm>
            <a:off x="838200" y="1517904"/>
            <a:ext cx="10515600" cy="4251075"/>
          </a:xfrm>
        </p:spPr>
        <p:txBody>
          <a:bodyPr/>
          <a:lstStyle/>
          <a:p>
            <a:endParaRPr lang="en-US" sz="2400" dirty="0"/>
          </a:p>
          <a:p>
            <a:r>
              <a:rPr lang="en-US" sz="2400" i="1" dirty="0"/>
              <a:t>Checks – Treasurers who receive a checkbook are given 200 checks by default. </a:t>
            </a:r>
          </a:p>
          <a:p>
            <a:pPr marL="457189" lvl="1" indent="0">
              <a:buNone/>
            </a:pPr>
            <a:r>
              <a:rPr lang="en-US" sz="2400" i="1" dirty="0">
                <a:solidFill>
                  <a:srgbClr val="FF0000"/>
                </a:solidFill>
              </a:rPr>
              <a:t>Please Note: </a:t>
            </a:r>
          </a:p>
          <a:p>
            <a:pPr lvl="1">
              <a:buFont typeface="Arial" panose="020B0604020202020204" pitchFamily="34" charset="0"/>
              <a:buChar char="•"/>
            </a:pPr>
            <a:r>
              <a:rPr lang="en-US" sz="2400" i="1" dirty="0"/>
              <a:t>There is a $25,000 maximum per check writing limit. </a:t>
            </a:r>
          </a:p>
          <a:p>
            <a:pPr lvl="1">
              <a:buFont typeface="Arial" panose="020B0604020202020204" pitchFamily="34" charset="0"/>
              <a:buChar char="•"/>
            </a:pPr>
            <a:r>
              <a:rPr lang="en-US" sz="2400" b="1" i="1" dirty="0"/>
              <a:t>No check can be written for more than $25,000. It will be returned.</a:t>
            </a:r>
            <a:endParaRPr lang="en-US" sz="2400" i="1" dirty="0"/>
          </a:p>
          <a:p>
            <a:pPr lvl="1">
              <a:buFont typeface="Arial" panose="020B0604020202020204" pitchFamily="34" charset="0"/>
              <a:buChar char="•"/>
            </a:pPr>
            <a:r>
              <a:rPr lang="en-US" sz="2400" i="1" dirty="0"/>
              <a:t>To make a payment of over $25,000, you can request a check or wire transfer payment in the NextGen Banking/Tm5 application. For further assistance, Please contact </a:t>
            </a:r>
            <a:r>
              <a:rPr lang="en-US" sz="2400" i="1" dirty="0">
                <a:solidFill>
                  <a:schemeClr val="accent1">
                    <a:lumMod val="75000"/>
                  </a:schemeClr>
                </a:solidFill>
                <a:hlinkClick r:id="rId2"/>
              </a:rPr>
              <a:t>finance-solutions@ieee.org</a:t>
            </a:r>
            <a:r>
              <a:rPr lang="en-US" sz="2400" i="1" dirty="0">
                <a:solidFill>
                  <a:schemeClr val="accent1">
                    <a:lumMod val="75000"/>
                  </a:schemeClr>
                </a:solidFill>
              </a:rPr>
              <a:t>.</a:t>
            </a:r>
          </a:p>
          <a:p>
            <a:pPr marL="0" indent="0">
              <a:buNone/>
            </a:pPr>
            <a:endParaRPr lang="en-US" i="1" dirty="0"/>
          </a:p>
          <a:p>
            <a:pPr marL="0" indent="0">
              <a:buNone/>
            </a:pPr>
            <a:endParaRPr lang="en-US" dirty="0"/>
          </a:p>
          <a:p>
            <a:pPr marL="0" indent="0">
              <a:buNone/>
            </a:pPr>
            <a:endParaRPr lang="en-US" dirty="0"/>
          </a:p>
        </p:txBody>
      </p:sp>
      <p:sp>
        <p:nvSpPr>
          <p:cNvPr id="4" name="Text Placeholder 3"/>
          <p:cNvSpPr>
            <a:spLocks noGrp="1"/>
          </p:cNvSpPr>
          <p:nvPr>
            <p:ph type="body" sz="quarter" idx="17"/>
          </p:nvPr>
        </p:nvSpPr>
        <p:spPr>
          <a:xfrm>
            <a:off x="767443" y="1014985"/>
            <a:ext cx="10736035" cy="502919"/>
          </a:xfrm>
        </p:spPr>
        <p:txBody>
          <a:bodyPr>
            <a:normAutofit/>
          </a:bodyPr>
          <a:lstStyle/>
          <a:p>
            <a:r>
              <a:rPr lang="en-US" dirty="0"/>
              <a:t>Written/Paper Check Payments</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6</a:t>
            </a:fld>
            <a:endParaRPr lang="en-US" dirty="0"/>
          </a:p>
        </p:txBody>
      </p:sp>
    </p:spTree>
    <p:extLst>
      <p:ext uri="{BB962C8B-B14F-4D97-AF65-F5344CB8AC3E}">
        <p14:creationId xmlns:p14="http://schemas.microsoft.com/office/powerpoint/2010/main" val="274143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93" y="270344"/>
            <a:ext cx="11929607" cy="1095318"/>
          </a:xfrm>
        </p:spPr>
        <p:txBody>
          <a:bodyPr/>
          <a:lstStyle/>
          <a:p>
            <a:r>
              <a:rPr lang="en-US" dirty="0"/>
              <a:t>NextGen Banking</a:t>
            </a:r>
            <a:br>
              <a:rPr lang="en-US" dirty="0"/>
            </a:br>
            <a:r>
              <a:rPr lang="en-US" sz="2000" i="1" dirty="0">
                <a:solidFill>
                  <a:schemeClr val="accent3">
                    <a:lumMod val="75000"/>
                  </a:schemeClr>
                </a:solidFill>
              </a:rPr>
              <a:t>NGB Card Program</a:t>
            </a:r>
          </a:p>
        </p:txBody>
      </p:sp>
      <p:sp>
        <p:nvSpPr>
          <p:cNvPr id="3" name="Text Placeholder 2"/>
          <p:cNvSpPr>
            <a:spLocks noGrp="1"/>
          </p:cNvSpPr>
          <p:nvPr>
            <p:ph type="body" sz="quarter" idx="13"/>
          </p:nvPr>
        </p:nvSpPr>
        <p:spPr>
          <a:xfrm>
            <a:off x="381663" y="1562793"/>
            <a:ext cx="11173028" cy="4329124"/>
          </a:xfrm>
        </p:spPr>
        <p:txBody>
          <a:bodyPr/>
          <a:lstStyle/>
          <a:p>
            <a:r>
              <a:rPr lang="en-US" altLang="en-US" sz="2400" i="1" dirty="0">
                <a:ea typeface="ＭＳ Ｐゴシック" panose="020B0600070205080204" pitchFamily="34" charset="-128"/>
              </a:rPr>
              <a:t>The NextGen Card is a Visa card with debit features, allowing Treasurers to make payments wherever credit cards are accepted.</a:t>
            </a:r>
          </a:p>
          <a:p>
            <a:r>
              <a:rPr lang="en-US" altLang="en-US" sz="2400" i="1" dirty="0">
                <a:ea typeface="ＭＳ Ｐゴシック" panose="020B0600070205080204" pitchFamily="34" charset="-128"/>
              </a:rPr>
              <a:t>Each transaction amount is deducted directly from your Unit’s NextGen Bank Account, effective the date the transaction was processed by the vendor and is posted on your account with payment details.</a:t>
            </a:r>
          </a:p>
          <a:p>
            <a:r>
              <a:rPr lang="en-US" sz="2400" i="1" dirty="0"/>
              <a:t>The monthly limit that is assigned to Geo Units NextGen Cards is $1,000 USD. </a:t>
            </a:r>
          </a:p>
          <a:p>
            <a:r>
              <a:rPr lang="en-US" altLang="en-US" sz="2400" i="1" dirty="0"/>
              <a:t>Cards are issued for 3 years and are deactivated after the term of office is expired.</a:t>
            </a:r>
          </a:p>
          <a:p>
            <a:r>
              <a:rPr lang="en-US" altLang="en-US" sz="2400" i="1" dirty="0">
                <a:ea typeface="ＭＳ Ｐゴシック" panose="020B0600070205080204" pitchFamily="34" charset="-128"/>
              </a:rPr>
              <a:t>Questions regarding the NextGen Card Program should be directed to:  </a:t>
            </a:r>
            <a:r>
              <a:rPr lang="en-US" altLang="en-US" sz="2400" i="1" dirty="0">
                <a:ea typeface="ＭＳ Ｐゴシック" panose="020B0600070205080204" pitchFamily="34" charset="-128"/>
                <a:hlinkClick r:id="rId2"/>
              </a:rPr>
              <a:t>ngbcard@ieee.org</a:t>
            </a:r>
            <a:r>
              <a:rPr lang="en-US" altLang="en-US" sz="2400" i="1" dirty="0">
                <a:ea typeface="ＭＳ Ｐゴシック" panose="020B0600070205080204" pitchFamily="34" charset="-128"/>
              </a:rPr>
              <a:t>.</a:t>
            </a:r>
          </a:p>
          <a:p>
            <a:endParaRPr lang="en-US" altLang="en-US" sz="2400" i="1" dirty="0">
              <a:ea typeface="ＭＳ Ｐゴシック" panose="020B0600070205080204" pitchFamily="34" charset="-128"/>
            </a:endParaRPr>
          </a:p>
          <a:p>
            <a:pPr marL="0" indent="0">
              <a:buNone/>
            </a:pPr>
            <a:endParaRPr lang="en-US" dirty="0"/>
          </a:p>
          <a:p>
            <a:endParaRPr lang="en-US" dirty="0"/>
          </a:p>
        </p:txBody>
      </p:sp>
      <p:sp>
        <p:nvSpPr>
          <p:cNvPr id="5" name="Slide Number Placeholder 4"/>
          <p:cNvSpPr>
            <a:spLocks noGrp="1"/>
          </p:cNvSpPr>
          <p:nvPr>
            <p:ph type="sldNum" sz="quarter" idx="18"/>
          </p:nvPr>
        </p:nvSpPr>
        <p:spPr/>
        <p:txBody>
          <a:bodyPr/>
          <a:lstStyle/>
          <a:p>
            <a:pPr>
              <a:defRPr/>
            </a:pPr>
            <a:r>
              <a:rPr lang="en-US" dirty="0"/>
              <a:t>4</a:t>
            </a:r>
          </a:p>
          <a:p>
            <a:pPr>
              <a:defRPr/>
            </a:pPr>
            <a:endParaRPr lang="en-US" dirty="0"/>
          </a:p>
        </p:txBody>
      </p:sp>
    </p:spTree>
    <p:extLst>
      <p:ext uri="{BB962C8B-B14F-4D97-AF65-F5344CB8AC3E}">
        <p14:creationId xmlns:p14="http://schemas.microsoft.com/office/powerpoint/2010/main" val="253439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NextGen Banking</a:t>
            </a:r>
          </a:p>
        </p:txBody>
      </p:sp>
      <p:sp>
        <p:nvSpPr>
          <p:cNvPr id="3" name="Text Placeholder 2"/>
          <p:cNvSpPr>
            <a:spLocks noGrp="1"/>
          </p:cNvSpPr>
          <p:nvPr>
            <p:ph type="body" sz="quarter" idx="13"/>
          </p:nvPr>
        </p:nvSpPr>
        <p:spPr>
          <a:xfrm>
            <a:off x="805148" y="1605290"/>
            <a:ext cx="10748097" cy="4600250"/>
          </a:xfrm>
        </p:spPr>
        <p:txBody>
          <a:bodyPr/>
          <a:lstStyle/>
          <a:p>
            <a:pPr marL="0" indent="0">
              <a:buNone/>
            </a:pPr>
            <a:r>
              <a:rPr lang="en-US" sz="2400" i="1" dirty="0"/>
              <a:t>According to IEEE Policy, all IEEE Geographic Units and IEEE Conference bank accounts must have the IEEE Senior Director, Financial Services as an authorized signer thereon. The current Senior Director, Financial Services is Suzanne Stiles.</a:t>
            </a:r>
          </a:p>
          <a:p>
            <a:pPr marL="0" indent="0">
              <a:buNone/>
            </a:pPr>
            <a:r>
              <a:rPr lang="en-US" sz="2400" i="1" dirty="0"/>
              <a:t>Opening NextGen Banking Accounts: 3 authorized signers required</a:t>
            </a:r>
          </a:p>
          <a:p>
            <a:pPr lvl="1"/>
            <a:r>
              <a:rPr lang="en-US" sz="2400" i="1" dirty="0"/>
              <a:t>Suzanne Stiles is already an authorized signer on all Wells Fargo/JPMorgan  Bank Accounts including NextGen Accounts, and at least 2 additional signers are required to open NextGen Banking Accounts.  </a:t>
            </a:r>
          </a:p>
          <a:p>
            <a:pPr lvl="1"/>
            <a:r>
              <a:rPr lang="en-US" sz="2400" i="1" dirty="0"/>
              <a:t>Each additional signer must be an officer of the IEEE Unit with membership in good standing.</a:t>
            </a:r>
          </a:p>
          <a:p>
            <a:pPr lvl="1"/>
            <a:r>
              <a:rPr lang="en-US" sz="2400" i="1" dirty="0"/>
              <a:t>All requests to open NextGen Accounts must be sent to </a:t>
            </a:r>
          </a:p>
          <a:p>
            <a:pPr marL="457189" lvl="1" indent="0">
              <a:buNone/>
            </a:pPr>
            <a:r>
              <a:rPr lang="en-US" sz="2400" i="1" dirty="0">
                <a:hlinkClick r:id="rId2"/>
              </a:rPr>
              <a:t>nextGenbanking@ieee.org</a:t>
            </a:r>
            <a:r>
              <a:rPr lang="en-US" sz="2400" i="1" dirty="0"/>
              <a:t> for processing. </a:t>
            </a:r>
          </a:p>
          <a:p>
            <a:pPr marL="0" indent="0">
              <a:buNone/>
            </a:pPr>
            <a:endParaRPr lang="en-US" sz="2800" dirty="0"/>
          </a:p>
          <a:p>
            <a:endParaRPr lang="en-US" dirty="0"/>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8</a:t>
            </a:fld>
            <a:endParaRPr lang="en-US" dirty="0"/>
          </a:p>
        </p:txBody>
      </p:sp>
      <p:sp>
        <p:nvSpPr>
          <p:cNvPr id="6" name="Text Placeholder 5"/>
          <p:cNvSpPr>
            <a:spLocks noGrp="1"/>
          </p:cNvSpPr>
          <p:nvPr>
            <p:ph type="body" sz="quarter" idx="17"/>
          </p:nvPr>
        </p:nvSpPr>
        <p:spPr>
          <a:xfrm>
            <a:off x="921396" y="1048518"/>
            <a:ext cx="10515600" cy="385325"/>
          </a:xfrm>
        </p:spPr>
        <p:txBody>
          <a:bodyPr>
            <a:normAutofit fontScale="92500" lnSpcReduction="10000"/>
          </a:bodyPr>
          <a:lstStyle/>
          <a:p>
            <a:r>
              <a:rPr lang="en-US" dirty="0"/>
              <a:t>IEEE Policy for Opening NGB and Local Accounts</a:t>
            </a:r>
          </a:p>
          <a:p>
            <a:endParaRPr lang="en-US" b="0" dirty="0"/>
          </a:p>
        </p:txBody>
      </p:sp>
    </p:spTree>
    <p:extLst>
      <p:ext uri="{BB962C8B-B14F-4D97-AF65-F5344CB8AC3E}">
        <p14:creationId xmlns:p14="http://schemas.microsoft.com/office/powerpoint/2010/main" val="239140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NextGen Banking</a:t>
            </a:r>
          </a:p>
        </p:txBody>
      </p:sp>
      <p:sp>
        <p:nvSpPr>
          <p:cNvPr id="3" name="Text Placeholder 2"/>
          <p:cNvSpPr>
            <a:spLocks noGrp="1"/>
          </p:cNvSpPr>
          <p:nvPr>
            <p:ph type="body" sz="quarter" idx="13"/>
          </p:nvPr>
        </p:nvSpPr>
        <p:spPr>
          <a:xfrm>
            <a:off x="691763" y="1956021"/>
            <a:ext cx="10662037" cy="3812958"/>
          </a:xfrm>
        </p:spPr>
        <p:txBody>
          <a:bodyPr/>
          <a:lstStyle/>
          <a:p>
            <a:r>
              <a:rPr lang="en-US" sz="2400" i="1" dirty="0"/>
              <a:t>Opening Local Bank Accounts: </a:t>
            </a:r>
          </a:p>
          <a:p>
            <a:pPr lvl="1">
              <a:buClr>
                <a:schemeClr val="tx2"/>
              </a:buClr>
              <a:defRPr/>
            </a:pPr>
            <a:r>
              <a:rPr lang="en-US" sz="2400" i="1" dirty="0">
                <a:cs typeface="Arial" pitchFamily="34" charset="0"/>
              </a:rPr>
              <a:t>3 Signers are required: 2 local volunteers must be authorized signers on each account plus the IEEE Senior Director, Financial Services as a third signatory - Exemptions can be filed with MGA where local laws do not allow for IEEE Staff as signatory.</a:t>
            </a:r>
          </a:p>
          <a:p>
            <a:pPr lvl="1">
              <a:buClr>
                <a:schemeClr val="tx2"/>
              </a:buClr>
              <a:defRPr/>
            </a:pPr>
            <a:r>
              <a:rPr lang="en-US" sz="2400" i="1" dirty="0">
                <a:cs typeface="Arial" pitchFamily="34" charset="0"/>
              </a:rPr>
              <a:t>GEO Units are accountable for signatories and submit signature cards signed by all authorized officers to MGA.</a:t>
            </a:r>
          </a:p>
          <a:p>
            <a:pPr lvl="1">
              <a:buClr>
                <a:schemeClr val="tx2"/>
              </a:buClr>
              <a:defRPr/>
            </a:pPr>
            <a:r>
              <a:rPr lang="en-US" sz="2400" i="1" dirty="0">
                <a:cs typeface="Arial" pitchFamily="34" charset="0"/>
              </a:rPr>
              <a:t>IEEE MGA Staff secures signature of Senior Director, Financial Services and forwards signature card directly to the bank, with copies to authorized signers</a:t>
            </a:r>
          </a:p>
          <a:p>
            <a:pPr lvl="1">
              <a:buClr>
                <a:schemeClr val="tx2"/>
              </a:buClr>
              <a:defRPr/>
            </a:pPr>
            <a:r>
              <a:rPr lang="en-US" sz="2400" i="1" dirty="0">
                <a:cs typeface="Arial" pitchFamily="34" charset="0"/>
              </a:rPr>
              <a:t>All request to open Local Bank Accounts must be sent to Teresa sacks at t.sacks@ieee.org.</a:t>
            </a:r>
          </a:p>
          <a:p>
            <a:pPr marL="1200127" lvl="2" indent="-285750">
              <a:buClr>
                <a:schemeClr val="tx2"/>
              </a:buClr>
              <a:buFont typeface="Arial" panose="020B0604020202020204" pitchFamily="34" charset="0"/>
              <a:buChar char="•"/>
              <a:defRPr/>
            </a:pPr>
            <a:endParaRPr lang="en-US" sz="2400" b="1" dirty="0">
              <a:cs typeface="Arial" pitchFamily="34" charset="0"/>
            </a:endParaRPr>
          </a:p>
        </p:txBody>
      </p:sp>
      <p:sp>
        <p:nvSpPr>
          <p:cNvPr id="4" name="Text Placeholder 3"/>
          <p:cNvSpPr>
            <a:spLocks noGrp="1"/>
          </p:cNvSpPr>
          <p:nvPr>
            <p:ph type="body" sz="quarter" idx="17"/>
          </p:nvPr>
        </p:nvSpPr>
        <p:spPr>
          <a:xfrm>
            <a:off x="838200" y="1240403"/>
            <a:ext cx="10515600" cy="413468"/>
          </a:xfrm>
        </p:spPr>
        <p:txBody>
          <a:bodyPr>
            <a:normAutofit lnSpcReduction="10000"/>
          </a:bodyPr>
          <a:lstStyle/>
          <a:p>
            <a:r>
              <a:rPr lang="en-US" dirty="0"/>
              <a:t>IEEE Policy for Opening NextGen and Local Accounts (continued)</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9</a:t>
            </a:fld>
            <a:endParaRPr lang="en-US" dirty="0"/>
          </a:p>
        </p:txBody>
      </p:sp>
    </p:spTree>
    <p:extLst>
      <p:ext uri="{BB962C8B-B14F-4D97-AF65-F5344CB8AC3E}">
        <p14:creationId xmlns:p14="http://schemas.microsoft.com/office/powerpoint/2010/main" val="2192513471"/>
      </p:ext>
    </p:extLst>
  </p:cSld>
  <p:clrMapOvr>
    <a:masterClrMapping/>
  </p:clrMapOvr>
</p:sld>
</file>

<file path=ppt/theme/theme1.xml><?xml version="1.0" encoding="utf-8"?>
<a:theme xmlns:a="http://schemas.openxmlformats.org/drawingml/2006/main" name="1_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A_Final_Widescreen" id="{2B2320A0-BABA-6E46-9112-D4C65338AB7A}" vid="{40670B04-4569-4F42-AF77-90BC701BC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10455</TotalTime>
  <Words>2023</Words>
  <Application>Microsoft Office PowerPoint</Application>
  <PresentationFormat>Widescreen</PresentationFormat>
  <Paragraphs>171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Inter</vt:lpstr>
      <vt:lpstr>LucidaGrande</vt:lpstr>
      <vt:lpstr>Poppins</vt:lpstr>
      <vt:lpstr>Wingdings</vt:lpstr>
      <vt:lpstr>1_Theme 1</vt:lpstr>
      <vt:lpstr>IEEE NextGen Banking Accounts Program</vt:lpstr>
      <vt:lpstr>  IEEE NextGen Banking (NGB) Program</vt:lpstr>
      <vt:lpstr>NextGen Banking</vt:lpstr>
      <vt:lpstr>NextGen Banking</vt:lpstr>
      <vt:lpstr>NextGen Banking</vt:lpstr>
      <vt:lpstr>NextGen Banking</vt:lpstr>
      <vt:lpstr>NextGen Banking NGB Card Program</vt:lpstr>
      <vt:lpstr>NextGen Banking</vt:lpstr>
      <vt:lpstr>NextGen Banking</vt:lpstr>
      <vt:lpstr>NextGen Banking</vt:lpstr>
      <vt:lpstr>NextGen Banking</vt:lpstr>
      <vt:lpstr>NextGen Banking</vt:lpstr>
      <vt:lpstr>NextGen Banking</vt:lpstr>
      <vt:lpstr>Investing in the Long Term Investment Fund</vt:lpstr>
      <vt:lpstr>Investing in the Long Term Investment Fund</vt:lpstr>
      <vt:lpstr>Investing in the Long Term Investment Fund</vt:lpstr>
      <vt:lpstr>Long Term Investment Fund</vt:lpstr>
      <vt:lpstr>NGB Contacts Summary</vt:lpstr>
      <vt:lpstr>NGB Contacts Summary (continued)</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Conference Financials by Continent</dc:title>
  <dc:creator>Smith, Cheryl A.</dc:creator>
  <cp:lastModifiedBy>Lori R Keller</cp:lastModifiedBy>
  <cp:revision>323</cp:revision>
  <cp:lastPrinted>2022-09-12T14:00:41Z</cp:lastPrinted>
  <dcterms:created xsi:type="dcterms:W3CDTF">2017-06-12T18:26:03Z</dcterms:created>
  <dcterms:modified xsi:type="dcterms:W3CDTF">2023-10-11T19:04:17Z</dcterms:modified>
</cp:coreProperties>
</file>