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0" r:id="rId1"/>
  </p:sldMasterIdLst>
  <p:notesMasterIdLst>
    <p:notesMasterId r:id="rId14"/>
  </p:notesMasterIdLst>
  <p:handoutMasterIdLst>
    <p:handoutMasterId r:id="rId15"/>
  </p:handoutMasterIdLst>
  <p:sldIdLst>
    <p:sldId id="325" r:id="rId2"/>
    <p:sldId id="344" r:id="rId3"/>
    <p:sldId id="259" r:id="rId4"/>
    <p:sldId id="257" r:id="rId5"/>
    <p:sldId id="263" r:id="rId6"/>
    <p:sldId id="267" r:id="rId7"/>
    <p:sldId id="337" r:id="rId8"/>
    <p:sldId id="342" r:id="rId9"/>
    <p:sldId id="346" r:id="rId10"/>
    <p:sldId id="328" r:id="rId11"/>
    <p:sldId id="343" r:id="rId12"/>
    <p:sldId id="326" r:id="rId13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chan Visaria" initials="KV" lastIdx="18" clrIdx="0">
    <p:extLst>
      <p:ext uri="{19B8F6BF-5375-455C-9EA6-DF929625EA0E}">
        <p15:presenceInfo xmlns:p15="http://schemas.microsoft.com/office/powerpoint/2012/main" userId="Kanchan Visaria" providerId="None"/>
      </p:ext>
    </p:extLst>
  </p:cmAuthor>
  <p:cmAuthor id="2" name="Srivathsava Madhugiri" initials="SM" lastIdx="2" clrIdx="1">
    <p:extLst>
      <p:ext uri="{19B8F6BF-5375-455C-9EA6-DF929625EA0E}">
        <p15:presenceInfo xmlns:p15="http://schemas.microsoft.com/office/powerpoint/2012/main" userId="S::s.madhugiri@ieee.org::97fea9a2-d815-43c1-98cc-1159c2ebd5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000000"/>
    <a:srgbClr val="6C0521"/>
    <a:srgbClr val="FFFF00"/>
    <a:srgbClr val="233F13"/>
    <a:srgbClr val="FFFF99"/>
    <a:srgbClr val="005582"/>
    <a:srgbClr val="A00830"/>
    <a:srgbClr val="A54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5" autoAdjust="0"/>
    <p:restoredTop sz="94605" autoAdjust="0"/>
  </p:normalViewPr>
  <p:slideViewPr>
    <p:cSldViewPr>
      <p:cViewPr varScale="1">
        <p:scale>
          <a:sx n="62" d="100"/>
          <a:sy n="62" d="100"/>
        </p:scale>
        <p:origin x="141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30" cy="462120"/>
          </a:xfrm>
          <a:prstGeom prst="rect">
            <a:avLst/>
          </a:prstGeom>
        </p:spPr>
        <p:txBody>
          <a:bodyPr vert="horz" lIns="89907" tIns="44953" rIns="89907" bIns="449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4" y="0"/>
            <a:ext cx="3012330" cy="462120"/>
          </a:xfrm>
          <a:prstGeom prst="rect">
            <a:avLst/>
          </a:prstGeom>
        </p:spPr>
        <p:txBody>
          <a:bodyPr vert="horz" lIns="89907" tIns="44953" rIns="89907" bIns="44953" rtlCol="0"/>
          <a:lstStyle>
            <a:lvl1pPr algn="r">
              <a:defRPr sz="1200"/>
            </a:lvl1pPr>
          </a:lstStyle>
          <a:p>
            <a:fld id="{741A673F-7910-4EE2-99D8-D68B20E83943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12330" cy="462120"/>
          </a:xfrm>
          <a:prstGeom prst="rect">
            <a:avLst/>
          </a:prstGeom>
        </p:spPr>
        <p:txBody>
          <a:bodyPr vert="horz" lIns="89907" tIns="44953" rIns="89907" bIns="449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4" y="8772378"/>
            <a:ext cx="3012330" cy="462120"/>
          </a:xfrm>
          <a:prstGeom prst="rect">
            <a:avLst/>
          </a:prstGeom>
        </p:spPr>
        <p:txBody>
          <a:bodyPr vert="horz" lIns="89907" tIns="44953" rIns="89907" bIns="44953" rtlCol="0" anchor="b"/>
          <a:lstStyle>
            <a:lvl1pPr algn="r">
              <a:defRPr sz="1200"/>
            </a:lvl1pPr>
          </a:lstStyle>
          <a:p>
            <a:fld id="{62A3091C-8393-43E9-8D01-5A86D578B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41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30" cy="462120"/>
          </a:xfrm>
          <a:prstGeom prst="rect">
            <a:avLst/>
          </a:prstGeom>
        </p:spPr>
        <p:txBody>
          <a:bodyPr vert="horz" lIns="90895" tIns="45447" rIns="90895" bIns="4544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4" y="0"/>
            <a:ext cx="3012330" cy="462120"/>
          </a:xfrm>
          <a:prstGeom prst="rect">
            <a:avLst/>
          </a:prstGeom>
        </p:spPr>
        <p:txBody>
          <a:bodyPr vert="horz" lIns="90895" tIns="45447" rIns="90895" bIns="4544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043A72D-EA76-43C5-8EC6-9D713E933533}" type="datetimeFigureOut">
              <a:rPr lang="en-US"/>
              <a:pPr>
                <a:defRPr/>
              </a:pPr>
              <a:t>8/21/2023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8037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95" tIns="45447" rIns="90895" bIns="4544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7" y="4387769"/>
            <a:ext cx="5558801" cy="4155919"/>
          </a:xfrm>
          <a:prstGeom prst="rect">
            <a:avLst/>
          </a:prstGeom>
        </p:spPr>
        <p:txBody>
          <a:bodyPr vert="horz" lIns="90895" tIns="45447" rIns="90895" bIns="4544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12330" cy="462120"/>
          </a:xfrm>
          <a:prstGeom prst="rect">
            <a:avLst/>
          </a:prstGeom>
        </p:spPr>
        <p:txBody>
          <a:bodyPr vert="horz" lIns="90895" tIns="45447" rIns="90895" bIns="4544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4" y="8772378"/>
            <a:ext cx="3012330" cy="462120"/>
          </a:xfrm>
          <a:prstGeom prst="rect">
            <a:avLst/>
          </a:prstGeom>
        </p:spPr>
        <p:txBody>
          <a:bodyPr vert="horz" lIns="90895" tIns="45447" rIns="90895" bIns="45447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99AD38-2E98-4965-9AB9-9F4A651E99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65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99AD38-2E98-4965-9AB9-9F4A651E99C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3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99AD38-2E98-4965-9AB9-9F4A651E99C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3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98388-D50A-4E51-A5EC-C53C78C8617A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26AC5-FF6F-40B1-A4D4-A1D594048445}" type="datetime1">
              <a:rPr lang="en-US" smtClean="0"/>
              <a:t>8/21/2023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12E05-7072-4B67-8243-F7377BDEB3BD}" type="datetime1">
              <a:rPr lang="en-US" smtClean="0"/>
              <a:t>8/21/2023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865A2-15B5-495D-A010-DED24F655746}" type="datetime1">
              <a:rPr lang="en-US" smtClean="0"/>
              <a:t>8/21/2023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9CAE5-445E-4DD3-9A4F-016776E74CD6}" type="datetime1">
              <a:rPr lang="en-US" smtClean="0"/>
              <a:t>8/21/2023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68EF-3C1C-4AF4-987E-B4496E37AE71}" type="datetime1">
              <a:rPr lang="en-US" smtClean="0"/>
              <a:t>8/21/2023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1DEC9-44DA-44A5-9B6A-56101FCA25A8}" type="datetime1">
              <a:rPr lang="en-US" smtClean="0"/>
              <a:t>8/21/2023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1B284-252F-4FA7-BEAE-4AD0FB6E2647}" type="datetime1">
              <a:rPr lang="en-US" smtClean="0"/>
              <a:t>8/21/2023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5532-B026-450E-BA93-9E32479E1BDF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FBD8-B10F-44C6-B550-8AC475712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79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646238"/>
            <a:ext cx="8326438" cy="4386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8F64F-2DE0-4F9D-857B-390C493AB6AB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35430-CFBD-4092-9A15-D630D6825F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9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57555"/>
            <a:ext cx="1456944" cy="2414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57555"/>
            <a:ext cx="1944624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857555"/>
            <a:ext cx="2365248" cy="241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57555"/>
            <a:ext cx="1956816" cy="2414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57555"/>
            <a:ext cx="1499616" cy="24140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7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9D50F-9ABE-4DE7-84EF-1CAEF3920F1D}" type="datetime1">
              <a:rPr lang="en-US" smtClean="0"/>
              <a:t>8/21/2023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6"/>
            <a:ext cx="78867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97BEB-BAEF-0344-9D5C-EC73E47869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66A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460892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6D0EC-116C-4BDB-A668-FD8E0E93E241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1ECD-67AE-45EF-855D-6CA7527D47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0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548E-C67E-4BF6-B3C3-35FEAFC3AA0E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A68E3-682A-47DC-A4E6-F87D40F05DE8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85971-3166-4073-ABB6-5A514506ABB1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A8C42-9776-45A5-A291-A67B34C8B73E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69C8-F1F5-4F64-89D5-B359945C5C53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DA44-30FA-4507-BEDB-A669BAFA0455}" type="datetime1">
              <a:rPr lang="en-US" smtClean="0"/>
              <a:t>8/21/2023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2988-17C8-41F8-90AB-88A5D80F1E8A}" type="datetime1">
              <a:rPr lang="en-US" smtClean="0"/>
              <a:t>8/21/2023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932E0D-D337-40B8-811C-1E9BEB4CC3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EBC7B0-5C4D-4785-9D44-BA5351945DE9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  <p:sldLayoutId id="2147484193" r:id="rId13"/>
    <p:sldLayoutId id="2147484194" r:id="rId14"/>
    <p:sldLayoutId id="2147484195" r:id="rId15"/>
    <p:sldLayoutId id="2147484196" r:id="rId16"/>
    <p:sldLayoutId id="2147484197" r:id="rId17"/>
    <p:sldLayoutId id="2147484198" r:id="rId18"/>
    <p:sldLayoutId id="2147484202" r:id="rId19"/>
    <p:sldLayoutId id="2147484203" r:id="rId20"/>
    <p:sldLayoutId id="2147484204" r:id="rId2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17ieee.sharepoint.com/sites/InsideIEEE/SitePages/2022-IEEE-Annual-Report-Now-Available.aspx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57600"/>
            <a:ext cx="8458200" cy="121063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Accounting Update</a:t>
            </a:r>
            <a:br>
              <a:rPr lang="en-US" sz="4000" dirty="0"/>
            </a:br>
            <a:r>
              <a:rPr lang="en-US" sz="4000" dirty="0"/>
              <a:t>IEEE MGA Treasurer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0"/>
            <a:ext cx="8077200" cy="914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Srivathsava Madhugiri,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Director Corporate Accounting         			October 21,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1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E9546-B743-4DF8-BBC8-6EBBC3D2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Auditors Opinion (Crowe LLP)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16EC9-BA66-4116-A2B1-1A95725C3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35430-CFBD-4092-9A15-D630D6825FE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2" name="Content Placeholder 11" descr="A document with text on it&#10;&#10;Description automatically generated">
            <a:extLst>
              <a:ext uri="{FF2B5EF4-FFF2-40B4-BE49-F238E27FC236}">
                <a16:creationId xmlns:a16="http://schemas.microsoft.com/office/drawing/2014/main" id="{76A72BCF-7CBA-B94D-1B3E-30C5F29F3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46238"/>
            <a:ext cx="6324600" cy="4386262"/>
          </a:xfrm>
        </p:spPr>
      </p:pic>
    </p:spTree>
    <p:extLst>
      <p:ext uri="{BB962C8B-B14F-4D97-AF65-F5344CB8AC3E}">
        <p14:creationId xmlns:p14="http://schemas.microsoft.com/office/powerpoint/2010/main" val="231906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E9546-B743-4DF8-BBC8-6EBBC3D2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Auditors Opinion cont.…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16EC9-BA66-4116-A2B1-1A95725C3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35430-CFBD-4092-9A15-D630D6825FE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9" name="Content Placeholder 8" descr="A document with text on it&#10;&#10;Description automatically generated">
            <a:extLst>
              <a:ext uri="{FF2B5EF4-FFF2-40B4-BE49-F238E27FC236}">
                <a16:creationId xmlns:a16="http://schemas.microsoft.com/office/drawing/2014/main" id="{E1486E7D-9009-4EDC-11B1-E244F4E5B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46238"/>
            <a:ext cx="5105400" cy="4386262"/>
          </a:xfrm>
        </p:spPr>
      </p:pic>
    </p:spTree>
    <p:extLst>
      <p:ext uri="{BB962C8B-B14F-4D97-AF65-F5344CB8AC3E}">
        <p14:creationId xmlns:p14="http://schemas.microsoft.com/office/powerpoint/2010/main" val="3814332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FC908-DC24-4D42-9621-791138236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B4720-A100-4C9D-82D5-71DD855E9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66D64-964A-41C7-A915-C229F83773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35430-CFBD-4092-9A15-D630D6825FE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5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/>
          <a:lstStyle/>
          <a:p>
            <a:pPr algn="ctr" eaLnBrk="1" hangingPunct="1"/>
            <a:r>
              <a:rPr lang="en-US" sz="2800" dirty="0">
                <a:ea typeface="ＭＳ Ｐゴシック"/>
                <a:cs typeface="ＭＳ Ｐゴシック"/>
              </a:rPr>
              <a:t>Agenda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/>
                <a:cs typeface="ＭＳ Ｐゴシック"/>
              </a:rPr>
              <a:t>Financial Statements Overview</a:t>
            </a:r>
          </a:p>
          <a:p>
            <a:pPr lvl="1"/>
            <a:r>
              <a:rPr lang="en-US" dirty="0">
                <a:ea typeface="ＭＳ Ｐゴシック"/>
                <a:cs typeface="ＭＳ Ｐゴシック"/>
              </a:rPr>
              <a:t>Statement of Financial Position</a:t>
            </a:r>
          </a:p>
          <a:p>
            <a:pPr lvl="1"/>
            <a:r>
              <a:rPr lang="en-US" dirty="0">
                <a:ea typeface="ＭＳ Ｐゴシック"/>
                <a:cs typeface="ＭＳ Ｐゴシック"/>
              </a:rPr>
              <a:t>Statement of Activities</a:t>
            </a:r>
          </a:p>
          <a:p>
            <a:pPr lvl="1"/>
            <a:r>
              <a:rPr lang="en-US" dirty="0">
                <a:ea typeface="ＭＳ Ｐゴシック"/>
                <a:cs typeface="ＭＳ Ｐゴシック"/>
              </a:rPr>
              <a:t>Statement of Cash Flows</a:t>
            </a:r>
          </a:p>
          <a:p>
            <a:pPr eaLnBrk="1" hangingPunct="1"/>
            <a:endParaRPr lang="en-US" dirty="0">
              <a:ea typeface="ＭＳ Ｐゴシック"/>
              <a:cs typeface="ＭＳ Ｐゴシック"/>
            </a:endParaRPr>
          </a:p>
          <a:p>
            <a:pPr eaLnBrk="1" hangingPunct="1"/>
            <a:endParaRPr lang="en-US" sz="2400" dirty="0">
              <a:ea typeface="ＭＳ Ｐゴシック"/>
              <a:cs typeface="ＭＳ Ｐゴシック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74625" y="640080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9835430-CFBD-4092-9A15-D630D6825FE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2800" dirty="0">
                <a:ea typeface="ＭＳ Ｐゴシック"/>
                <a:cs typeface="ＭＳ Ｐゴシック"/>
              </a:rPr>
              <a:t>Financial Statements Diagram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609600" y="236220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chemeClr val="tx2"/>
                </a:solidFill>
              </a:rPr>
              <a:t>Balance Sheet (PY)</a:t>
            </a:r>
          </a:p>
          <a:p>
            <a:pPr algn="ctr" eaLnBrk="1" hangingPunct="1"/>
            <a:r>
              <a:rPr lang="en-US" sz="1400" b="1" dirty="0">
                <a:solidFill>
                  <a:schemeClr val="tx2"/>
                </a:solidFill>
              </a:rPr>
              <a:t>AT</a:t>
            </a:r>
            <a:r>
              <a:rPr lang="en-US" sz="1400" dirty="0">
                <a:solidFill>
                  <a:schemeClr val="tx2"/>
                </a:solidFill>
              </a:rPr>
              <a:t> December 31, 2021</a:t>
            </a: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6400800" y="243840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chemeClr val="tx2"/>
                </a:solidFill>
              </a:rPr>
              <a:t>Balance Sheet (CY)</a:t>
            </a:r>
          </a:p>
          <a:p>
            <a:pPr algn="ctr" eaLnBrk="1" hangingPunct="1"/>
            <a:r>
              <a:rPr lang="en-US" sz="1400" b="1" dirty="0">
                <a:solidFill>
                  <a:schemeClr val="tx2"/>
                </a:solidFill>
              </a:rPr>
              <a:t>AT</a:t>
            </a:r>
            <a:r>
              <a:rPr lang="en-US" sz="1400" dirty="0">
                <a:solidFill>
                  <a:schemeClr val="tx2"/>
                </a:solidFill>
              </a:rPr>
              <a:t> December 31, 2022</a:t>
            </a:r>
          </a:p>
        </p:txBody>
      </p:sp>
      <p:cxnSp>
        <p:nvCxnSpPr>
          <p:cNvPr id="7174" name="Straight Connector 8"/>
          <p:cNvCxnSpPr>
            <a:cxnSpLocks noChangeShapeType="1"/>
          </p:cNvCxnSpPr>
          <p:nvPr/>
        </p:nvCxnSpPr>
        <p:spPr bwMode="auto">
          <a:xfrm flipH="1" flipV="1">
            <a:off x="1676400" y="3124200"/>
            <a:ext cx="1588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Straight Connector 9"/>
          <p:cNvCxnSpPr>
            <a:cxnSpLocks noChangeShapeType="1"/>
          </p:cNvCxnSpPr>
          <p:nvPr/>
        </p:nvCxnSpPr>
        <p:spPr bwMode="auto">
          <a:xfrm flipH="1">
            <a:off x="7467600" y="3125788"/>
            <a:ext cx="1589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Straight Connector 11"/>
          <p:cNvCxnSpPr>
            <a:cxnSpLocks noChangeShapeType="1"/>
          </p:cNvCxnSpPr>
          <p:nvPr/>
        </p:nvCxnSpPr>
        <p:spPr bwMode="auto">
          <a:xfrm rot="5400000">
            <a:off x="496094" y="4304506"/>
            <a:ext cx="23622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7" name="Straight Connector 12"/>
          <p:cNvCxnSpPr>
            <a:cxnSpLocks noChangeShapeType="1"/>
          </p:cNvCxnSpPr>
          <p:nvPr/>
        </p:nvCxnSpPr>
        <p:spPr bwMode="auto">
          <a:xfrm rot="5400000">
            <a:off x="6287294" y="4304506"/>
            <a:ext cx="23622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Straight Arrow Connector 14"/>
          <p:cNvCxnSpPr>
            <a:cxnSpLocks noChangeShapeType="1"/>
          </p:cNvCxnSpPr>
          <p:nvPr/>
        </p:nvCxnSpPr>
        <p:spPr bwMode="auto">
          <a:xfrm>
            <a:off x="1676400" y="3810000"/>
            <a:ext cx="57912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Straight Arrow Connector 15"/>
          <p:cNvCxnSpPr>
            <a:cxnSpLocks noChangeShapeType="1"/>
          </p:cNvCxnSpPr>
          <p:nvPr/>
        </p:nvCxnSpPr>
        <p:spPr bwMode="auto">
          <a:xfrm>
            <a:off x="1676400" y="4724400"/>
            <a:ext cx="57912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0" name="TextBox 16"/>
          <p:cNvSpPr txBox="1">
            <a:spLocks noChangeArrowheads="1"/>
          </p:cNvSpPr>
          <p:nvPr/>
        </p:nvSpPr>
        <p:spPr bwMode="auto">
          <a:xfrm>
            <a:off x="2362200" y="3429000"/>
            <a:ext cx="441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chemeClr val="tx2"/>
                </a:solidFill>
              </a:rPr>
              <a:t>Income Statement (Activity </a:t>
            </a:r>
            <a:r>
              <a:rPr lang="en-US" sz="1400" b="1" dirty="0">
                <a:solidFill>
                  <a:schemeClr val="tx2"/>
                </a:solidFill>
              </a:rPr>
              <a:t>For Period Ended </a:t>
            </a:r>
            <a:r>
              <a:rPr lang="en-US" sz="1400" dirty="0">
                <a:solidFill>
                  <a:schemeClr val="tx2"/>
                </a:solidFill>
              </a:rPr>
              <a:t>2022)</a:t>
            </a:r>
          </a:p>
        </p:txBody>
      </p:sp>
      <p:sp>
        <p:nvSpPr>
          <p:cNvPr id="7181" name="TextBox 17"/>
          <p:cNvSpPr txBox="1">
            <a:spLocks noChangeArrowheads="1"/>
          </p:cNvSpPr>
          <p:nvPr/>
        </p:nvSpPr>
        <p:spPr bwMode="auto">
          <a:xfrm>
            <a:off x="2286000" y="4267200"/>
            <a:ext cx="495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chemeClr val="tx2"/>
                </a:solidFill>
              </a:rPr>
              <a:t>Statement of Cash Flows (Activity </a:t>
            </a:r>
            <a:r>
              <a:rPr lang="en-US" sz="1400" b="1" dirty="0">
                <a:solidFill>
                  <a:schemeClr val="tx2"/>
                </a:solidFill>
              </a:rPr>
              <a:t>For Period Ended </a:t>
            </a:r>
            <a:r>
              <a:rPr lang="en-US" sz="1400" dirty="0">
                <a:solidFill>
                  <a:schemeClr val="tx2"/>
                </a:solidFill>
              </a:rPr>
              <a:t>2022)</a:t>
            </a: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174625" y="640080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9835430-CFBD-4092-9A15-D630D6825FE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8917" name="Picture 5" descr="C:\Documents and Settings\dreyes\Local Settings\Temporary Internet Files\Content.IE5\AZZUFG75\MC9003713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68145"/>
            <a:ext cx="2590800" cy="6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48188" y="2177534"/>
            <a:ext cx="2723823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Activity Between Periods</a:t>
            </a:r>
          </a:p>
        </p:txBody>
      </p:sp>
      <p:sp>
        <p:nvSpPr>
          <p:cNvPr id="11" name="Photo"/>
          <p:cNvSpPr>
            <a:spLocks noEditPoints="1" noChangeArrowheads="1"/>
          </p:cNvSpPr>
          <p:nvPr/>
        </p:nvSpPr>
        <p:spPr bwMode="auto">
          <a:xfrm>
            <a:off x="990600" y="2946400"/>
            <a:ext cx="1209675" cy="757238"/>
          </a:xfrm>
          <a:custGeom>
            <a:avLst/>
            <a:gdLst>
              <a:gd name="T0" fmla="*/ 0 w 21600"/>
              <a:gd name="T1" fmla="*/ 3085 h 21600"/>
              <a:gd name="T2" fmla="*/ 10800 w 21600"/>
              <a:gd name="T3" fmla="*/ 0 h 21600"/>
              <a:gd name="T4" fmla="*/ 21600 w 21600"/>
              <a:gd name="T5" fmla="*/ 3085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8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0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21600"/>
                </a:moveTo>
                <a:lnTo>
                  <a:pt x="0" y="3085"/>
                </a:lnTo>
                <a:lnTo>
                  <a:pt x="1542" y="3085"/>
                </a:lnTo>
                <a:lnTo>
                  <a:pt x="1542" y="1028"/>
                </a:lnTo>
                <a:lnTo>
                  <a:pt x="3857" y="1028"/>
                </a:lnTo>
                <a:lnTo>
                  <a:pt x="3857" y="3085"/>
                </a:lnTo>
                <a:lnTo>
                  <a:pt x="5400" y="3085"/>
                </a:lnTo>
                <a:lnTo>
                  <a:pt x="6942" y="0"/>
                </a:lnTo>
                <a:lnTo>
                  <a:pt x="14657" y="0"/>
                </a:lnTo>
                <a:lnTo>
                  <a:pt x="16200" y="3085"/>
                </a:ln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w="21600" h="21600" extrusionOk="0">
                <a:moveTo>
                  <a:pt x="0" y="3085"/>
                </a:move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lnTo>
                  <a:pt x="0" y="3085"/>
                </a:lnTo>
                <a:close/>
              </a:path>
              <a:path w="21600" h="21600" extrusionOk="0">
                <a:moveTo>
                  <a:pt x="10800" y="4800"/>
                </a:moveTo>
                <a:lnTo>
                  <a:pt x="11925" y="4971"/>
                </a:lnTo>
                <a:lnTo>
                  <a:pt x="13017" y="5442"/>
                </a:lnTo>
                <a:lnTo>
                  <a:pt x="14046" y="6128"/>
                </a:lnTo>
                <a:lnTo>
                  <a:pt x="14914" y="7071"/>
                </a:lnTo>
                <a:lnTo>
                  <a:pt x="15621" y="8271"/>
                </a:lnTo>
                <a:lnTo>
                  <a:pt x="16167" y="9514"/>
                </a:lnTo>
                <a:lnTo>
                  <a:pt x="16425" y="11014"/>
                </a:lnTo>
                <a:lnTo>
                  <a:pt x="16585" y="12471"/>
                </a:lnTo>
                <a:lnTo>
                  <a:pt x="16489" y="14014"/>
                </a:lnTo>
                <a:lnTo>
                  <a:pt x="16135" y="15471"/>
                </a:lnTo>
                <a:lnTo>
                  <a:pt x="15621" y="16800"/>
                </a:lnTo>
                <a:lnTo>
                  <a:pt x="14914" y="18000"/>
                </a:lnTo>
                <a:lnTo>
                  <a:pt x="14046" y="18942"/>
                </a:lnTo>
                <a:lnTo>
                  <a:pt x="13050" y="19671"/>
                </a:lnTo>
                <a:lnTo>
                  <a:pt x="11925" y="20057"/>
                </a:lnTo>
                <a:lnTo>
                  <a:pt x="10832" y="20185"/>
                </a:lnTo>
                <a:lnTo>
                  <a:pt x="9675" y="20142"/>
                </a:lnTo>
                <a:lnTo>
                  <a:pt x="8582" y="19628"/>
                </a:lnTo>
                <a:lnTo>
                  <a:pt x="7553" y="18942"/>
                </a:lnTo>
                <a:lnTo>
                  <a:pt x="6717" y="17957"/>
                </a:lnTo>
                <a:lnTo>
                  <a:pt x="5946" y="16842"/>
                </a:lnTo>
                <a:lnTo>
                  <a:pt x="5464" y="15514"/>
                </a:lnTo>
                <a:lnTo>
                  <a:pt x="5078" y="14014"/>
                </a:lnTo>
                <a:lnTo>
                  <a:pt x="5014" y="12514"/>
                </a:lnTo>
                <a:lnTo>
                  <a:pt x="5110" y="11014"/>
                </a:lnTo>
                <a:lnTo>
                  <a:pt x="5528" y="9557"/>
                </a:lnTo>
                <a:lnTo>
                  <a:pt x="6010" y="8228"/>
                </a:lnTo>
                <a:lnTo>
                  <a:pt x="6750" y="7114"/>
                </a:lnTo>
                <a:lnTo>
                  <a:pt x="7650" y="6085"/>
                </a:lnTo>
                <a:lnTo>
                  <a:pt x="8614" y="5400"/>
                </a:lnTo>
                <a:lnTo>
                  <a:pt x="9707" y="4971"/>
                </a:lnTo>
                <a:lnTo>
                  <a:pt x="10800" y="4800"/>
                </a:lnTo>
                <a:close/>
              </a:path>
              <a:path w="21600" h="21600" extrusionOk="0">
                <a:moveTo>
                  <a:pt x="8003" y="8057"/>
                </a:moveTo>
                <a:lnTo>
                  <a:pt x="8807" y="7371"/>
                </a:lnTo>
                <a:lnTo>
                  <a:pt x="9546" y="6985"/>
                </a:lnTo>
                <a:lnTo>
                  <a:pt x="10446" y="6771"/>
                </a:lnTo>
                <a:lnTo>
                  <a:pt x="11217" y="6771"/>
                </a:lnTo>
                <a:lnTo>
                  <a:pt x="12053" y="7028"/>
                </a:lnTo>
                <a:lnTo>
                  <a:pt x="12889" y="7457"/>
                </a:lnTo>
                <a:lnTo>
                  <a:pt x="13628" y="8100"/>
                </a:lnTo>
                <a:lnTo>
                  <a:pt x="14175" y="8871"/>
                </a:lnTo>
                <a:lnTo>
                  <a:pt x="14625" y="9814"/>
                </a:lnTo>
                <a:lnTo>
                  <a:pt x="14978" y="10885"/>
                </a:lnTo>
                <a:lnTo>
                  <a:pt x="15171" y="12042"/>
                </a:lnTo>
                <a:lnTo>
                  <a:pt x="15107" y="13114"/>
                </a:lnTo>
                <a:lnTo>
                  <a:pt x="15042" y="14228"/>
                </a:lnTo>
                <a:lnTo>
                  <a:pt x="14689" y="15257"/>
                </a:lnTo>
                <a:lnTo>
                  <a:pt x="14207" y="16285"/>
                </a:lnTo>
                <a:lnTo>
                  <a:pt x="13596" y="17057"/>
                </a:lnTo>
                <a:lnTo>
                  <a:pt x="12889" y="17657"/>
                </a:lnTo>
                <a:lnTo>
                  <a:pt x="12053" y="18085"/>
                </a:lnTo>
                <a:lnTo>
                  <a:pt x="11185" y="18257"/>
                </a:lnTo>
                <a:lnTo>
                  <a:pt x="10414" y="18214"/>
                </a:lnTo>
                <a:lnTo>
                  <a:pt x="9546" y="18042"/>
                </a:lnTo>
                <a:lnTo>
                  <a:pt x="8742" y="17614"/>
                </a:lnTo>
                <a:lnTo>
                  <a:pt x="8003" y="17014"/>
                </a:lnTo>
                <a:lnTo>
                  <a:pt x="7457" y="16242"/>
                </a:lnTo>
                <a:lnTo>
                  <a:pt x="6975" y="15257"/>
                </a:lnTo>
                <a:lnTo>
                  <a:pt x="6653" y="14142"/>
                </a:lnTo>
                <a:lnTo>
                  <a:pt x="6492" y="13114"/>
                </a:lnTo>
                <a:lnTo>
                  <a:pt x="6525" y="11914"/>
                </a:lnTo>
                <a:lnTo>
                  <a:pt x="6621" y="10842"/>
                </a:lnTo>
                <a:lnTo>
                  <a:pt x="6942" y="9771"/>
                </a:lnTo>
                <a:lnTo>
                  <a:pt x="7457" y="8785"/>
                </a:lnTo>
                <a:lnTo>
                  <a:pt x="8003" y="805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25" name="Photo"/>
          <p:cNvSpPr>
            <a:spLocks noEditPoints="1" noChangeArrowheads="1"/>
          </p:cNvSpPr>
          <p:nvPr/>
        </p:nvSpPr>
        <p:spPr bwMode="auto">
          <a:xfrm>
            <a:off x="6862762" y="2979737"/>
            <a:ext cx="1209675" cy="757238"/>
          </a:xfrm>
          <a:custGeom>
            <a:avLst/>
            <a:gdLst>
              <a:gd name="T0" fmla="*/ 0 w 21600"/>
              <a:gd name="T1" fmla="*/ 3085 h 21600"/>
              <a:gd name="T2" fmla="*/ 10800 w 21600"/>
              <a:gd name="T3" fmla="*/ 0 h 21600"/>
              <a:gd name="T4" fmla="*/ 21600 w 21600"/>
              <a:gd name="T5" fmla="*/ 3085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8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0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21600"/>
                </a:moveTo>
                <a:lnTo>
                  <a:pt x="0" y="3085"/>
                </a:lnTo>
                <a:lnTo>
                  <a:pt x="1542" y="3085"/>
                </a:lnTo>
                <a:lnTo>
                  <a:pt x="1542" y="1028"/>
                </a:lnTo>
                <a:lnTo>
                  <a:pt x="3857" y="1028"/>
                </a:lnTo>
                <a:lnTo>
                  <a:pt x="3857" y="3085"/>
                </a:lnTo>
                <a:lnTo>
                  <a:pt x="5400" y="3085"/>
                </a:lnTo>
                <a:lnTo>
                  <a:pt x="6942" y="0"/>
                </a:lnTo>
                <a:lnTo>
                  <a:pt x="14657" y="0"/>
                </a:lnTo>
                <a:lnTo>
                  <a:pt x="16200" y="3085"/>
                </a:ln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w="21600" h="21600" extrusionOk="0">
                <a:moveTo>
                  <a:pt x="0" y="3085"/>
                </a:move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lnTo>
                  <a:pt x="0" y="3085"/>
                </a:lnTo>
                <a:close/>
              </a:path>
              <a:path w="21600" h="21600" extrusionOk="0">
                <a:moveTo>
                  <a:pt x="10800" y="4800"/>
                </a:moveTo>
                <a:lnTo>
                  <a:pt x="11925" y="4971"/>
                </a:lnTo>
                <a:lnTo>
                  <a:pt x="13017" y="5442"/>
                </a:lnTo>
                <a:lnTo>
                  <a:pt x="14046" y="6128"/>
                </a:lnTo>
                <a:lnTo>
                  <a:pt x="14914" y="7071"/>
                </a:lnTo>
                <a:lnTo>
                  <a:pt x="15621" y="8271"/>
                </a:lnTo>
                <a:lnTo>
                  <a:pt x="16167" y="9514"/>
                </a:lnTo>
                <a:lnTo>
                  <a:pt x="16425" y="11014"/>
                </a:lnTo>
                <a:lnTo>
                  <a:pt x="16585" y="12471"/>
                </a:lnTo>
                <a:lnTo>
                  <a:pt x="16489" y="14014"/>
                </a:lnTo>
                <a:lnTo>
                  <a:pt x="16135" y="15471"/>
                </a:lnTo>
                <a:lnTo>
                  <a:pt x="15621" y="16800"/>
                </a:lnTo>
                <a:lnTo>
                  <a:pt x="14914" y="18000"/>
                </a:lnTo>
                <a:lnTo>
                  <a:pt x="14046" y="18942"/>
                </a:lnTo>
                <a:lnTo>
                  <a:pt x="13050" y="19671"/>
                </a:lnTo>
                <a:lnTo>
                  <a:pt x="11925" y="20057"/>
                </a:lnTo>
                <a:lnTo>
                  <a:pt x="10832" y="20185"/>
                </a:lnTo>
                <a:lnTo>
                  <a:pt x="9675" y="20142"/>
                </a:lnTo>
                <a:lnTo>
                  <a:pt x="8582" y="19628"/>
                </a:lnTo>
                <a:lnTo>
                  <a:pt x="7553" y="18942"/>
                </a:lnTo>
                <a:lnTo>
                  <a:pt x="6717" y="17957"/>
                </a:lnTo>
                <a:lnTo>
                  <a:pt x="5946" y="16842"/>
                </a:lnTo>
                <a:lnTo>
                  <a:pt x="5464" y="15514"/>
                </a:lnTo>
                <a:lnTo>
                  <a:pt x="5078" y="14014"/>
                </a:lnTo>
                <a:lnTo>
                  <a:pt x="5014" y="12514"/>
                </a:lnTo>
                <a:lnTo>
                  <a:pt x="5110" y="11014"/>
                </a:lnTo>
                <a:lnTo>
                  <a:pt x="5528" y="9557"/>
                </a:lnTo>
                <a:lnTo>
                  <a:pt x="6010" y="8228"/>
                </a:lnTo>
                <a:lnTo>
                  <a:pt x="6750" y="7114"/>
                </a:lnTo>
                <a:lnTo>
                  <a:pt x="7650" y="6085"/>
                </a:lnTo>
                <a:lnTo>
                  <a:pt x="8614" y="5400"/>
                </a:lnTo>
                <a:lnTo>
                  <a:pt x="9707" y="4971"/>
                </a:lnTo>
                <a:lnTo>
                  <a:pt x="10800" y="4800"/>
                </a:lnTo>
                <a:close/>
              </a:path>
              <a:path w="21600" h="21600" extrusionOk="0">
                <a:moveTo>
                  <a:pt x="8003" y="8057"/>
                </a:moveTo>
                <a:lnTo>
                  <a:pt x="8807" y="7371"/>
                </a:lnTo>
                <a:lnTo>
                  <a:pt x="9546" y="6985"/>
                </a:lnTo>
                <a:lnTo>
                  <a:pt x="10446" y="6771"/>
                </a:lnTo>
                <a:lnTo>
                  <a:pt x="11217" y="6771"/>
                </a:lnTo>
                <a:lnTo>
                  <a:pt x="12053" y="7028"/>
                </a:lnTo>
                <a:lnTo>
                  <a:pt x="12889" y="7457"/>
                </a:lnTo>
                <a:lnTo>
                  <a:pt x="13628" y="8100"/>
                </a:lnTo>
                <a:lnTo>
                  <a:pt x="14175" y="8871"/>
                </a:lnTo>
                <a:lnTo>
                  <a:pt x="14625" y="9814"/>
                </a:lnTo>
                <a:lnTo>
                  <a:pt x="14978" y="10885"/>
                </a:lnTo>
                <a:lnTo>
                  <a:pt x="15171" y="12042"/>
                </a:lnTo>
                <a:lnTo>
                  <a:pt x="15107" y="13114"/>
                </a:lnTo>
                <a:lnTo>
                  <a:pt x="15042" y="14228"/>
                </a:lnTo>
                <a:lnTo>
                  <a:pt x="14689" y="15257"/>
                </a:lnTo>
                <a:lnTo>
                  <a:pt x="14207" y="16285"/>
                </a:lnTo>
                <a:lnTo>
                  <a:pt x="13596" y="17057"/>
                </a:lnTo>
                <a:lnTo>
                  <a:pt x="12889" y="17657"/>
                </a:lnTo>
                <a:lnTo>
                  <a:pt x="12053" y="18085"/>
                </a:lnTo>
                <a:lnTo>
                  <a:pt x="11185" y="18257"/>
                </a:lnTo>
                <a:lnTo>
                  <a:pt x="10414" y="18214"/>
                </a:lnTo>
                <a:lnTo>
                  <a:pt x="9546" y="18042"/>
                </a:lnTo>
                <a:lnTo>
                  <a:pt x="8742" y="17614"/>
                </a:lnTo>
                <a:lnTo>
                  <a:pt x="8003" y="17014"/>
                </a:lnTo>
                <a:lnTo>
                  <a:pt x="7457" y="16242"/>
                </a:lnTo>
                <a:lnTo>
                  <a:pt x="6975" y="15257"/>
                </a:lnTo>
                <a:lnTo>
                  <a:pt x="6653" y="14142"/>
                </a:lnTo>
                <a:lnTo>
                  <a:pt x="6492" y="13114"/>
                </a:lnTo>
                <a:lnTo>
                  <a:pt x="6525" y="11914"/>
                </a:lnTo>
                <a:lnTo>
                  <a:pt x="6621" y="10842"/>
                </a:lnTo>
                <a:lnTo>
                  <a:pt x="6942" y="9771"/>
                </a:lnTo>
                <a:lnTo>
                  <a:pt x="7457" y="8785"/>
                </a:lnTo>
                <a:lnTo>
                  <a:pt x="8003" y="805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49188" y="304800"/>
            <a:ext cx="8718612" cy="533400"/>
          </a:xfrm>
        </p:spPr>
        <p:txBody>
          <a:bodyPr/>
          <a:lstStyle/>
          <a:p>
            <a:pPr algn="ctr" eaLnBrk="1" hangingPunct="1"/>
            <a:r>
              <a:rPr lang="en-US" sz="2800" dirty="0">
                <a:ea typeface="ＭＳ Ｐゴシック"/>
                <a:cs typeface="ＭＳ Ｐゴシック"/>
              </a:rPr>
              <a:t>IEEE Consolidated Statement of Financial Position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eaLnBrk="1" hangingPunct="1"/>
            <a:endParaRPr lang="en-US" dirty="0">
              <a:ea typeface="ＭＳ Ｐゴシック"/>
              <a:cs typeface="ＭＳ Ｐゴシック"/>
            </a:endParaRPr>
          </a:p>
          <a:p>
            <a:pPr eaLnBrk="1" hangingPunct="1"/>
            <a:endParaRPr lang="en-US" sz="2400" dirty="0">
              <a:ea typeface="ＭＳ Ｐゴシック"/>
              <a:cs typeface="ＭＳ Ｐゴシック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74625" y="640080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9835430-CFBD-4092-9A15-D630D6825FE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8E1B6-DD81-D8F0-C48B-8F5A0B90C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" y="1371600"/>
            <a:ext cx="7347012" cy="53943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2400" dirty="0">
                <a:ea typeface="ＭＳ Ｐゴシック"/>
                <a:cs typeface="ＭＳ Ｐゴシック"/>
              </a:rPr>
              <a:t>IEEE Statement of Financial Position</a:t>
            </a:r>
            <a:br>
              <a:rPr lang="en-US" sz="2400" dirty="0">
                <a:ea typeface="ＭＳ Ｐゴシック"/>
                <a:cs typeface="ＭＳ Ｐゴシック"/>
              </a:rPr>
            </a:br>
            <a:r>
              <a:rPr lang="en-US" sz="2400" dirty="0">
                <a:ea typeface="ＭＳ Ｐゴシック"/>
                <a:cs typeface="ＭＳ Ｐゴシック"/>
              </a:rPr>
              <a:t>Total Assets, Liabilities, and Net Assets as of December 31, 2022 and 2021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74625" y="640080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9835430-CFBD-4092-9A15-D630D6825FE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E98B7-7530-C338-2361-956A7C5F4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71600"/>
            <a:ext cx="9067800" cy="53943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2800" dirty="0">
                <a:ea typeface="ＭＳ Ｐゴシック"/>
                <a:cs typeface="ＭＳ Ｐゴシック"/>
              </a:rPr>
              <a:t>IEEE Consolidated Statement of Activities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74625" y="640080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9835430-CFBD-4092-9A15-D630D6825FE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A701C-FA2D-E4E5-6F51-6BDF34284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6648450" cy="52435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algn="ctr" eaLnBrk="1" hangingPunct="1"/>
            <a:r>
              <a:rPr lang="en-US" sz="2800" dirty="0">
                <a:ea typeface="ＭＳ Ｐゴシック"/>
                <a:cs typeface="ＭＳ Ｐゴシック"/>
              </a:rPr>
              <a:t>The Statement of Activities: Line of Operations (“LoO”) Format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74625" y="6400800"/>
            <a:ext cx="3587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B932E0D-D337-40B8-811C-1E9BEB4CC306}" type="slidenum">
              <a:rPr lang="en-US" sz="1050" smtClean="0">
                <a:solidFill>
                  <a:srgbClr val="898989"/>
                </a:solidFill>
                <a:latin typeface="+mn-lt"/>
              </a:rPr>
              <a:pPr>
                <a:defRPr/>
              </a:pPr>
              <a:t>7</a:t>
            </a:fld>
            <a:endParaRPr lang="en-US" sz="1050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6E505A-BFDB-A5C0-8CBE-25C123FD1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13624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4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" y="228600"/>
            <a:ext cx="8991600" cy="304800"/>
          </a:xfrm>
        </p:spPr>
        <p:txBody>
          <a:bodyPr/>
          <a:lstStyle/>
          <a:p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IEEE Consolidated Statement of Cash Flows for the Year Ended December 31, 2022 and 2021</a:t>
            </a:r>
            <a:endParaRPr lang="en-US" sz="1800" i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97BEB-BAEF-0344-9D5C-EC73E478698A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66A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6B631-82AD-8102-16D6-C86BAA8E1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66198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66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B68E3-C5C2-77C4-EC4E-BE763213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6A99E-F683-8CCE-E38C-3627D8C0FB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Complete financial statements are included as part of the Annual Report on the Institute’s website</a:t>
            </a:r>
          </a:p>
          <a:p>
            <a:r>
              <a:rPr lang="en-US" dirty="0">
                <a:hlinkClick r:id="rId2"/>
              </a:rPr>
              <a:t>https://17ieee.sharepoint.com/sites/InsideIEEE/SitePages/2022-IEEE-Annual-Report-Now-Available.aspx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F233E-C7AE-D92B-340B-E202357DCD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97BEB-BAEF-0344-9D5C-EC73E47869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66A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206343"/>
      </p:ext>
    </p:extLst>
  </p:cSld>
  <p:clrMapOvr>
    <a:masterClrMapping/>
  </p:clrMapOvr>
</p:sld>
</file>

<file path=ppt/theme/theme1.xml><?xml version="1.0" encoding="utf-8"?>
<a:theme xmlns:a="http://schemas.openxmlformats.org/drawingml/2006/main" name="IEEE Master Brand Template with tagline 2-2013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17465</TotalTime>
  <Words>203</Words>
  <Application>Microsoft Office PowerPoint</Application>
  <PresentationFormat>On-screen Show (4:3)</PresentationFormat>
  <Paragraphs>41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Lucida Grande</vt:lpstr>
      <vt:lpstr>Verdana</vt:lpstr>
      <vt:lpstr>Wingdings</vt:lpstr>
      <vt:lpstr>IEEE Master Brand Template with tagline 2-2013</vt:lpstr>
      <vt:lpstr>Accounting Update IEEE MGA Treasurer Training</vt:lpstr>
      <vt:lpstr>Agenda</vt:lpstr>
      <vt:lpstr>Financial Statements Diagram</vt:lpstr>
      <vt:lpstr>IEEE Consolidated Statement of Financial Position</vt:lpstr>
      <vt:lpstr>IEEE Statement of Financial Position Total Assets, Liabilities, and Net Assets as of December 31, 2022 and 2021</vt:lpstr>
      <vt:lpstr>IEEE Consolidated Statement of Activities</vt:lpstr>
      <vt:lpstr>The Statement of Activities: Line of Operations (“LoO”) Format</vt:lpstr>
      <vt:lpstr>IEEE Consolidated Statement of Cash Flows for the Year Ended December 31, 2022 and 2021</vt:lpstr>
      <vt:lpstr>Appendix</vt:lpstr>
      <vt:lpstr>2022 Auditors Opinion (Crowe LLP)</vt:lpstr>
      <vt:lpstr>2022 Auditors Opinion cont.…</vt:lpstr>
      <vt:lpstr>Questions?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Financial Orientation &amp; Training  Audit Committee</dc:title>
  <dc:creator>IEEE</dc:creator>
  <cp:lastModifiedBy>Lori R Keller</cp:lastModifiedBy>
  <cp:revision>833</cp:revision>
  <cp:lastPrinted>2022-05-10T15:28:35Z</cp:lastPrinted>
  <dcterms:created xsi:type="dcterms:W3CDTF">2009-03-31T13:18:45Z</dcterms:created>
  <dcterms:modified xsi:type="dcterms:W3CDTF">2023-08-21T14:30:13Z</dcterms:modified>
</cp:coreProperties>
</file>