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6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  <a:srgbClr val="002855"/>
    <a:srgbClr val="0066A1"/>
    <a:srgbClr val="CC0033"/>
    <a:srgbClr val="E37222"/>
    <a:srgbClr val="FDC82F"/>
    <a:srgbClr val="69BE28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1"/>
    <p:restoredTop sz="95918"/>
  </p:normalViewPr>
  <p:slideViewPr>
    <p:cSldViewPr snapToGrid="0" snapToObjects="1">
      <p:cViewPr varScale="1">
        <p:scale>
          <a:sx n="83" d="100"/>
          <a:sy n="83" d="100"/>
        </p:scale>
        <p:origin x="119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7C324-6D31-5BDF-AA8A-AF17193D9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 lIns="0"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60127-67C7-F66A-23F8-A934B721F883}"/>
              </a:ext>
            </a:extLst>
          </p:cNvPr>
          <p:cNvSpPr txBox="1"/>
          <p:nvPr userDrawn="1"/>
        </p:nvSpPr>
        <p:spPr>
          <a:xfrm>
            <a:off x="1066800" y="4318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40C9A8-200B-6071-55EE-30A5E4AA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16E6C-2274-86AE-A400-AB3F2796D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3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E2CDE891-37C3-7DA8-CE02-376B7C6F19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914" b="1914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14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AC3379AB-8D10-2BB7-CAB0-CA8421C074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681" r="268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15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4AB2EF3D-2061-6AB8-2AED-E8950E43FC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401" r="1401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16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9C157887-8158-B68B-D968-EFE81041397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1294" r="1294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7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690CAAAA-DAF1-CE15-5209-33321374416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8189" r="8189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 lIns="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 lIns="0">
            <a:normAutofit/>
          </a:bodyPr>
          <a:lstStyle>
            <a:lvl1pPr marL="0" indent="0">
              <a:buNone/>
              <a:defRPr sz="1500" b="1" i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noProof="0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457025"/>
          </a:xfrm>
        </p:spPr>
        <p:txBody>
          <a:bodyPr lIns="0"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>
            <a:lvl1pPr>
              <a:buClr>
                <a:srgbClr val="00629B"/>
              </a:buClr>
              <a:defRPr/>
            </a:lvl1pPr>
            <a:lvl2pPr>
              <a:buClr>
                <a:srgbClr val="00629B"/>
              </a:buClr>
              <a:defRPr/>
            </a:lvl2pPr>
            <a:lvl3pPr>
              <a:buClr>
                <a:srgbClr val="00629B"/>
              </a:buClr>
              <a:defRPr/>
            </a:lvl3pPr>
            <a:lvl4pPr>
              <a:buClr>
                <a:srgbClr val="00629B"/>
              </a:buClr>
              <a:defRPr/>
            </a:lvl4pPr>
            <a:lvl5pPr>
              <a:buClr>
                <a:srgbClr val="00629B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 lIns="0">
            <a:normAutofit/>
          </a:bodyPr>
          <a:lstStyle>
            <a:lvl1pPr marL="0" indent="0">
              <a:buNone/>
              <a:defRPr sz="1500" b="1">
                <a:solidFill>
                  <a:srgbClr val="00629B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 lIns="0"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C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20EAB0-9F05-4750-8101-7E1E3E8E24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A0BA18-E708-72D9-D1C2-D27D84674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1983CD9E-58BA-8497-EABE-8AEB7632EE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852" r="1852"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233133B5-4B0B-6DB8-7727-64E8DF6FA2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1691" b="1691"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7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C3704A6D-9A48-FAE2-A984-46EEBD3844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382" b="1382"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9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F062005E-FA08-9FF9-21A3-3FC892EACB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t="1803" b="1803"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1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D97C07C5-B1A6-B762-9791-82B23BD26E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356" r="4356"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D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82B7571-5A3F-98B8-2919-54D06E3D5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8147"/>
            <a:ext cx="9158945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B87A4-5D34-DBF7-15D8-FBAE94E0D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5FADBE-3A29-1E95-9C47-935083B27C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0A25B10-0BC1-34CB-1AE9-91D80CD073B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7B41E3-9465-5800-4CC3-1599D54B4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4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5824EB5-3550-BCA0-C7FF-9BD2CA579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599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314601B-6241-4ED7-E8F6-B3CB1AF279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6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50292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ACB5-A032-535C-C189-44C3740D5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" y="-8147"/>
            <a:ext cx="9162286" cy="5143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482E86-2029-C649-0EF8-72FF8C4C22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81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F51B27-D6FD-578D-E914-AB069920A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1DC6EA-1BC4-04C3-5A19-39AF1D292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11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971E8037-2F71-478A-7B70-1B9B8BCC4F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604" r="2604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17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AE58B03D-17F4-ADE9-3B99-C65A056E85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6626" r="16626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18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53E22AF1-56BB-E6C3-64B5-7E763C07FF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0503" r="10503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19" name="Picture Placeholder 15">
            <a:extLst>
              <a:ext uri="{FF2B5EF4-FFF2-40B4-BE49-F238E27FC236}">
                <a16:creationId xmlns:a16="http://schemas.microsoft.com/office/drawing/2014/main" id="{5E53593A-3F8C-932A-59F0-DFBE45383AA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8941" r="8941"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431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545542-F34C-4B8A-C251-D014E75FF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52019" cy="5143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131DA0-FAC9-2833-A436-BFA92F724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6B0AB2CF-1496-60EB-9749-1F18FBB188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559" r="3559"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6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61393A28-42FE-4220-C6F9-FEA637B7AA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319" b="319"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7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F9AC9626-6C9B-4881-5579-DBB2A1D39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1020" b="1020"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39DEC6CB-EC87-7831-0461-99EF219153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4783" r="4783"/>
          <a:stretch>
            <a:fillRect/>
          </a:stretch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557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C-Photos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A78E2A-D661-BFA6-DB68-7536AA89A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C6AF0-FF34-187B-BA5E-4E9E09E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7022971" cy="94076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 lIns="0"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1B942C3-F0D0-0FE4-55A4-3280FC67B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561BD8F-E829-81AE-998B-EC8728C4940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0E25509-AA47-5110-4AD7-580DBFBBD0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049B42D-8691-6A46-0F68-FF26C528C56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41535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C6F44-660A-B745-91FF-45D342C7A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8148"/>
            <a:ext cx="9162287" cy="5143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C8966-6876-32BB-6CC2-8B5303ED0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29B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1D605-ADDB-54A4-FC63-4B1837288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3300" i="0">
                <a:solidFill>
                  <a:srgbClr val="00629B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04A8526-DBEB-ABFE-0AA2-2CF6022C45E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 lIns="0"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0516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70F23-6C4F-9DDF-447A-8A004AE24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26619"/>
          <a:stretch/>
        </p:blipFill>
        <p:spPr>
          <a:xfrm rot="10800000">
            <a:off x="0" y="-2"/>
            <a:ext cx="9148840" cy="532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4C326D-E901-03B5-EA3B-3BC78E5A3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26619"/>
          <a:stretch/>
        </p:blipFill>
        <p:spPr>
          <a:xfrm>
            <a:off x="-8020" y="4616809"/>
            <a:ext cx="9162288" cy="53263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2855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3" r:id="rId3"/>
    <p:sldLayoutId id="2147483691" r:id="rId4"/>
    <p:sldLayoutId id="2147483694" r:id="rId5"/>
    <p:sldLayoutId id="2147483696" r:id="rId6"/>
    <p:sldLayoutId id="2147483697" r:id="rId7"/>
    <p:sldLayoutId id="2147483695" r:id="rId8"/>
    <p:sldLayoutId id="2147483698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29B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29B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ga.ieee.org/awards/mga-awards-and-recognition-program/mga-outstanding-section-awards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C703F-07A6-020B-FB7F-AB0982FA43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288" y="1174553"/>
            <a:ext cx="4234053" cy="346915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 Access the MGA Outstanding Section Nomination Form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portal 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familiarize 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first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with </a:t>
            </a:r>
            <a:r>
              <a:rPr lang="en-US" sz="1200" b="1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required information you will need from your IEEE Section nominee to complete the form properly 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link to the nomination in </a:t>
            </a:r>
            <a:r>
              <a:rPr lang="en-US" sz="12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is: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https://mga.ieee.org/awards/mga-awards-and-recognition-program/mga-outstanding-section-awards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en-US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may need your IEEE account login to access </a:t>
            </a:r>
            <a:r>
              <a:rPr lang="en-US" sz="12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r>
              <a:rPr lang="en-US" sz="12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you read the nomination form, select the category (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Large, Medium, Small) and enter the Section Nominee’s name. </a:t>
            </a:r>
            <a:r>
              <a:rPr lang="en-US" sz="1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then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scroll down and click on the ‘SAVE’ button.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action will allow you to return later, when you are ready to enter information on the form, and it avoids creating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‘incomplete’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nominations in the system</a:t>
            </a:r>
            <a:endParaRPr lang="en-US" sz="1200" b="1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 Gather all the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information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about the IEEE Section nominee in advance: e.g., w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ebsite information, u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nits formed, m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embership categories, awards,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Section’s programs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activities, etc.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97717-26E2-41F9-2CAF-5A36C06CC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1046" y="1195111"/>
            <a:ext cx="4234053" cy="3469151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12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Important!!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just list meetings, activities, and programs.  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12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include the benefit/impact to IEEE members and/or the public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be </a:t>
            </a:r>
            <a:r>
              <a:rPr lang="en-US" sz="1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clear on important accomplishments and why they were meaningful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12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Important!</a:t>
            </a:r>
            <a:r>
              <a:rPr lang="en-US" sz="12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Specify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the IEEE Section nominee is doing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attract, retain, satisfy, and engage members  </a:t>
            </a:r>
          </a:p>
          <a:p>
            <a:pPr marL="0" indent="0"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 Attach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(upload) file with additional information about the IEEE Section nominee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only if it has not been provided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anywhere on the </a:t>
            </a:r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nomination form</a:t>
            </a:r>
            <a:endParaRPr lang="en-US" sz="1200" dirty="0">
              <a:effectLst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7. 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you have gathered all the required information, return to the </a:t>
            </a:r>
            <a:r>
              <a:rPr lang="en-US" sz="1200" b="1" dirty="0" err="1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OpenWater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portal and 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 the nomination form.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you finish entering the information, </a:t>
            </a:r>
            <a:r>
              <a:rPr lang="en-US" sz="12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 must click the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'Save and Finalize' button</a:t>
            </a:r>
            <a:r>
              <a:rPr lang="en-US" sz="1200" b="1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at the end of the form 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the nomination to be </a:t>
            </a:r>
            <a:r>
              <a:rPr lang="en-US" sz="1200" b="1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complete</a:t>
            </a:r>
            <a:r>
              <a:rPr lang="en-US" sz="12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You will receive a notification email from the system that your nomination was received.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i="0" u="sng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6C965-1258-D8C6-C627-DFCDCEC6B5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87FCAB-B8B1-3043-C1BA-FDA24F40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 Tips for Nominators – Outstanding Section Awards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B13CE6-BAEB-951E-DC9E-9EA72F1D8B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2290" y="671319"/>
            <a:ext cx="8658713" cy="329802"/>
          </a:xfrm>
        </p:spPr>
        <p:txBody>
          <a:bodyPr/>
          <a:lstStyle/>
          <a:p>
            <a:pPr algn="ctr"/>
            <a:r>
              <a:rPr lang="en-US" sz="1800" i="1" dirty="0">
                <a:solidFill>
                  <a:srgbClr val="00629B"/>
                </a:solidFill>
              </a:rPr>
              <a:t>DEADLINE: </a:t>
            </a:r>
            <a:r>
              <a:rPr lang="en-US" sz="1800" i="1" dirty="0">
                <a:solidFill>
                  <a:schemeClr val="accent2"/>
                </a:solidFill>
              </a:rPr>
              <a:t>15 May 2024 at 11:59 pm (midnight New York time)</a:t>
            </a:r>
            <a:br>
              <a:rPr lang="en-US" sz="1800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562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353</Words>
  <Application>Microsoft Office PowerPoint</Application>
  <PresentationFormat>On-screen Show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LucidaGrande</vt:lpstr>
      <vt:lpstr>Wingdings</vt:lpstr>
      <vt:lpstr>Theme 1</vt:lpstr>
      <vt:lpstr>7 Tips for Nominators – Outstanding Section Awards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Christie Giambalvo</cp:lastModifiedBy>
  <cp:revision>187</cp:revision>
  <dcterms:created xsi:type="dcterms:W3CDTF">2016-10-24T19:40:55Z</dcterms:created>
  <dcterms:modified xsi:type="dcterms:W3CDTF">2024-02-06T15:22:10Z</dcterms:modified>
</cp:coreProperties>
</file>